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65" r:id="rId3"/>
    <p:sldId id="328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270" r:id="rId12"/>
    <p:sldId id="322" r:id="rId13"/>
    <p:sldId id="312" r:id="rId14"/>
    <p:sldId id="313" r:id="rId15"/>
    <p:sldId id="324" r:id="rId16"/>
    <p:sldId id="325" r:id="rId17"/>
    <p:sldId id="329" r:id="rId18"/>
    <p:sldId id="294" r:id="rId19"/>
    <p:sldId id="284" r:id="rId20"/>
    <p:sldId id="311" r:id="rId21"/>
    <p:sldId id="289" r:id="rId22"/>
    <p:sldId id="288" r:id="rId23"/>
    <p:sldId id="296" r:id="rId24"/>
    <p:sldId id="304" r:id="rId25"/>
    <p:sldId id="302" r:id="rId26"/>
    <p:sldId id="298" r:id="rId27"/>
    <p:sldId id="299" r:id="rId28"/>
    <p:sldId id="310" r:id="rId29"/>
    <p:sldId id="330" r:id="rId30"/>
    <p:sldId id="326" r:id="rId31"/>
    <p:sldId id="286" r:id="rId32"/>
    <p:sldId id="308" r:id="rId33"/>
    <p:sldId id="327" r:id="rId34"/>
    <p:sldId id="309" r:id="rId35"/>
    <p:sldId id="323" r:id="rId36"/>
    <p:sldId id="307" r:id="rId3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0"/>
    <a:srgbClr val="487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5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DD6FB-192D-734C-B279-CBE996574FB9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7CC28-8BB4-CE4B-AFE9-03A61C9C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4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89E3-1FBE-F44D-B17D-6309CA0D6A34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48340-DB90-CA4D-8ACE-9A50FCC5E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66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hyperlink" Target="http://wso2.com/contact" TargetMode="External"/><Relationship Id="rId5" Type="http://schemas.openxmlformats.org/officeDocument/2006/relationships/hyperlink" Target="https://twitter.com/wso2" TargetMode="External"/><Relationship Id="rId6" Type="http://schemas.openxmlformats.org/officeDocument/2006/relationships/image" Target="../media/image5.emf"/><Relationship Id="rId7" Type="http://schemas.openxmlformats.org/officeDocument/2006/relationships/hyperlink" Target="https://www.facebook.com/WSO2Inc" TargetMode="External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>
            <a:lvl1pPr>
              <a:defRPr sz="4800" b="1" i="0">
                <a:solidFill>
                  <a:srgbClr val="000000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</p:spPr>
        <p:txBody>
          <a:bodyPr/>
          <a:lstStyle>
            <a:lvl1pPr marL="0" indent="0" algn="ctr">
              <a:buNone/>
              <a:defRPr b="0" i="1" u="non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fr-F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63888" y="5300663"/>
            <a:ext cx="5400600" cy="648617"/>
          </a:xfrm>
        </p:spPr>
        <p:txBody>
          <a:bodyPr/>
          <a:lstStyle>
            <a:lvl1pPr marL="0" indent="0" algn="r">
              <a:buFontTx/>
              <a:buNone/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 err="1" smtClean="0"/>
              <a:t>Presenter’s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63888" y="5949280"/>
            <a:ext cx="5400600" cy="648617"/>
          </a:xfrm>
        </p:spPr>
        <p:txBody>
          <a:bodyPr/>
          <a:lstStyle>
            <a:lvl1pPr marL="0" indent="0" algn="r">
              <a:buFontTx/>
              <a:buNone/>
              <a:defRPr sz="2000" b="0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 err="1" smtClean="0"/>
              <a:t>Presenter’s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s-ES_tradnl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9762"/>
            <a:ext cx="7581528" cy="796950"/>
          </a:xfrm>
        </p:spPr>
        <p:txBody>
          <a:bodyPr/>
          <a:lstStyle>
            <a:lvl1pPr algn="l">
              <a:defRPr>
                <a:solidFill>
                  <a:srgbClr val="FF6600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F17F-663E-4C3B-ADC6-0718FAB9188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9762"/>
            <a:ext cx="7581528" cy="796950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_tradnl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8600" cy="4525963"/>
          </a:xfrm>
        </p:spPr>
        <p:txBody>
          <a:bodyPr/>
          <a:lstStyle>
            <a:lvl1pPr>
              <a:buSzPct val="80000"/>
              <a:defRPr sz="2800">
                <a:solidFill>
                  <a:srgbClr val="404040"/>
                </a:solidFill>
              </a:defRPr>
            </a:lvl1pPr>
            <a:lvl2pPr>
              <a:buSzPct val="80000"/>
              <a:defRPr sz="2400">
                <a:solidFill>
                  <a:srgbClr val="404040"/>
                </a:solidFill>
              </a:defRPr>
            </a:lvl2pPr>
            <a:lvl3pPr>
              <a:buSzPct val="80000"/>
              <a:defRPr sz="2000">
                <a:solidFill>
                  <a:srgbClr val="404040"/>
                </a:solidFill>
              </a:defRPr>
            </a:lvl3pPr>
            <a:lvl4pPr>
              <a:buSzPct val="80000"/>
              <a:defRPr sz="1800">
                <a:solidFill>
                  <a:srgbClr val="404040"/>
                </a:solidFill>
              </a:defRPr>
            </a:lvl4pPr>
            <a:lvl5pPr>
              <a:buSzPct val="80000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SzPct val="80000"/>
              <a:defRPr sz="2800">
                <a:solidFill>
                  <a:srgbClr val="404040"/>
                </a:solidFill>
              </a:defRPr>
            </a:lvl1pPr>
            <a:lvl2pPr>
              <a:buSzPct val="80000"/>
              <a:defRPr sz="2400">
                <a:solidFill>
                  <a:srgbClr val="404040"/>
                </a:solidFill>
              </a:defRPr>
            </a:lvl2pPr>
            <a:lvl3pPr>
              <a:buSzPct val="80000"/>
              <a:defRPr sz="2000">
                <a:solidFill>
                  <a:srgbClr val="404040"/>
                </a:solidFill>
              </a:defRPr>
            </a:lvl3pPr>
            <a:lvl4pPr>
              <a:buSzPct val="80000"/>
              <a:defRPr sz="1800">
                <a:solidFill>
                  <a:srgbClr val="404040"/>
                </a:solidFill>
              </a:defRPr>
            </a:lvl4pPr>
            <a:lvl5pPr>
              <a:buSzPct val="80000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66CF-F4AA-4A82-8DD1-16FDCFAFB8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3356992"/>
            <a:ext cx="8229600" cy="796950"/>
          </a:xfrm>
        </p:spPr>
        <p:txBody>
          <a:bodyPr/>
          <a:lstStyle>
            <a:lvl1pPr>
              <a:defRPr sz="4400" b="1" i="1" baseline="0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Transition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DFCF-5F03-481D-984E-DAF22CF107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9762"/>
            <a:ext cx="7653536" cy="796950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012B3-CF4B-4D17-96CE-2B51F00EBE3F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56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89CC-3140-4775-931F-A62AF26E8C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9924" y="4509120"/>
            <a:ext cx="4780508" cy="1565669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 userDrawn="1"/>
        </p:nvSpPr>
        <p:spPr>
          <a:xfrm>
            <a:off x="467544" y="5733256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Contact us !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7544" y="6021288"/>
            <a:ext cx="720080" cy="720080"/>
          </a:xfrm>
          <a:prstGeom prst="rect">
            <a:avLst/>
          </a:prstGeom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31640" y="6165304"/>
            <a:ext cx="393700" cy="419100"/>
          </a:xfrm>
          <a:prstGeom prst="rect">
            <a:avLst/>
          </a:prstGeom>
        </p:spPr>
      </p:pic>
      <p:pic>
        <p:nvPicPr>
          <p:cNvPr id="2" name="Picture 1" descr="Customer-logos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7200800" cy="384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-324544" y="39762"/>
            <a:ext cx="8229600" cy="7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4848" y="1268760"/>
            <a:ext cx="8229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2012B3-CF4B-4D17-96CE-2B51F00EBE3F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  <p:sldLayoutId id="2147483657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Courier New"/>
        <a:buChar char="o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/>
        <a:buChar char="o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/>
        <a:buChar char="o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/>
        <a:buChar char="o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/>
        <a:buChar char="o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eg"/><Relationship Id="rId3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sanka.abeysinghe.org" TargetMode="External"/><Relationship Id="rId4" Type="http://schemas.openxmlformats.org/officeDocument/2006/relationships/hyperlink" Target="http://wso2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8928992" cy="1470025"/>
          </a:xfrm>
        </p:spPr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PaaS</a:t>
            </a:r>
            <a:r>
              <a:rPr lang="en-US" dirty="0" smtClean="0">
                <a:latin typeface="Helvetica"/>
                <a:cs typeface="Helvetica"/>
              </a:rPr>
              <a:t> for the new Cloud Era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Asanka Abeysinghe	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43808" y="5949280"/>
            <a:ext cx="6120680" cy="648617"/>
          </a:xfrm>
        </p:spPr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Vice President, Solutions Architecture - WSO2,Inc</a:t>
            </a:r>
            <a:endParaRPr lang="en-US" sz="1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7655" y="2060848"/>
            <a:ext cx="892899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Q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Con</a:t>
            </a:r>
            <a:r>
              <a:rPr lang="en-US" sz="3600" i="1" dirty="0" smtClean="0">
                <a:latin typeface="Helvetica"/>
                <a:cs typeface="Helvetica"/>
              </a:rPr>
              <a:t> San Francisco - 2014 </a:t>
            </a:r>
            <a:endParaRPr lang="en-US" sz="36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5069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Relationship with IT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9" name="Oval 8"/>
          <p:cNvSpPr/>
          <p:nvPr/>
        </p:nvSpPr>
        <p:spPr>
          <a:xfrm>
            <a:off x="755576" y="1412776"/>
            <a:ext cx="1728192" cy="1656184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2 days to create a user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5536" y="4077072"/>
            <a:ext cx="1728192" cy="1656184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½ day to reset </a:t>
            </a:r>
            <a:r>
              <a:rPr lang="en-US" b="1" dirty="0">
                <a:latin typeface="Helvetica"/>
                <a:cs typeface="Helvetica"/>
              </a:rPr>
              <a:t>a</a:t>
            </a:r>
            <a:r>
              <a:rPr lang="en-US" b="1" dirty="0" smtClean="0">
                <a:latin typeface="Helvetica"/>
                <a:cs typeface="Helvetica"/>
              </a:rPr>
              <a:t> password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40152" y="548680"/>
            <a:ext cx="1728192" cy="1656184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3 days to create a database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16216" y="4509120"/>
            <a:ext cx="1728192" cy="1656184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1 week to provision a VM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5856" y="4941168"/>
            <a:ext cx="1728192" cy="1656184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runtime policies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36296" y="2564904"/>
            <a:ext cx="1728192" cy="1656184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Helvetica"/>
                <a:cs typeface="Helvetica"/>
              </a:rPr>
              <a:t>devops</a:t>
            </a:r>
            <a:r>
              <a:rPr lang="en-US" b="1" dirty="0" smtClean="0">
                <a:latin typeface="Helvetica"/>
                <a:cs typeface="Helvetica"/>
              </a:rPr>
              <a:t> policies</a:t>
            </a:r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844824"/>
            <a:ext cx="4572000" cy="30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444208" y="623731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00"/>
                </a:solidFill>
              </a:rPr>
              <a:t>Picture Credit </a:t>
            </a:r>
            <a:r>
              <a:rPr lang="en-US" sz="900" dirty="0" smtClean="0">
                <a:solidFill>
                  <a:srgbClr val="000000"/>
                </a:solidFill>
              </a:rPr>
              <a:t>: http</a:t>
            </a:r>
            <a:r>
              <a:rPr lang="en-US" sz="900" dirty="0">
                <a:solidFill>
                  <a:srgbClr val="000000"/>
                </a:solidFill>
              </a:rPr>
              <a:t>://</a:t>
            </a:r>
            <a:r>
              <a:rPr lang="en-US" sz="900" dirty="0" err="1">
                <a:solidFill>
                  <a:srgbClr val="000000"/>
                </a:solidFill>
              </a:rPr>
              <a:t>web.zizinya.com</a:t>
            </a:r>
            <a:r>
              <a:rPr lang="en-US" sz="900" dirty="0">
                <a:solidFill>
                  <a:srgbClr val="000000"/>
                </a:solidFill>
              </a:rPr>
              <a:t>/blog</a:t>
            </a:r>
            <a:r>
              <a:rPr lang="en-US" sz="900" dirty="0" smtClean="0">
                <a:solidFill>
                  <a:srgbClr val="000000"/>
                </a:solidFill>
              </a:rPr>
              <a:t>/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7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5616" y="3284984"/>
            <a:ext cx="7272808" cy="237626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Helvetica"/>
                <a:cs typeface="Helvetica"/>
              </a:rPr>
              <a:t>~80% of time to setup the environment 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132856"/>
            <a:ext cx="76328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Developers spend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8888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67744" y="2708920"/>
            <a:ext cx="4896544" cy="796950"/>
          </a:xfrm>
        </p:spPr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Solution to facilitate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9" name="Oval 8"/>
          <p:cNvSpPr/>
          <p:nvPr/>
        </p:nvSpPr>
        <p:spPr>
          <a:xfrm>
            <a:off x="323528" y="332656"/>
            <a:ext cx="2088232" cy="2016224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Quick release cycles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7504" y="2708920"/>
            <a:ext cx="2160240" cy="2088232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Agile, iterative process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24128" y="260648"/>
            <a:ext cx="2376264" cy="2376264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Ability to migrate shadow IT apps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27984" y="4221088"/>
            <a:ext cx="2520280" cy="2448272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Accept the creative </a:t>
            </a:r>
            <a:r>
              <a:rPr lang="en-US" sz="2400" b="1" dirty="0" err="1" smtClean="0">
                <a:latin typeface="Helvetica"/>
                <a:cs typeface="Helvetica"/>
              </a:rPr>
              <a:t>experimen-tation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1680" y="4437112"/>
            <a:ext cx="2376264" cy="2304256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Empower the </a:t>
            </a:r>
            <a:r>
              <a:rPr lang="en-US" sz="2400" b="1" dirty="0" err="1" smtClean="0">
                <a:latin typeface="Helvetica"/>
                <a:cs typeface="Helvetica"/>
              </a:rPr>
              <a:t>dev</a:t>
            </a:r>
            <a:r>
              <a:rPr lang="en-US" sz="2400" b="1" dirty="0" smtClean="0">
                <a:latin typeface="Helvetica"/>
                <a:cs typeface="Helvetica"/>
              </a:rPr>
              <a:t> groups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32240" y="2780928"/>
            <a:ext cx="2339752" cy="2232248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Governed/Secured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87824" y="260648"/>
            <a:ext cx="2448272" cy="2376264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Enterprise ready</a:t>
            </a:r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0661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5776" y="3140968"/>
            <a:ext cx="4392488" cy="796950"/>
          </a:xfrm>
        </p:spPr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Solution provides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9" name="Oval 8"/>
          <p:cNvSpPr/>
          <p:nvPr/>
        </p:nvSpPr>
        <p:spPr>
          <a:xfrm>
            <a:off x="27456" y="612648"/>
            <a:ext cx="2744344" cy="2744344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Self service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31840" y="4016199"/>
            <a:ext cx="2816352" cy="2816352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Workflow driven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>
          <a:xfrm>
            <a:off x="6012160" y="908720"/>
            <a:ext cx="3059832" cy="2880320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Polyglot programming model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43808" y="260648"/>
            <a:ext cx="3168352" cy="3024336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Heterogynous runtimes 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84168" y="3861048"/>
            <a:ext cx="2816352" cy="2816352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API driven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1472" y="3853008"/>
            <a:ext cx="2816352" cy="2816352"/>
          </a:xfrm>
          <a:prstGeom prst="ellipse">
            <a:avLst/>
          </a:prstGeom>
          <a:ln w="28575" cmpd="sng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Automated / Template driven</a:t>
            </a:r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3919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424936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Helvetica"/>
                <a:cs typeface="Helvetica"/>
              </a:rPr>
              <a:t>Cloud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3573016"/>
            <a:ext cx="76328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as an enabler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848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424936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latin typeface="Helvetica"/>
                <a:cs typeface="Helvetica"/>
              </a:rPr>
              <a:t>PaaS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3573016"/>
            <a:ext cx="76328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as the core implementation</a:t>
            </a:r>
          </a:p>
          <a:p>
            <a:pPr marL="0" indent="0" algn="ctr">
              <a:buFont typeface="Courier New"/>
              <a:buNone/>
            </a:pP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5482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Platform as a Service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5" name="Shape 25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9592" y="836712"/>
            <a:ext cx="7315200" cy="5662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3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Roadmap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8640960" cy="3017309"/>
          </a:xfrm>
        </p:spPr>
        <p:txBody>
          <a:bodyPr/>
          <a:lstStyle/>
          <a:p>
            <a:pPr>
              <a:buFont typeface="Lucida Grande"/>
              <a:buChar char="-"/>
            </a:pPr>
            <a:r>
              <a:rPr lang="en-US" dirty="0" smtClean="0">
                <a:latin typeface="Helvetica"/>
                <a:cs typeface="Helvetica"/>
              </a:rPr>
              <a:t>Access to (your) cloud</a:t>
            </a:r>
          </a:p>
          <a:p>
            <a:pPr lvl="1">
              <a:buFont typeface="Lucida Grande"/>
              <a:buChar char="-"/>
            </a:pPr>
            <a:r>
              <a:rPr lang="en-US" dirty="0">
                <a:latin typeface="Helvetica"/>
                <a:cs typeface="Helvetica"/>
              </a:rPr>
              <a:t>Private cloud </a:t>
            </a:r>
            <a:r>
              <a:rPr lang="en-US" dirty="0" smtClean="0">
                <a:latin typeface="Helvetica"/>
                <a:cs typeface="Helvetica"/>
              </a:rPr>
              <a:t>(privately/publicly hosted)</a:t>
            </a:r>
            <a:endParaRPr lang="en-US" dirty="0">
              <a:latin typeface="Helvetica"/>
              <a:cs typeface="Helvetica"/>
            </a:endParaRPr>
          </a:p>
          <a:p>
            <a:pPr lvl="1">
              <a:buFont typeface="Lucida Grande"/>
              <a:buChar char="-"/>
            </a:pPr>
            <a:r>
              <a:rPr lang="en-US" dirty="0">
                <a:latin typeface="Helvetica"/>
                <a:cs typeface="Helvetica"/>
              </a:rPr>
              <a:t>Public </a:t>
            </a:r>
            <a:r>
              <a:rPr lang="en-US" dirty="0" smtClean="0">
                <a:latin typeface="Helvetica"/>
                <a:cs typeface="Helvetica"/>
              </a:rPr>
              <a:t>cloud</a:t>
            </a:r>
          </a:p>
          <a:p>
            <a:pPr>
              <a:buFont typeface="Lucida Grande"/>
              <a:buChar char="-"/>
            </a:pPr>
            <a:r>
              <a:rPr lang="en-US" dirty="0" smtClean="0">
                <a:latin typeface="Helvetica"/>
                <a:cs typeface="Helvetica"/>
              </a:rPr>
              <a:t>Link ALM and </a:t>
            </a:r>
            <a:r>
              <a:rPr lang="en-US" dirty="0" err="1" smtClean="0">
                <a:latin typeface="Helvetica"/>
                <a:cs typeface="Helvetica"/>
              </a:rPr>
              <a:t>dev</a:t>
            </a:r>
            <a:r>
              <a:rPr lang="en-US" dirty="0" smtClean="0">
                <a:latin typeface="Helvetica"/>
                <a:cs typeface="Helvetica"/>
              </a:rPr>
              <a:t> tools with the cloud</a:t>
            </a:r>
            <a:endParaRPr lang="en-US" dirty="0">
              <a:latin typeface="Helvetica"/>
              <a:cs typeface="Helvetica"/>
            </a:endParaRPr>
          </a:p>
          <a:p>
            <a:pPr>
              <a:buFont typeface="Lucida Grande"/>
              <a:buChar char="-"/>
            </a:pPr>
            <a:r>
              <a:rPr lang="en-US" dirty="0" smtClean="0">
                <a:latin typeface="Helvetica"/>
                <a:cs typeface="Helvetica"/>
              </a:rPr>
              <a:t>Expose the services as APIs, list APIs to subscribe</a:t>
            </a:r>
          </a:p>
          <a:p>
            <a:pPr>
              <a:buFont typeface="Lucida Grande"/>
              <a:buChar char="-"/>
            </a:pPr>
            <a:r>
              <a:rPr lang="en-US" dirty="0" smtClean="0">
                <a:latin typeface="Helvetica"/>
                <a:cs typeface="Helvetica"/>
              </a:rPr>
              <a:t>Create your project templates</a:t>
            </a:r>
          </a:p>
          <a:p>
            <a:pPr>
              <a:buFont typeface="Lucida Grande"/>
              <a:buChar char="-"/>
            </a:pPr>
            <a:r>
              <a:rPr lang="en-US" dirty="0" smtClean="0">
                <a:latin typeface="Helvetica"/>
                <a:cs typeface="Helvetica"/>
              </a:rPr>
              <a:t>Develop and publish apps </a:t>
            </a:r>
          </a:p>
          <a:p>
            <a:pPr>
              <a:buFont typeface="Lucida Grande"/>
              <a:buChar char="-"/>
            </a:pPr>
            <a:r>
              <a:rPr lang="en-US" dirty="0" smtClean="0">
                <a:latin typeface="Helvetica"/>
                <a:cs typeface="Helvetica"/>
              </a:rPr>
              <a:t>Track the usage</a:t>
            </a:r>
          </a:p>
          <a:p>
            <a:pPr>
              <a:buFont typeface="Lucida Grande"/>
              <a:buChar char="-"/>
            </a:pPr>
            <a:r>
              <a:rPr lang="en-US" dirty="0" smtClean="0">
                <a:latin typeface="Helvetica"/>
                <a:cs typeface="Helvetica"/>
              </a:rPr>
              <a:t>( Iterate last two steps )</a:t>
            </a:r>
          </a:p>
        </p:txBody>
      </p:sp>
    </p:spTree>
    <p:extLst>
      <p:ext uri="{BB962C8B-B14F-4D97-AF65-F5344CB8AC3E}">
        <p14:creationId xmlns:p14="http://schemas.microsoft.com/office/powerpoint/2010/main" val="267938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Reference Architecture 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8" name="Picture 7" descr="gartne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600"/>
            <a:ext cx="9144000" cy="48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6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Reference Implementation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5" name="Shape 3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9747" y="908720"/>
            <a:ext cx="8350725" cy="471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99592" y="5229200"/>
            <a:ext cx="7543800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dk1"/>
                </a:solidFill>
                <a:latin typeface="Helvetica"/>
                <a:ea typeface="Calibri"/>
                <a:cs typeface="Helvetica"/>
                <a:sym typeface="Calibri"/>
              </a:rPr>
              <a:t>A platform that supports applications from cradle to grave.</a:t>
            </a:r>
            <a:endParaRPr lang="en-US" sz="2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209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512" y="260648"/>
            <a:ext cx="4968552" cy="1117600"/>
            <a:chOff x="179512" y="195486"/>
            <a:chExt cx="4968552" cy="838200"/>
          </a:xfrm>
        </p:grpSpPr>
        <p:sp>
          <p:nvSpPr>
            <p:cNvPr id="2" name="TextBox 1"/>
            <p:cNvSpPr txBox="1"/>
            <p:nvPr/>
          </p:nvSpPr>
          <p:spPr>
            <a:xfrm>
              <a:off x="2411760" y="555526"/>
              <a:ext cx="273630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Committer 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  <a:latin typeface="Handwriting - Dakota"/>
                <a:cs typeface="Handwriting - Dakota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95486"/>
              <a:ext cx="2184400" cy="838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51520" y="170080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Handwriting - Dakota"/>
                <a:cs typeface="Handwriting - Dakota"/>
              </a:rPr>
              <a:t>Architect &amp; Technology Evangelist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Handwriting - Dakota"/>
              <a:cs typeface="Handwriting - Dakot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372884"/>
            <a:ext cx="2743200" cy="243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445224"/>
            <a:ext cx="914400" cy="1003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1634" t="5109" r="12108" b="6546"/>
          <a:stretch/>
        </p:blipFill>
        <p:spPr>
          <a:xfrm>
            <a:off x="6660232" y="1052736"/>
            <a:ext cx="2216510" cy="5266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4032" r="20354"/>
          <a:stretch/>
        </p:blipFill>
        <p:spPr>
          <a:xfrm>
            <a:off x="5004049" y="980728"/>
            <a:ext cx="2330612" cy="24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4221087"/>
            <a:ext cx="2743200" cy="224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3848" y="4005063"/>
            <a:ext cx="3810000" cy="2652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824" y="1052736"/>
            <a:ext cx="3456384" cy="525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666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Implementation, integrated 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5" name="Picture 4" descr="app-factory-v2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36957"/>
            <a:ext cx="8961120" cy="54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9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Implementation, runtime view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26" name="Picture 25" descr="appfactory-topology-l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12776"/>
            <a:ext cx="7315200" cy="45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8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9762"/>
            <a:ext cx="8784976" cy="796950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S</a:t>
            </a:r>
            <a:r>
              <a:rPr lang="en-US" dirty="0" smtClean="0">
                <a:latin typeface="Helvetica"/>
                <a:cs typeface="Helvetica"/>
              </a:rPr>
              <a:t>elf service, template </a:t>
            </a:r>
            <a:r>
              <a:rPr lang="en-US" dirty="0" smtClean="0">
                <a:latin typeface="Helvetica"/>
                <a:cs typeface="Helvetica"/>
              </a:rPr>
              <a:t>driven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5" name="Picture 4" descr="Screen Shot 2014-08-11 at 5.22.0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8"/>
            <a:ext cx="4572000" cy="2378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creen Shot 2014-08-11 at 5.28.2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480" y="1988840"/>
            <a:ext cx="4572000" cy="241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creen Shot 2014-08-11 at 6.15.25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72" y="3861048"/>
            <a:ext cx="4572000" cy="243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30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D</a:t>
            </a:r>
            <a:r>
              <a:rPr lang="en-US" dirty="0" smtClean="0">
                <a:latin typeface="Helvetica"/>
                <a:cs typeface="Helvetica"/>
              </a:rPr>
              <a:t>ashboards</a:t>
            </a:r>
            <a:r>
              <a:rPr lang="en-US" dirty="0" smtClean="0">
                <a:latin typeface="Helvetica"/>
                <a:cs typeface="Helvetica"/>
              </a:rPr>
              <a:t>, monitor, measure 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5" name="Picture 4" descr="Screen Shot 2014-08-11 at 9.29.0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4572000" cy="233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creen Shot 2014-08-11 at 9.31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204864"/>
            <a:ext cx="4572000" cy="2358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creen Shot 2014-08-11 at 9.32.3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149080"/>
            <a:ext cx="4572000" cy="2406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688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9762"/>
            <a:ext cx="8064896" cy="79695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Lifecycle, manage, control, advertise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5" name="Shape 168"/>
          <p:cNvPicPr preferRelativeResize="0"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4572000" cy="2980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hape 175"/>
          <p:cNvPicPr preferRelativeResize="0"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501008"/>
            <a:ext cx="4572000" cy="2617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00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9762"/>
            <a:ext cx="7992888" cy="79695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Runtime, enterprise middleware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5" name="Picture 4" descr="wso2-platform-diagram (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340768"/>
            <a:ext cx="7315200" cy="38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Runtime, cloud enabled, polyglot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pic>
        <p:nvPicPr>
          <p:cNvPr id="6" name="Shape 161"/>
          <p:cNvPicPr preferRelativeResize="0"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40" y="1196752"/>
            <a:ext cx="8229600" cy="5197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41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5" name="Shape 175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7544" y="1124744"/>
            <a:ext cx="8229600" cy="49965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39762"/>
            <a:ext cx="7581528" cy="79695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Runtime, cloud enabled, polyglot 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358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39762"/>
            <a:ext cx="7581528" cy="79695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Scalable, elastic, multi-tenanted 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6" name="Shape 292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951" y="764704"/>
            <a:ext cx="8229600" cy="5965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09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424936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Helvetica"/>
                <a:cs typeface="Helvetica"/>
              </a:rPr>
              <a:t>Deploying at Scale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573016"/>
            <a:ext cx="9144000" cy="21602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err="1" smtClean="0">
                <a:latin typeface="Helvetica"/>
                <a:cs typeface="Helvetica"/>
              </a:rPr>
              <a:t>Lakmal</a:t>
            </a:r>
            <a:r>
              <a:rPr lang="en-US" sz="4000" b="1" dirty="0" smtClean="0">
                <a:latin typeface="Helvetica"/>
                <a:cs typeface="Helvetica"/>
              </a:rPr>
              <a:t> </a:t>
            </a:r>
            <a:r>
              <a:rPr lang="en-US" sz="4000" b="1" dirty="0" err="1" smtClean="0">
                <a:latin typeface="Helvetica"/>
                <a:cs typeface="Helvetica"/>
              </a:rPr>
              <a:t>Warusawithana</a:t>
            </a:r>
            <a:r>
              <a:rPr lang="en-US" sz="4000" b="1" dirty="0" smtClean="0">
                <a:latin typeface="Helvetica"/>
                <a:cs typeface="Helvetica"/>
              </a:rPr>
              <a:t>, </a:t>
            </a:r>
          </a:p>
          <a:p>
            <a:pPr marL="0" indent="0" algn="ctr">
              <a:buFont typeface="Courier New"/>
              <a:buNone/>
            </a:pPr>
            <a:r>
              <a:rPr lang="en-US" sz="1600" b="1" dirty="0" smtClean="0">
                <a:latin typeface="Helvetica"/>
                <a:cs typeface="Helvetica"/>
              </a:rPr>
              <a:t>Director-Cloud Architecture, WSO2 / VP- Apache </a:t>
            </a:r>
            <a:r>
              <a:rPr lang="en-US" sz="1600" b="1" dirty="0" err="1" smtClean="0">
                <a:latin typeface="Helvetica"/>
                <a:cs typeface="Helvetica"/>
              </a:rPr>
              <a:t>Stratos</a:t>
            </a:r>
            <a:endParaRPr lang="en-US" sz="4000" b="1" dirty="0" smtClean="0">
              <a:latin typeface="Helvetica"/>
              <a:cs typeface="Helvetica"/>
            </a:endParaRPr>
          </a:p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Wed, 5</a:t>
            </a:r>
            <a:r>
              <a:rPr lang="en-US" sz="4000" b="1" baseline="30000" dirty="0" smtClean="0">
                <a:latin typeface="Helvetica"/>
                <a:cs typeface="Helvetica"/>
              </a:rPr>
              <a:t>th</a:t>
            </a:r>
            <a:r>
              <a:rPr lang="en-US" sz="4000" b="1" dirty="0" smtClean="0">
                <a:latin typeface="Helvetica"/>
                <a:cs typeface="Helvetica"/>
              </a:rPr>
              <a:t> Nov 11:50 AM </a:t>
            </a:r>
          </a:p>
          <a:p>
            <a:pPr marL="0" indent="0" algn="ctr">
              <a:buFont typeface="Courier New"/>
              <a:buNone/>
            </a:pP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3768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3284984"/>
            <a:ext cx="6477000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Helvetica"/>
                <a:cs typeface="Helvetica"/>
              </a:rPr>
              <a:t>Agile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132856"/>
            <a:ext cx="76328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Application development is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726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WSO2 Cloud Platform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80" y="758600"/>
            <a:ext cx="8686800" cy="57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5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Reference architecture, cont.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5" name="Picture 4" descr="gartner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8025"/>
            <a:ext cx="9144000" cy="55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9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424936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Helvetica"/>
                <a:cs typeface="Helvetica"/>
              </a:rPr>
              <a:t>Demo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3573016"/>
            <a:ext cx="7632848" cy="8640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Application development and lifecycle</a:t>
            </a:r>
          </a:p>
          <a:p>
            <a:pPr marL="0" indent="0" algn="ctr">
              <a:buFont typeface="Courier New"/>
              <a:buNone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6" name="Picture 5" descr="appfactory-topology-l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149080"/>
            <a:ext cx="3657600" cy="2276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725144"/>
            <a:ext cx="914400" cy="1039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509120"/>
            <a:ext cx="1828800" cy="17145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660232" y="5229200"/>
            <a:ext cx="576064" cy="288032"/>
          </a:xfrm>
          <a:prstGeom prst="left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4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creen Shot 2014-03-25 at 4.42.18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1492">
            <a:off x="2880315" y="1816186"/>
            <a:ext cx="4572000" cy="701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012B3-CF4B-4D17-96CE-2B51F00EBE3F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2743200" cy="17412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43608" y="2708920"/>
            <a:ext cx="7848600" cy="30173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/>
              <a:buNone/>
            </a:pPr>
            <a:r>
              <a:rPr lang="en-US" sz="4000" b="1" dirty="0" smtClean="0">
                <a:solidFill>
                  <a:srgbClr val="FF6600"/>
                </a:solidFill>
                <a:latin typeface="Helvetica"/>
                <a:cs typeface="Helvetica"/>
              </a:rPr>
              <a:t>Story : </a:t>
            </a:r>
            <a:r>
              <a:rPr lang="en-US" sz="4000" b="1" dirty="0" err="1" smtClean="0">
                <a:solidFill>
                  <a:srgbClr val="FF6600"/>
                </a:solidFill>
                <a:latin typeface="Helvetica"/>
                <a:cs typeface="Helvetica"/>
              </a:rPr>
              <a:t>DevOps</a:t>
            </a:r>
            <a:r>
              <a:rPr lang="en-US" sz="4000" b="1" dirty="0" smtClean="0">
                <a:solidFill>
                  <a:srgbClr val="FF6600"/>
                </a:solidFill>
                <a:latin typeface="Helvetica"/>
                <a:cs typeface="Helvetica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Helvetica"/>
                <a:cs typeface="Helvetica"/>
              </a:rPr>
              <a:t>PaaS</a:t>
            </a:r>
            <a:r>
              <a:rPr lang="en-US" sz="4000" b="1" dirty="0" smtClean="0">
                <a:solidFill>
                  <a:srgbClr val="FF6600"/>
                </a:solidFill>
                <a:latin typeface="Helvetica"/>
                <a:cs typeface="Helvetica"/>
              </a:rPr>
              <a:t> in airline   </a:t>
            </a:r>
            <a:endParaRPr lang="en-US" sz="4000" b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9588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ASET\Transformation\8 Transformation\Egov Mobility\My AZ\Mockups\my-az-gov-multi-screen-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0125">
            <a:off x="1210766" y="1764496"/>
            <a:ext cx="731520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012B3-CF4B-4D17-96CE-2B51F00EBE3F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2743200" cy="17412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859963"/>
            <a:ext cx="8424664" cy="30173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/>
              <a:buNone/>
            </a:pPr>
            <a:r>
              <a:rPr lang="en-US" sz="4000" b="1" dirty="0" smtClean="0">
                <a:solidFill>
                  <a:srgbClr val="FF6600"/>
                </a:solidFill>
                <a:latin typeface="Helvetica"/>
                <a:cs typeface="Helvetica"/>
              </a:rPr>
              <a:t>Story : </a:t>
            </a:r>
            <a:r>
              <a:rPr lang="en-US" sz="4000" b="1" dirty="0" err="1" smtClean="0">
                <a:solidFill>
                  <a:srgbClr val="FF6600"/>
                </a:solidFill>
                <a:latin typeface="Helvetica"/>
                <a:cs typeface="Helvetica"/>
              </a:rPr>
              <a:t>DevOps</a:t>
            </a:r>
            <a:r>
              <a:rPr lang="en-US" sz="4000" b="1" dirty="0" smtClean="0">
                <a:solidFill>
                  <a:srgbClr val="FF6600"/>
                </a:solidFill>
                <a:latin typeface="Helvetica"/>
                <a:cs typeface="Helvetica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Helvetica"/>
                <a:cs typeface="Helvetica"/>
              </a:rPr>
              <a:t>PaaS</a:t>
            </a:r>
            <a:r>
              <a:rPr lang="en-US" sz="4000" b="1" dirty="0" smtClean="0">
                <a:solidFill>
                  <a:srgbClr val="FF6600"/>
                </a:solidFill>
                <a:latin typeface="Helvetica"/>
                <a:cs typeface="Helvetica"/>
              </a:rPr>
              <a:t> in </a:t>
            </a:r>
            <a:r>
              <a:rPr lang="en-US" sz="4000" b="1" dirty="0" smtClean="0">
                <a:solidFill>
                  <a:srgbClr val="FF6600"/>
                </a:solidFill>
                <a:latin typeface="Helvetica"/>
                <a:cs typeface="Helvetica"/>
              </a:rPr>
              <a:t>state </a:t>
            </a:r>
            <a:r>
              <a:rPr lang="en-US" sz="4000" b="1" dirty="0" err="1" smtClean="0">
                <a:solidFill>
                  <a:srgbClr val="FF6600"/>
                </a:solidFill>
                <a:latin typeface="Helvetica"/>
                <a:cs typeface="Helvetica"/>
              </a:rPr>
              <a:t>gov.</a:t>
            </a:r>
            <a:r>
              <a:rPr lang="en-US" sz="4000" b="1" dirty="0" smtClean="0">
                <a:solidFill>
                  <a:srgbClr val="FF6600"/>
                </a:solidFill>
                <a:latin typeface="Helvetica"/>
                <a:cs typeface="Helvetica"/>
              </a:rPr>
              <a:t>   </a:t>
            </a:r>
            <a:endParaRPr lang="en-US" sz="4000" b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5261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pic>
        <p:nvPicPr>
          <p:cNvPr id="5" name="Shape 449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259632" y="1196752"/>
            <a:ext cx="6739992" cy="207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19672" y="4077072"/>
            <a:ext cx="7848600" cy="30173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/>
              <a:buNone/>
            </a:pPr>
            <a:r>
              <a:rPr lang="en-US" dirty="0" smtClean="0">
                <a:cs typeface="Arial Black"/>
              </a:rPr>
              <a:t>b : </a:t>
            </a:r>
            <a:r>
              <a:rPr lang="en-US" dirty="0" smtClean="0">
                <a:cs typeface="Arial Black"/>
                <a:hlinkClick r:id="rId3"/>
              </a:rPr>
              <a:t>http://asanka.abeysinghe.org</a:t>
            </a:r>
            <a:endParaRPr lang="en-US" dirty="0" smtClean="0">
              <a:cs typeface="Arial Black"/>
            </a:endParaRPr>
          </a:p>
          <a:p>
            <a:pPr marL="0" indent="0">
              <a:buFont typeface="Courier New"/>
              <a:buNone/>
            </a:pPr>
            <a:r>
              <a:rPr lang="en-US" dirty="0" smtClean="0">
                <a:cs typeface="Arial Black"/>
              </a:rPr>
              <a:t>t : @</a:t>
            </a:r>
            <a:r>
              <a:rPr lang="en-US" dirty="0" err="1" smtClean="0">
                <a:cs typeface="Arial Black"/>
              </a:rPr>
              <a:t>asankama</a:t>
            </a:r>
            <a:endParaRPr lang="en-US" dirty="0" smtClean="0">
              <a:cs typeface="Arial Black"/>
            </a:endParaRPr>
          </a:p>
          <a:p>
            <a:pPr marL="0" indent="0">
              <a:buFont typeface="Courier New"/>
              <a:buNone/>
            </a:pPr>
            <a:r>
              <a:rPr lang="en-US" dirty="0" smtClean="0">
                <a:cs typeface="Arial Black"/>
              </a:rPr>
              <a:t>e : </a:t>
            </a:r>
            <a:r>
              <a:rPr lang="en-US" dirty="0" err="1" smtClean="0">
                <a:cs typeface="Arial Black"/>
              </a:rPr>
              <a:t>asankaa</a:t>
            </a:r>
            <a:r>
              <a:rPr lang="en-US" dirty="0" smtClean="0">
                <a:cs typeface="Arial Black"/>
              </a:rPr>
              <a:t> AT wso2.com</a:t>
            </a:r>
          </a:p>
          <a:p>
            <a:pPr marL="0" indent="0">
              <a:buFont typeface="Courier New"/>
              <a:buNone/>
            </a:pPr>
            <a:r>
              <a:rPr lang="en-US" dirty="0">
                <a:cs typeface="Arial Black"/>
              </a:rPr>
              <a:t>w</a:t>
            </a:r>
            <a:r>
              <a:rPr lang="en-US" dirty="0" smtClean="0">
                <a:cs typeface="Arial Black"/>
              </a:rPr>
              <a:t> : </a:t>
            </a:r>
            <a:r>
              <a:rPr lang="en-US" dirty="0" smtClean="0">
                <a:cs typeface="Arial Black"/>
                <a:hlinkClick r:id="rId4"/>
              </a:rPr>
              <a:t>http://wso2.com</a:t>
            </a:r>
            <a:endParaRPr lang="en-US" dirty="0" smtClean="0">
              <a:cs typeface="Arial Black"/>
            </a:endParaRPr>
          </a:p>
          <a:p>
            <a:pPr marL="0" indent="0">
              <a:buFont typeface="Courier New"/>
              <a:buNone/>
            </a:pPr>
            <a:endParaRPr lang="en-US" dirty="0"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6028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3284984"/>
            <a:ext cx="6477000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7F7F7F"/>
                </a:solidFill>
                <a:latin typeface="Helvetica"/>
                <a:cs typeface="Helvetica"/>
              </a:rPr>
              <a:t>{ </a:t>
            </a:r>
            <a:r>
              <a:rPr lang="en-US" sz="6000" b="1" dirty="0" smtClean="0">
                <a:latin typeface="Helvetica"/>
                <a:cs typeface="Helvetica"/>
              </a:rPr>
              <a:t>API </a:t>
            </a:r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}</a:t>
            </a:r>
            <a:r>
              <a:rPr lang="en-US" sz="6000" b="1" dirty="0" smtClean="0">
                <a:latin typeface="Helvetica"/>
                <a:cs typeface="Helvetica"/>
              </a:rPr>
              <a:t> Driven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132856"/>
            <a:ext cx="76328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Application development is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710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632848" cy="151216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Helvetica"/>
                <a:cs typeface="Helvetica"/>
              </a:rPr>
              <a:t>Preprocessor </a:t>
            </a:r>
            <a:r>
              <a:rPr lang="en-US" sz="3200" b="1" dirty="0" smtClean="0">
                <a:latin typeface="Helvetica"/>
                <a:cs typeface="Helvetica"/>
              </a:rPr>
              <a:t>driven</a:t>
            </a:r>
            <a:r>
              <a:rPr lang="en-US" sz="6000" b="1" dirty="0" smtClean="0">
                <a:latin typeface="Helvetica"/>
                <a:cs typeface="Helvetica"/>
              </a:rPr>
              <a:t> 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132856"/>
            <a:ext cx="76328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Application development is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3337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3284984"/>
            <a:ext cx="6477000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Helvetica"/>
                <a:cs typeface="Helvetica"/>
              </a:rPr>
              <a:t>Polyglot 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132856"/>
            <a:ext cx="76328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Application development is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0501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7488832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Helvetica"/>
                <a:cs typeface="Helvetica"/>
              </a:rPr>
              <a:t>Quick Releases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132856"/>
            <a:ext cx="9144000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Application development </a:t>
            </a:r>
            <a:r>
              <a:rPr lang="en-US" sz="4000" b="1" dirty="0" smtClean="0">
                <a:latin typeface="Helvetica"/>
                <a:cs typeface="Helvetica"/>
              </a:rPr>
              <a:t>requires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3328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3284984"/>
            <a:ext cx="6477000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latin typeface="Helvetica"/>
                <a:cs typeface="Helvetica"/>
              </a:rPr>
              <a:t>Consumerized</a:t>
            </a:r>
            <a:r>
              <a:rPr lang="en-US" sz="6000" b="1" dirty="0" smtClean="0">
                <a:latin typeface="Helvetica"/>
                <a:cs typeface="Helvetica"/>
              </a:rPr>
              <a:t> 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132856"/>
            <a:ext cx="76328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Applications are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534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7F17F-663E-4C3B-ADC6-0718FAB9188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424936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Helvetica"/>
                <a:cs typeface="Helvetica"/>
              </a:rPr>
              <a:t>Unpredictable Load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132856"/>
            <a:ext cx="76328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/>
              <a:buNone/>
            </a:pPr>
            <a:r>
              <a:rPr lang="en-US" sz="4000" b="1" dirty="0" smtClean="0">
                <a:latin typeface="Helvetica"/>
                <a:cs typeface="Helvetica"/>
              </a:rPr>
              <a:t>Applications should handle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534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SO2Ligh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B8CBF88-FBE7-4661-9479-23A4963EC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6352</TotalTime>
  <Words>399</Words>
  <Application>Microsoft Macintosh PowerPoint</Application>
  <PresentationFormat>On-screen Show (4:3)</PresentationFormat>
  <Paragraphs>119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WSO2LightTemplate</vt:lpstr>
      <vt:lpstr>PaaS for the new Cloud Era</vt:lpstr>
      <vt:lpstr>PowerPoint Presentation</vt:lpstr>
      <vt:lpstr>Agile</vt:lpstr>
      <vt:lpstr>{ API } Driven</vt:lpstr>
      <vt:lpstr>Preprocessor driven </vt:lpstr>
      <vt:lpstr>Polyglot </vt:lpstr>
      <vt:lpstr>Quick Releases</vt:lpstr>
      <vt:lpstr>Consumerized </vt:lpstr>
      <vt:lpstr>Unpredictable Load</vt:lpstr>
      <vt:lpstr>Relationship with IT</vt:lpstr>
      <vt:lpstr>~80% of time to setup the environment </vt:lpstr>
      <vt:lpstr>Solution to facilitate </vt:lpstr>
      <vt:lpstr>Solution provides</vt:lpstr>
      <vt:lpstr>Cloud</vt:lpstr>
      <vt:lpstr>PaaS</vt:lpstr>
      <vt:lpstr>Platform as a Service</vt:lpstr>
      <vt:lpstr>Roadmap</vt:lpstr>
      <vt:lpstr>Reference Architecture  </vt:lpstr>
      <vt:lpstr>Reference Implementation</vt:lpstr>
      <vt:lpstr>Implementation, integrated  </vt:lpstr>
      <vt:lpstr>Implementation, runtime view </vt:lpstr>
      <vt:lpstr>Self service, template driven</vt:lpstr>
      <vt:lpstr>Dashboards, monitor, measure  </vt:lpstr>
      <vt:lpstr>Lifecycle, manage, control, advertise</vt:lpstr>
      <vt:lpstr>Runtime, enterprise middleware </vt:lpstr>
      <vt:lpstr>Runtime, cloud enabled, polyglot </vt:lpstr>
      <vt:lpstr>Runtime, cloud enabled, polyglot </vt:lpstr>
      <vt:lpstr>Scalable, elastic, multi-tenanted </vt:lpstr>
      <vt:lpstr>Deploying at Scale</vt:lpstr>
      <vt:lpstr>WSO2 Cloud Platform</vt:lpstr>
      <vt:lpstr>Reference architecture, cont.</vt:lpstr>
      <vt:lpstr>Demo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/>
  <cp:keywords/>
  <cp:lastModifiedBy>Asanka Abeysinghe</cp:lastModifiedBy>
  <cp:revision>146</cp:revision>
  <dcterms:modified xsi:type="dcterms:W3CDTF">2014-11-03T21:14:12Z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TC103806999990</vt:lpwstr>
  </property>
</Properties>
</file>