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78"/>
  </p:notesMasterIdLst>
  <p:sldIdLst>
    <p:sldId id="408" r:id="rId2"/>
    <p:sldId id="266" r:id="rId3"/>
    <p:sldId id="364" r:id="rId4"/>
    <p:sldId id="403" r:id="rId5"/>
    <p:sldId id="436" r:id="rId6"/>
    <p:sldId id="404" r:id="rId7"/>
    <p:sldId id="360" r:id="rId8"/>
    <p:sldId id="353" r:id="rId9"/>
    <p:sldId id="348" r:id="rId10"/>
    <p:sldId id="261" r:id="rId11"/>
    <p:sldId id="413" r:id="rId12"/>
    <p:sldId id="315" r:id="rId13"/>
    <p:sldId id="357" r:id="rId14"/>
    <p:sldId id="342" r:id="rId15"/>
    <p:sldId id="358" r:id="rId16"/>
    <p:sldId id="327" r:id="rId17"/>
    <p:sldId id="359" r:id="rId18"/>
    <p:sldId id="328" r:id="rId19"/>
    <p:sldId id="318" r:id="rId20"/>
    <p:sldId id="313" r:id="rId21"/>
    <p:sldId id="361" r:id="rId22"/>
    <p:sldId id="310" r:id="rId23"/>
    <p:sldId id="369" r:id="rId24"/>
    <p:sldId id="349" r:id="rId25"/>
    <p:sldId id="262" r:id="rId26"/>
    <p:sldId id="259" r:id="rId27"/>
    <p:sldId id="263" r:id="rId28"/>
    <p:sldId id="260" r:id="rId29"/>
    <p:sldId id="441" r:id="rId30"/>
    <p:sldId id="414" r:id="rId31"/>
    <p:sldId id="415" r:id="rId32"/>
    <p:sldId id="423" r:id="rId33"/>
    <p:sldId id="420" r:id="rId34"/>
    <p:sldId id="437" r:id="rId35"/>
    <p:sldId id="422" r:id="rId36"/>
    <p:sldId id="424" r:id="rId37"/>
    <p:sldId id="439" r:id="rId38"/>
    <p:sldId id="417" r:id="rId39"/>
    <p:sldId id="446" r:id="rId40"/>
    <p:sldId id="447" r:id="rId41"/>
    <p:sldId id="448" r:id="rId42"/>
    <p:sldId id="345" r:id="rId43"/>
    <p:sldId id="400" r:id="rId44"/>
    <p:sldId id="431" r:id="rId45"/>
    <p:sldId id="432" r:id="rId46"/>
    <p:sldId id="344" r:id="rId47"/>
    <p:sldId id="449" r:id="rId48"/>
    <p:sldId id="372" r:id="rId49"/>
    <p:sldId id="378" r:id="rId50"/>
    <p:sldId id="373" r:id="rId51"/>
    <p:sldId id="444" r:id="rId52"/>
    <p:sldId id="443" r:id="rId53"/>
    <p:sldId id="371" r:id="rId54"/>
    <p:sldId id="374" r:id="rId55"/>
    <p:sldId id="352" r:id="rId56"/>
    <p:sldId id="370" r:id="rId57"/>
    <p:sldId id="350" r:id="rId58"/>
    <p:sldId id="418" r:id="rId59"/>
    <p:sldId id="346" r:id="rId60"/>
    <p:sldId id="442" r:id="rId61"/>
    <p:sldId id="426" r:id="rId62"/>
    <p:sldId id="427" r:id="rId63"/>
    <p:sldId id="398" r:id="rId64"/>
    <p:sldId id="377" r:id="rId65"/>
    <p:sldId id="384" r:id="rId66"/>
    <p:sldId id="319" r:id="rId67"/>
    <p:sldId id="428" r:id="rId68"/>
    <p:sldId id="429" r:id="rId69"/>
    <p:sldId id="402" r:id="rId70"/>
    <p:sldId id="390" r:id="rId71"/>
    <p:sldId id="389" r:id="rId72"/>
    <p:sldId id="419" r:id="rId73"/>
    <p:sldId id="425" r:id="rId74"/>
    <p:sldId id="430" r:id="rId75"/>
    <p:sldId id="302" r:id="rId76"/>
    <p:sldId id="308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107"/>
    <a:srgbClr val="AF0105"/>
    <a:srgbClr val="BA0003"/>
    <a:srgbClr val="F2000B"/>
    <a:srgbClr val="283138"/>
    <a:srgbClr val="2A8589"/>
    <a:srgbClr val="C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41" autoAdjust="0"/>
  </p:normalViewPr>
  <p:slideViewPr>
    <p:cSldViewPr snapToObjects="1">
      <p:cViewPr varScale="1">
        <p:scale>
          <a:sx n="69" d="100"/>
          <a:sy n="69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534F-F74F-214B-A52B-F1F16F8A03E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5DBE-D222-4543-8BAC-5C6AEC9F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9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Cross</a:t>
            </a:r>
            <a:r>
              <a:rPr lang="en-US" dirty="0" smtClean="0"/>
              <a:t>-Team Technical Lead for Netflix UI’s</a:t>
            </a:r>
          </a:p>
          <a:p>
            <a:r>
              <a:rPr lang="en-US" dirty="0" smtClean="0"/>
              <a:t>12 years in the industry, formerly worked at Microsoft and GE</a:t>
            </a:r>
          </a:p>
          <a:p>
            <a:r>
              <a:rPr lang="en-US" dirty="0" smtClean="0"/>
              <a:t>4 years of experience building systems with Functional Reactive Programming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2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0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4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0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4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54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2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3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2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6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3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7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8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5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0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9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4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18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8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47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4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93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00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32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31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6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00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9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63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02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69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3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7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1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55DBE-D222-4543-8BAC-5C6AEC9F9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EF8DD1E-A649-BF4C-AD7A-BEEB211DC648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D862AB05-A005-C949-9A99-5C7AC658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18" y="27890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venir Next Demi Bold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0" algn="l" defTabSz="914400" rtl="0" eaLnBrk="1" latinLnBrk="0" hangingPunct="1">
        <a:spcBef>
          <a:spcPct val="20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Reactive-Extensions/RxJS" TargetMode="External"/><Relationship Id="rId3" Type="http://schemas.openxmlformats.org/officeDocument/2006/relationships/hyperlink" Target="http://jhusain.github.io/learnrx/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315200" cy="7662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venir Heavy"/>
                <a:cs typeface="Avenir Heavy"/>
              </a:rPr>
              <a:t>Async</a:t>
            </a:r>
            <a:r>
              <a:rPr lang="en-US" sz="4000" dirty="0" smtClean="0">
                <a:latin typeface="Avenir Heavy"/>
                <a:cs typeface="Avenir Heavy"/>
              </a:rPr>
              <a:t> JavaScript at Netflix</a:t>
            </a:r>
            <a:endParaRPr lang="en-US" sz="4000" dirty="0"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936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Jafar Husain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jhusain</a:t>
            </a:r>
            <a:endParaRPr lang="en-US" sz="2400" dirty="0" smtClean="0"/>
          </a:p>
        </p:txBody>
      </p:sp>
      <p:pic>
        <p:nvPicPr>
          <p:cNvPr id="5" name="Picture 4" descr="Netflix_Web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559611"/>
            <a:ext cx="2057400" cy="9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400" y="3448690"/>
            <a:ext cx="1344730" cy="609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x + 1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752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function(x) { return x + 1; }</a:t>
            </a:r>
          </a:p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4892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4892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=&gt;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7224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function(x, y) { return x + y; 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2980" y="3989375"/>
            <a:ext cx="1365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(x, y)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7180" y="3988631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x + y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2180" y="4010844"/>
            <a:ext cx="1034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/>
                <a:cs typeface="Consolas"/>
              </a:rPr>
              <a:t> =&gt;</a:t>
            </a:r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8604" y="4827575"/>
            <a:ext cx="1054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6903" y="5736186"/>
            <a:ext cx="740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1913" y="4848761"/>
            <a:ext cx="735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07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589E-6 -4.16474E-7 L -3.84589E-6 -0.1478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957 " pathEditMode="relative" ptsTypes="AA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342E-6 -1.67052E-6 L -0.09163 -1.6705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1378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2 0 " pathEditMode="relative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13" grpId="0"/>
      <p:bldP spid="14" grpId="0"/>
      <p:bldP spid="14" grpId="1"/>
      <p:bldP spid="15" grpId="0"/>
      <p:bldP spid="15" grpId="1"/>
      <p:bldP spid="15" grpId="2"/>
      <p:bldP spid="16" grpId="0"/>
      <p:bldP spid="20" grpId="0"/>
      <p:bldP spid="20" grpId="1"/>
      <p:bldP spid="21" grpId="0"/>
      <p:bldP spid="21" grpId="1"/>
      <p:bldP spid="21" grpId="2"/>
      <p:bldP spid="22" grpId="0"/>
      <p:bldP spid="22" grpId="1"/>
      <p:bldP spid="28" grpId="0"/>
      <p:bldP spid="28" grpId="1"/>
      <p:bldP spid="28" grpId="2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Fin.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22" y="28194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32" y="2755827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(x =&gt; 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(x))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Map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15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69698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FF8600"/>
                </a:solidFill>
                <a:latin typeface="Avenir Medium"/>
                <a:cs typeface="Avenir Medium"/>
              </a:rPr>
              <a:t>Filter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774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3].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&gt;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716806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[2, 3]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err="1" smtClean="0">
                <a:solidFill>
                  <a:srgbClr val="FF8600"/>
                </a:solidFill>
                <a:latin typeface="Avenir Medium"/>
                <a:cs typeface="Avenir Medium"/>
              </a:rPr>
              <a:t>concatAll</a:t>
            </a:r>
            <a:endParaRPr lang="en-US" sz="4800" dirty="0">
              <a:solidFill>
                <a:srgbClr val="FF86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87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98418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1]</a:t>
            </a:r>
            <a:r>
              <a:rPr lang="en-US" sz="2800" b="1" dirty="0" smtClean="0">
                <a:latin typeface="Consolas"/>
                <a:cs typeface="Consolas"/>
              </a:rPr>
              <a:t>, </a:t>
            </a:r>
            <a:r>
              <a:rPr lang="en-US" sz="2800" b="1" dirty="0">
                <a:latin typeface="Consolas"/>
                <a:cs typeface="Consolas"/>
              </a:rPr>
              <a:t>[2, 3]</a:t>
            </a:r>
            <a:r>
              <a:rPr lang="en-US" sz="2800" b="1" dirty="0" smtClean="0">
                <a:latin typeface="Consolas"/>
                <a:cs typeface="Consolas"/>
              </a:rPr>
              <a:t>, [</a:t>
            </a:r>
            <a:r>
              <a:rPr lang="en-US" sz="2800" b="1" dirty="0">
                <a:latin typeface="Consolas"/>
                <a:cs typeface="Consolas"/>
              </a:rPr>
              <a:t>], </a:t>
            </a:r>
            <a:r>
              <a:rPr lang="en-US" sz="2800" b="1" dirty="0" smtClean="0">
                <a:latin typeface="Consolas"/>
                <a:cs typeface="Consolas"/>
              </a:rPr>
              <a:t>[</a:t>
            </a:r>
            <a:r>
              <a:rPr lang="en-US" sz="2800" b="1" dirty="0">
                <a:latin typeface="Consolas"/>
                <a:cs typeface="Consolas"/>
              </a:rPr>
              <a:t>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4800" y="3657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Map/Filter/</a:t>
            </a:r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>
                <a:latin typeface="Consolas"/>
                <a:cs typeface="Consolas"/>
              </a:rPr>
              <a:t>(x =&gt; x + 1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3, 4]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</a:t>
            </a:r>
            <a:r>
              <a:rPr lang="en-US" sz="2800" b="1" dirty="0">
                <a:latin typeface="Consolas"/>
                <a:cs typeface="Consolas"/>
              </a:rPr>
              <a:t>].</a:t>
            </a:r>
            <a:r>
              <a:rPr lang="en-US" sz="28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800" b="1" dirty="0">
                <a:latin typeface="Consolas"/>
                <a:cs typeface="Consolas"/>
              </a:rPr>
              <a:t>(x =&gt; x &gt; 1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&gt;</a:t>
            </a:r>
            <a:r>
              <a:rPr lang="en-US" sz="2800" b="1" dirty="0" smtClean="0">
                <a:latin typeface="Consolas"/>
                <a:cs typeface="Consolas"/>
              </a:rPr>
              <a:t> </a:t>
            </a:r>
            <a:r>
              <a:rPr lang="en-US" sz="2800" b="1" dirty="0">
                <a:latin typeface="Consolas"/>
                <a:cs typeface="Consolas"/>
              </a:rPr>
              <a:t>[</a:t>
            </a:r>
            <a:r>
              <a:rPr lang="en-US" sz="2800" b="1" dirty="0" smtClean="0">
                <a:latin typeface="Consolas"/>
                <a:cs typeface="Consolas"/>
              </a:rPr>
              <a:t>2, 3]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 [</a:t>
            </a:r>
            <a:r>
              <a:rPr lang="en-US" sz="2800" b="1" dirty="0">
                <a:latin typeface="Consolas"/>
                <a:cs typeface="Consolas"/>
              </a:rPr>
              <a:t>1</a:t>
            </a:r>
            <a:r>
              <a:rPr lang="en-US" sz="2800" b="1" dirty="0" smtClean="0">
                <a:latin typeface="Consolas"/>
                <a:cs typeface="Consolas"/>
              </a:rPr>
              <a:t>], [2, </a:t>
            </a:r>
            <a:r>
              <a:rPr lang="en-US" sz="2800" b="1" dirty="0">
                <a:latin typeface="Consolas"/>
                <a:cs typeface="Consolas"/>
              </a:rPr>
              <a:t>3</a:t>
            </a:r>
            <a:r>
              <a:rPr lang="en-US" sz="2800" b="1" dirty="0" smtClean="0">
                <a:latin typeface="Consolas"/>
                <a:cs typeface="Consolas"/>
              </a:rPr>
              <a:t>], [], </a:t>
            </a:r>
            <a:r>
              <a:rPr lang="en-US" sz="2800" b="1" dirty="0">
                <a:latin typeface="Consolas"/>
                <a:cs typeface="Consolas"/>
              </a:rPr>
              <a:t>[4] </a:t>
            </a: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[1, 2, 3, 4]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  <a:r>
              <a:rPr lang="en-US" sz="2800" b="1" dirty="0">
                <a:latin typeface="Consolas"/>
                <a:cs typeface="Consolas"/>
              </a:rPr>
              <a:t> 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418" y="5867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Jafar?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Cross-Team Technical Lead for Netflix UIs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Architect of Netflix UI Data Platform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Member of JavaScript standards committee (TC39)</a:t>
            </a:r>
          </a:p>
          <a:p>
            <a:r>
              <a:rPr lang="en-US" sz="2800" dirty="0" smtClean="0">
                <a:latin typeface="Avenir Medium"/>
                <a:cs typeface="Avenir Medium"/>
              </a:rPr>
              <a:t>16 years in the industry, formerly worked at Microsoft and GE</a:t>
            </a:r>
          </a:p>
        </p:txBody>
      </p:sp>
    </p:spTree>
    <p:extLst>
      <p:ext uri="{BB962C8B-B14F-4D97-AF65-F5344CB8AC3E}">
        <p14:creationId xmlns:p14="http://schemas.microsoft.com/office/powerpoint/2010/main" val="584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029200"/>
            <a:ext cx="8991600" cy="10668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8991600" cy="1219200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5105400"/>
            <a:ext cx="16002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105400"/>
            <a:ext cx="18288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5105400"/>
            <a:ext cx="1610314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0840" y="5105400"/>
            <a:ext cx="171676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5105400"/>
            <a:ext cx="1676400" cy="88900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" y="3886200"/>
            <a:ext cx="16002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0" y="3886200"/>
            <a:ext cx="18288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3886200"/>
            <a:ext cx="1610314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2664" y="3886200"/>
            <a:ext cx="1694935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67600" y="3886200"/>
            <a:ext cx="1676400" cy="1060417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Let’s use </a:t>
            </a:r>
            <a:r>
              <a:rPr lang="en-US" sz="3600" dirty="0" smtClean="0">
                <a:solidFill>
                  <a:srgbClr val="FF8600"/>
                </a:solidFill>
              </a:rPr>
              <a:t>map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8600"/>
                </a:solidFill>
              </a:rPr>
              <a:t>filter</a:t>
            </a:r>
            <a:r>
              <a:rPr lang="en-US" sz="3600" dirty="0" smtClean="0"/>
              <a:t>, and </a:t>
            </a:r>
            <a:r>
              <a:rPr lang="en-US" sz="3600" dirty="0" err="1" smtClean="0">
                <a:solidFill>
                  <a:srgbClr val="FF8600"/>
                </a:solidFill>
              </a:rPr>
              <a:t>concatAll</a:t>
            </a:r>
            <a:r>
              <a:rPr lang="en-US" sz="3600" dirty="0" smtClean="0"/>
              <a:t> to get a list of your favorite Netflix titles.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46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33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95400"/>
            <a:ext cx="5623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venir Medium"/>
                <a:cs typeface="Avenir Medium"/>
              </a:rPr>
              <a:t>What if I told you…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393" y="2209800"/>
            <a:ext cx="7346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…that you could create a drag event…</a:t>
            </a:r>
            <a:endParaRPr lang="en-US" sz="3200" dirty="0"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186" y="4673024"/>
            <a:ext cx="567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Medium"/>
                <a:cs typeface="Avenir Medium"/>
              </a:rPr>
              <a:t>…with nearly the </a:t>
            </a:r>
            <a:r>
              <a:rPr lang="en-US" sz="3200" i="1" dirty="0" smtClean="0">
                <a:solidFill>
                  <a:srgbClr val="FFFFFF"/>
                </a:solidFill>
                <a:latin typeface="Avenir Medium"/>
                <a:cs typeface="Avenir Medium"/>
              </a:rPr>
              <a:t>same code</a:t>
            </a:r>
            <a:r>
              <a:rPr lang="en-US" sz="3200" dirty="0" smtClean="0">
                <a:solidFill>
                  <a:srgbClr val="FFFFFF"/>
                </a:solidFill>
                <a:latin typeface="Avenir Medium"/>
                <a:cs typeface="Avenir Medium"/>
              </a:rPr>
              <a:t>?</a:t>
            </a:r>
            <a:endParaRPr lang="en-US" sz="32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65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39" y="4419600"/>
            <a:ext cx="143946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Top-rated </a:t>
            </a:r>
            <a:r>
              <a:rPr lang="en-US" smtClean="0"/>
              <a:t>Movies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user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user.videoLists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ap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videoList</a:t>
            </a:r>
            <a:r>
              <a:rPr lang="en-US" sz="2000" dirty="0">
                <a:latin typeface="Consolas"/>
                <a:cs typeface="Consolas"/>
              </a:rPr>
              <a:t> 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>
                <a:latin typeface="Consolas"/>
                <a:cs typeface="Consolas"/>
              </a:rPr>
              <a:t>videoList.videos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dirty="0">
                <a:latin typeface="Consolas"/>
                <a:cs typeface="Consolas"/>
              </a:rPr>
              <a:t>(video =&gt; </a:t>
            </a:r>
            <a:r>
              <a:rPr lang="en-US" sz="2000" dirty="0" err="1">
                <a:latin typeface="Consolas"/>
                <a:cs typeface="Consolas"/>
              </a:rPr>
              <a:t>video.rating</a:t>
            </a:r>
            <a:r>
              <a:rPr lang="en-US" sz="2000" dirty="0">
                <a:latin typeface="Consolas"/>
                <a:cs typeface="Consolas"/>
              </a:rPr>
              <a:t> === 5.0)).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)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getTopRatedFilms</a:t>
            </a:r>
            <a:r>
              <a:rPr lang="en-US" sz="2000" dirty="0" smtClean="0">
                <a:latin typeface="Consolas"/>
                <a:cs typeface="Consolas"/>
              </a:rPr>
              <a:t>(user).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(film =&gt; </a:t>
            </a:r>
            <a:r>
              <a:rPr lang="en-US" sz="2000" dirty="0" err="1" smtClean="0">
                <a:latin typeface="Consolas"/>
                <a:cs typeface="Consolas"/>
              </a:rPr>
              <a:t>console.log</a:t>
            </a:r>
            <a:r>
              <a:rPr lang="en-US" sz="2000" dirty="0" smtClean="0">
                <a:latin typeface="Consolas"/>
                <a:cs typeface="Consolas"/>
              </a:rPr>
              <a:t>(film));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742" y="4267200"/>
            <a:ext cx="1498058" cy="222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4114800"/>
            <a:ext cx="1585211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b="1" strike="sngStrike" dirty="0" smtClean="0">
                <a:solidFill>
                  <a:srgbClr val="FF8600"/>
                </a:solidFill>
                <a:latin typeface="Consolas"/>
                <a:cs typeface="Consolas"/>
              </a:rPr>
              <a:t>filter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“What’s the difference between an Array…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nsolas"/>
                <a:cs typeface="Consolas"/>
              </a:rPr>
              <a:t>[{x: 23, y: 44}, {x:27, y:55}</a:t>
            </a:r>
            <a:r>
              <a:rPr lang="en-US" sz="2000" b="1" dirty="0">
                <a:latin typeface="Consolas"/>
                <a:cs typeface="Consolas"/>
              </a:rPr>
              <a:t>, {x:27, y:55</a:t>
            </a:r>
            <a:r>
              <a:rPr lang="en-US" sz="2000" b="1" dirty="0" smtClean="0">
                <a:latin typeface="Consolas"/>
                <a:cs typeface="Consolas"/>
              </a:rPr>
              <a:t>}]</a:t>
            </a:r>
            <a:endParaRPr lang="en-US" sz="2000" b="1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06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Medium"/>
                <a:cs typeface="Avenir Medium"/>
              </a:rPr>
              <a:t>… and an Event?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olas"/>
                <a:cs typeface="Consolas"/>
              </a:rPr>
              <a:t>{x: 23, y: 44}...{x:27, y:55}.... {</a:t>
            </a:r>
            <a:r>
              <a:rPr lang="en-US" sz="2000" b="1" dirty="0">
                <a:latin typeface="Consolas"/>
                <a:cs typeface="Consolas"/>
              </a:rPr>
              <a:t>x:27, y:55</a:t>
            </a:r>
            <a:r>
              <a:rPr lang="en-US" sz="2000" b="1" dirty="0" smtClean="0">
                <a:latin typeface="Consolas"/>
                <a:cs typeface="Consolas"/>
              </a:rPr>
              <a:t>}......</a:t>
            </a:r>
            <a:endParaRPr lang="en-US" sz="2000" b="1" dirty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7467600" cy="609600"/>
          </a:xfrm>
          <a:prstGeom prst="rect">
            <a:avLst/>
          </a:prstGeom>
          <a:solidFill>
            <a:srgbClr val="28313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extrusionH="76200" prstMaterial="flat">
            <a:extrusionClr>
              <a:srgbClr val="283138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0" y="36331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911E-6 -4.67346E-6 C 0.05657 -0.02686 0.11349 -0.05349 0.19122 -0.04539 C 0.26879 -0.03728 0.36822 0.04632 0.46573 0.0491 C 0.56325 0.05188 0.71404 -0.01597 0.77634 -0.028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0234E-6 -5.33117E-6 L 0.79125 -5.33117E-6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Events and Arrays are </a:t>
            </a:r>
            <a:r>
              <a:rPr lang="en-US" sz="4400" i="1" dirty="0" smtClean="0">
                <a:latin typeface="Avenir Medium"/>
                <a:cs typeface="Avenir Medium"/>
              </a:rPr>
              <a:t>both</a:t>
            </a:r>
            <a:r>
              <a:rPr lang="en-US" sz="4400" dirty="0" smtClean="0">
                <a:latin typeface="Avenir Medium"/>
                <a:cs typeface="Avenir Medium"/>
              </a:rPr>
              <a:t> </a:t>
            </a:r>
            <a:r>
              <a:rPr lang="en-US" sz="8800" dirty="0" smtClean="0">
                <a:latin typeface="Avenir Medium"/>
                <a:cs typeface="Avenir Medium"/>
              </a:rPr>
              <a:t>collections.</a:t>
            </a:r>
            <a:endParaRPr lang="en-US" sz="88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8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9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So why don’t we program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venir Medium"/>
                <a:cs typeface="Avenir Medium"/>
              </a:rPr>
              <a:t>them the same way?</a:t>
            </a:r>
            <a:endParaRPr lang="en-US" sz="4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732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81780"/>
            <a:ext cx="630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Medium"/>
                <a:cs typeface="Avenir Medium"/>
              </a:rPr>
              <a:t>This is the story of how Netflix solved</a:t>
            </a:r>
            <a:endParaRPr lang="en-US" sz="2800" dirty="0">
              <a:latin typeface="Avenir Medium"/>
              <a:cs typeface="Avenir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14143"/>
            <a:ext cx="793179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Avenir Medium"/>
                <a:cs typeface="Avenir Medium"/>
              </a:rPr>
              <a:t>BIG</a:t>
            </a:r>
            <a:r>
              <a:rPr lang="en-US" sz="4800" dirty="0" smtClean="0">
                <a:latin typeface="Avenir Medium"/>
                <a:cs typeface="Avenir Medium"/>
              </a:rPr>
              <a:t> </a:t>
            </a:r>
            <a:r>
              <a:rPr lang="en-US" sz="4800" dirty="0" err="1" smtClean="0">
                <a:latin typeface="Avenir Medium"/>
                <a:cs typeface="Avenir Medium"/>
              </a:rPr>
              <a:t>async</a:t>
            </a:r>
            <a:r>
              <a:rPr lang="en-US" sz="4800" dirty="0" smtClean="0">
                <a:latin typeface="Avenir Medium"/>
                <a:cs typeface="Avenir Medium"/>
              </a:rPr>
              <a:t> problems</a:t>
            </a:r>
            <a:endParaRPr lang="en-US" sz="48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823" y="5105400"/>
            <a:ext cx="4146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Medium"/>
                <a:cs typeface="Avenir Medium"/>
              </a:rPr>
              <a:t>b</a:t>
            </a:r>
            <a:r>
              <a:rPr lang="en-US" sz="2400" dirty="0" smtClean="0">
                <a:latin typeface="Avenir Medium"/>
                <a:cs typeface="Avenir Medium"/>
              </a:rPr>
              <a:t>y thinking differently about</a:t>
            </a:r>
          </a:p>
          <a:p>
            <a:endParaRPr lang="en-US" sz="2400" dirty="0">
              <a:latin typeface="Avenir Medium"/>
              <a:cs typeface="Avenir Medium"/>
            </a:endParaRPr>
          </a:p>
          <a:p>
            <a:endParaRPr lang="en-US" sz="2400" dirty="0" smtClean="0">
              <a:latin typeface="Avenir Medium"/>
              <a:cs typeface="Avenir Medium"/>
            </a:endParaRPr>
          </a:p>
          <a:p>
            <a:pPr algn="r"/>
            <a:r>
              <a:rPr lang="en-US" sz="2400" dirty="0" smtClean="0">
                <a:latin typeface="Avenir Medium"/>
                <a:cs typeface="Avenir Medium"/>
              </a:rPr>
              <a:t>                                                            </a:t>
            </a:r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410200"/>
            <a:ext cx="2480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Avenir Medium"/>
                <a:cs typeface="Avenir Medium"/>
              </a:rPr>
              <a:t>Events.</a:t>
            </a:r>
          </a:p>
        </p:txBody>
      </p:sp>
    </p:spTree>
    <p:extLst>
      <p:ext uri="{BB962C8B-B14F-4D97-AF65-F5344CB8AC3E}">
        <p14:creationId xmlns:p14="http://schemas.microsoft.com/office/powerpoint/2010/main" val="22568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3257315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/>
        </p:blipFill>
        <p:spPr>
          <a:xfrm>
            <a:off x="1911096" y="-16901"/>
            <a:ext cx="5459185" cy="674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/>
        </p:blipFill>
        <p:spPr>
          <a:xfrm>
            <a:off x="1916138" y="-16075"/>
            <a:ext cx="5459185" cy="674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9906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8862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87485" y="2464464"/>
              <a:ext cx="28451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2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301E-6 -4.26321E-7 L -0.28348 0.30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74" y="15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906E-6 -3.95737E-6 L 0.07017 -0.121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9" y="-6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78" y="1600200"/>
            <a:ext cx="7315200" cy="685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iterator = [1,2,3].iterator();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7200" y="1752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682284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1,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  <a:p>
            <a:pPr marL="4572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133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2286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184525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3765550"/>
            <a:ext cx="7315200" cy="149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2,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426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48006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value: 3, done: false 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3352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19225" y="4419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47800" y="54546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14400" y="530225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</a:t>
            </a:r>
            <a:r>
              <a:rPr lang="en-US" sz="2800" dirty="0" err="1" smtClean="0">
                <a:latin typeface="Consolas"/>
                <a:cs typeface="Consolas"/>
              </a:rPr>
              <a:t>console.log</a:t>
            </a:r>
            <a:r>
              <a:rPr lang="en-US" sz="2800" dirty="0" smtClean="0">
                <a:latin typeface="Consolas"/>
                <a:cs typeface="Consolas"/>
              </a:rPr>
              <a:t>(</a:t>
            </a:r>
            <a:r>
              <a:rPr lang="en-US" sz="2800" dirty="0" err="1" smtClean="0">
                <a:latin typeface="Consolas"/>
                <a:cs typeface="Consolas"/>
              </a:rPr>
              <a:t>iterator.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800" dirty="0" smtClean="0">
                <a:latin typeface="Consolas"/>
                <a:cs typeface="Consolas"/>
              </a:rPr>
              <a:t>());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14400" y="5867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 { done: </a:t>
            </a:r>
            <a:r>
              <a:rPr lang="en-US" sz="2800" dirty="0" smtClean="0">
                <a:solidFill>
                  <a:schemeClr val="tx2"/>
                </a:solidFill>
                <a:latin typeface="Consolas"/>
                <a:cs typeface="Consolas"/>
              </a:rPr>
              <a:t>true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45720" indent="0">
              <a:buFont typeface="Wingdings" charset="2"/>
              <a:buNone/>
            </a:pPr>
            <a:r>
              <a:rPr lang="en-US" sz="2800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5438775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47800" y="6477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8" grpId="0" animBg="1"/>
      <p:bldP spid="8" grpId="1" animBg="1"/>
      <p:bldP spid="8" grpId="2" animBg="1"/>
      <p:bldP spid="8" grpId="3" animBg="1"/>
      <p:bldP spid="10" grpId="0"/>
      <p:bldP spid="10" grpId="1"/>
      <p:bldP spid="11" grpId="0" animBg="1"/>
      <p:bldP spid="11" grpId="1" animBg="1"/>
      <p:bldP spid="11" grpId="2" animBg="1"/>
      <p:bldP spid="11" grpId="3" animBg="1"/>
      <p:bldP spid="14" grpId="0"/>
      <p:bldP spid="14" grpId="1"/>
      <p:bldP spid="15" grpId="0"/>
      <p:bldP spid="15" grpId="1"/>
      <p:bldP spid="16" grpId="0" animBg="1"/>
      <p:bldP spid="16" grpId="1" animBg="1"/>
      <p:bldP spid="16" grpId="2" animBg="1"/>
      <p:bldP spid="16" grpId="3" animBg="1"/>
      <p:bldP spid="17" grpId="0"/>
      <p:bldP spid="17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4" grpId="0"/>
      <p:bldP spid="25" grpId="0"/>
      <p:bldP spid="25" grpId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8600"/>
                </a:solidFill>
              </a:rPr>
              <a:t>Map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8600"/>
                </a:solidFill>
              </a:rPr>
              <a:t>Filter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8600"/>
                </a:solidFill>
              </a:rPr>
              <a:t>ConcatAll</a:t>
            </a:r>
            <a:r>
              <a:rPr lang="en-US" dirty="0" smtClean="0">
                <a:solidFill>
                  <a:srgbClr val="FF8600"/>
                </a:solidFill>
              </a:rPr>
              <a:t> </a:t>
            </a:r>
            <a:r>
              <a:rPr lang="en-US" dirty="0" smtClean="0"/>
              <a:t>can be implemented using an Iterator.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362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&gt; </a:t>
            </a:r>
            <a:r>
              <a:rPr lang="en-US" sz="2400" dirty="0" err="1" smtClean="0">
                <a:latin typeface="Consolas"/>
                <a:cs typeface="Consolas"/>
              </a:rPr>
              <a:t>document.addEventListener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“</a:t>
            </a:r>
            <a:r>
              <a:rPr lang="en-US" sz="2400" dirty="0" err="1" smtClean="0">
                <a:latin typeface="Consolas"/>
                <a:cs typeface="Consolas"/>
              </a:rPr>
              <a:t>mousemove</a:t>
            </a:r>
            <a:r>
              <a:rPr lang="en-US" sz="2400" dirty="0" smtClean="0">
                <a:latin typeface="Consolas"/>
                <a:cs typeface="Consolas"/>
              </a:rPr>
              <a:t>”,</a:t>
            </a: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function </a:t>
            </a:r>
            <a:r>
              <a:rPr lang="en-US" sz="2400" dirty="0" smtClean="0">
                <a:solidFill>
                  <a:srgbClr val="FF8600"/>
                </a:solidFill>
                <a:latin typeface="Consolas"/>
                <a:cs typeface="Consolas"/>
              </a:rPr>
              <a:t>next</a:t>
            </a:r>
            <a:r>
              <a:rPr lang="en-US" sz="2400" dirty="0" smtClean="0">
                <a:latin typeface="Consolas"/>
                <a:cs typeface="Consolas"/>
              </a:rPr>
              <a:t>(e) {</a:t>
            </a:r>
          </a:p>
          <a:p>
            <a:pPr marL="4572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(e);</a:t>
            </a:r>
            <a:endParaRPr lang="en-US" sz="2400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});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47345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962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425,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343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558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724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455,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562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5105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460,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743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486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5867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6248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66294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latin typeface="Consolas"/>
                <a:cs typeface="Consolas"/>
              </a:rPr>
              <a:t>&gt; { </a:t>
            </a:r>
            <a:r>
              <a:rPr lang="en-US" sz="2400" dirty="0" err="1" smtClean="0">
                <a:latin typeface="Consolas"/>
                <a:cs typeface="Consolas"/>
              </a:rPr>
              <a:t>clientX</a:t>
            </a:r>
            <a:r>
              <a:rPr lang="en-US" sz="2400" dirty="0" smtClean="0">
                <a:latin typeface="Consolas"/>
                <a:cs typeface="Consolas"/>
              </a:rPr>
              <a:t>: 476, </a:t>
            </a:r>
            <a:r>
              <a:rPr lang="en-US" sz="2400" dirty="0" err="1" smtClean="0">
                <a:latin typeface="Consolas"/>
                <a:cs typeface="Consolas"/>
              </a:rPr>
              <a:t>clientY</a:t>
            </a:r>
            <a:r>
              <a:rPr lang="en-US" sz="2400" dirty="0" smtClean="0">
                <a:latin typeface="Consolas"/>
                <a:cs typeface="Consolas"/>
              </a:rPr>
              <a:t>: 760 }</a:t>
            </a: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endParaRPr lang="en-US" sz="2400" dirty="0" smtClean="0">
              <a:latin typeface="Consolas"/>
              <a:cs typeface="Consola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909706"/>
            <a:ext cx="3012894" cy="2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2.77778E-7 0.00023 0.15087 -0.30741 0.30174 -0.6148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30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663" y="3103476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Iterator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3113001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Observer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334" y="3014576"/>
            <a:ext cx="4676466" cy="307777"/>
            <a:chOff x="2105334" y="2464464"/>
            <a:chExt cx="4676466" cy="30777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34" y="2653265"/>
              <a:ext cx="4676466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37487" y="2464464"/>
              <a:ext cx="365997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progressively send information to consumer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7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Iterator and Observer Pattern are Symmetrical.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90" y="2624440"/>
            <a:ext cx="4773410" cy="42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0"/>
            <a:ext cx="1053286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authors of </a:t>
            </a:r>
            <a:br>
              <a:rPr lang="en-US" dirty="0" smtClean="0"/>
            </a:br>
            <a:r>
              <a:rPr lang="en-US" dirty="0" smtClean="0"/>
              <a:t>“Design Patterns”</a:t>
            </a:r>
            <a:br>
              <a:rPr lang="en-US" dirty="0" smtClean="0"/>
            </a:br>
            <a:r>
              <a:rPr lang="en-US" sz="16700" b="1" dirty="0" smtClean="0"/>
              <a:t>missed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this symmetry.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07429"/>
            <a:ext cx="1828800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0588" y="2819400"/>
            <a:ext cx="1640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201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6315" y="2819400"/>
            <a:ext cx="697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1953161"/>
            <a:ext cx="72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Impact"/>
                <a:cs typeface="Impact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42159" y="1953161"/>
            <a:ext cx="699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2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0304" y="1953161"/>
            <a:ext cx="575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1</a:t>
            </a:r>
            <a:endParaRPr lang="en-US" sz="80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0334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415E-6 -3.97964E-6 L -0.00174 0.136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8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57705E-6 L -0.00156 0.1263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3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633 " pathEditMode="relative" ptsTypes="AA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2634 L -0.00156 0.263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633 " pathEditMode="relative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608E-6 0.12621 L 0.00017 0.2633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362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venir Next Demi Bold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As a result, they gave </a:t>
            </a:r>
          </a:p>
          <a:p>
            <a:pPr algn="ctr"/>
            <a:r>
              <a:rPr lang="en-US" sz="6000" dirty="0" smtClean="0"/>
              <a:t>Iterator and Observer </a:t>
            </a:r>
          </a:p>
          <a:p>
            <a:pPr algn="ctr"/>
            <a:r>
              <a:rPr lang="en-US" i="1" dirty="0" smtClean="0"/>
              <a:t>different semantics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Many Push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74800"/>
            <a:ext cx="3657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DOM Events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108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Websockets</a:t>
            </a:r>
            <a:endParaRPr lang="en-US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2717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Server-sent Events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3251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Node Streams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7845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Service Workers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43179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jQuery</a:t>
            </a:r>
            <a:r>
              <a:rPr lang="en-US" dirty="0" smtClean="0">
                <a:latin typeface="+mn-lt"/>
              </a:rPr>
              <a:t> Events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66800" y="48513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XMLHttpRequest</a:t>
            </a:r>
            <a:endParaRPr lang="en-US" dirty="0" smtClean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5384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setInterval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8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US" dirty="0" smtClean="0">
                <a:latin typeface="Consolas"/>
                <a:cs typeface="Consolas"/>
              </a:rPr>
              <a:t>Observable === Collection + Time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5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can model…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Events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err="1" smtClean="0"/>
              <a:t>Async</a:t>
            </a:r>
            <a:r>
              <a:rPr lang="en-US" sz="3200" dirty="0" smtClean="0"/>
              <a:t> Server Requests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49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venir Medium"/>
                <a:cs typeface="Avenir Medium"/>
              </a:rPr>
              <a:t>Events as Streams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Open Source (Apache2)</a:t>
            </a:r>
          </a:p>
          <a:p>
            <a:r>
              <a:rPr lang="en-US" sz="2400" dirty="0" smtClean="0">
                <a:latin typeface="Avenir Medium"/>
                <a:cs typeface="Avenir Medium"/>
              </a:rPr>
              <a:t>Ported to many languages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C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.NET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JavaScript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Java (Netflix)</a:t>
            </a:r>
          </a:p>
          <a:p>
            <a:pPr lvl="1"/>
            <a:r>
              <a:rPr lang="en-US" sz="2400" dirty="0" smtClean="0">
                <a:latin typeface="Avenir Medium"/>
                <a:cs typeface="Avenir Medium"/>
              </a:rPr>
              <a:t>Objective-C</a:t>
            </a:r>
            <a:endParaRPr lang="en-US" sz="2400" dirty="0">
              <a:latin typeface="Avenir Medium"/>
              <a:cs typeface="Avenir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80" y="4648199"/>
            <a:ext cx="1774119" cy="1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124200"/>
            <a:ext cx="4724400" cy="1295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400" dirty="0" smtClean="0">
                <a:latin typeface="Avenir Medium"/>
                <a:cs typeface="Avenir Medium"/>
              </a:rPr>
              <a:t>http://</a:t>
            </a:r>
            <a:r>
              <a:rPr lang="en-US" sz="4400" dirty="0" err="1" smtClean="0">
                <a:latin typeface="Avenir Medium"/>
                <a:cs typeface="Avenir Medium"/>
              </a:rPr>
              <a:t>reactivex.io</a:t>
            </a:r>
            <a:endParaRPr lang="en-US" sz="4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80" y="4648199"/>
            <a:ext cx="1774119" cy="1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to Observables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nsolas"/>
                <a:cs typeface="Consolas"/>
              </a:rPr>
              <a:t>var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mouseMoves</a:t>
            </a:r>
            <a:r>
              <a:rPr lang="en-US" sz="2800" dirty="0" smtClean="0">
                <a:latin typeface="Consolas"/>
                <a:cs typeface="Consolas"/>
              </a:rPr>
              <a:t> =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Observable.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   </a:t>
            </a:r>
            <a:r>
              <a:rPr lang="en-US" sz="2800" dirty="0" err="1" smtClean="0">
                <a:solidFill>
                  <a:srgbClr val="FF8600"/>
                </a:solidFill>
                <a:latin typeface="Consolas"/>
                <a:cs typeface="Consolas"/>
              </a:rPr>
              <a:t>fromEvent</a:t>
            </a:r>
            <a:r>
              <a:rPr lang="en-US" sz="2800" dirty="0" smtClean="0">
                <a:latin typeface="Consolas"/>
                <a:cs typeface="Consolas"/>
              </a:rPr>
              <a:t>(element, “</a:t>
            </a:r>
            <a:r>
              <a:rPr lang="en-US" sz="2800" dirty="0" err="1" smtClean="0">
                <a:latin typeface="Consolas"/>
                <a:cs typeface="Consolas"/>
              </a:rPr>
              <a:t>mousemove</a:t>
            </a:r>
            <a:r>
              <a:rPr lang="en-US" sz="2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2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18" y="278907"/>
            <a:ext cx="7898782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Adapt Push APIs to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4800"/>
            <a:ext cx="3657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DOM Events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2108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Websockets</a:t>
            </a:r>
            <a:endParaRPr lang="en-US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2717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Server-sent Events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2511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Node Streams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37845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Service Workers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3179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jQuery</a:t>
            </a:r>
            <a:r>
              <a:rPr lang="en-US" dirty="0" smtClean="0">
                <a:latin typeface="+mn-lt"/>
              </a:rPr>
              <a:t> Events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48513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XMLHttpRequest</a:t>
            </a:r>
            <a:endParaRPr lang="en-US" dirty="0" smtClean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5384799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latin typeface="+mn-lt"/>
              </a:rPr>
              <a:t>setInterval</a:t>
            </a:r>
            <a:endParaRPr lang="en-US" dirty="0" smtClean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91200" y="3505200"/>
            <a:ext cx="259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Observable</a:t>
            </a:r>
          </a:p>
        </p:txBody>
      </p:sp>
      <p:cxnSp>
        <p:nvCxnSpPr>
          <p:cNvPr id="16" name="Elbow Connector 15"/>
          <p:cNvCxnSpPr>
            <a:stCxn id="3" idx="3"/>
            <a:endCxn id="14" idx="1"/>
          </p:cNvCxnSpPr>
          <p:nvPr/>
        </p:nvCxnSpPr>
        <p:spPr>
          <a:xfrm>
            <a:off x="4572000" y="1879600"/>
            <a:ext cx="1219200" cy="19304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14" idx="1"/>
          </p:cNvCxnSpPr>
          <p:nvPr/>
        </p:nvCxnSpPr>
        <p:spPr>
          <a:xfrm>
            <a:off x="4572000" y="2412999"/>
            <a:ext cx="1219200" cy="139700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14" idx="1"/>
          </p:cNvCxnSpPr>
          <p:nvPr/>
        </p:nvCxnSpPr>
        <p:spPr>
          <a:xfrm>
            <a:off x="4572000" y="3022599"/>
            <a:ext cx="1219200" cy="7874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3"/>
            <a:endCxn id="14" idx="1"/>
          </p:cNvCxnSpPr>
          <p:nvPr/>
        </p:nvCxnSpPr>
        <p:spPr>
          <a:xfrm>
            <a:off x="4572000" y="3555999"/>
            <a:ext cx="1219200" cy="2540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3"/>
            <a:endCxn id="14" idx="1"/>
          </p:cNvCxnSpPr>
          <p:nvPr/>
        </p:nvCxnSpPr>
        <p:spPr>
          <a:xfrm flipV="1">
            <a:off x="4572000" y="3810000"/>
            <a:ext cx="1219200" cy="2793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3"/>
            <a:endCxn id="14" idx="1"/>
          </p:cNvCxnSpPr>
          <p:nvPr/>
        </p:nvCxnSpPr>
        <p:spPr>
          <a:xfrm flipV="1">
            <a:off x="4572000" y="3810000"/>
            <a:ext cx="1219200" cy="8127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3"/>
            <a:endCxn id="14" idx="1"/>
          </p:cNvCxnSpPr>
          <p:nvPr/>
        </p:nvCxnSpPr>
        <p:spPr>
          <a:xfrm flipV="1">
            <a:off x="4572000" y="3810000"/>
            <a:ext cx="1219200" cy="13461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3" idx="3"/>
            <a:endCxn id="14" idx="1"/>
          </p:cNvCxnSpPr>
          <p:nvPr/>
        </p:nvCxnSpPr>
        <p:spPr>
          <a:xfrm flipV="1">
            <a:off x="4572000" y="3810000"/>
            <a:ext cx="1219200" cy="18795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1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Subscription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38D9B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var</a:t>
            </a:r>
            <a:r>
              <a:rPr lang="en-US" dirty="0">
                <a:latin typeface="Consolas"/>
                <a:cs typeface="Consolas"/>
              </a:rPr>
              <a:t> handler = (e) =&gt; </a:t>
            </a:r>
            <a:r>
              <a:rPr lang="en-US" dirty="0" err="1">
                <a:latin typeface="Consolas"/>
                <a:cs typeface="Consolas"/>
              </a:rPr>
              <a:t>console.log</a:t>
            </a:r>
            <a:r>
              <a:rPr lang="en-US" dirty="0">
                <a:latin typeface="Consolas"/>
                <a:cs typeface="Consolas"/>
              </a:rPr>
              <a:t>(e)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document.addEventListener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document.removeEventListener</a:t>
            </a:r>
            <a:r>
              <a:rPr lang="en-US" dirty="0" smtClean="0">
                <a:latin typeface="Consolas"/>
                <a:cs typeface="Consolas"/>
              </a:rPr>
              <a:t>(“</a:t>
            </a:r>
            <a:r>
              <a:rPr lang="en-US" dirty="0" err="1" smtClean="0">
                <a:latin typeface="Consolas"/>
                <a:cs typeface="Consolas"/>
              </a:rPr>
              <a:t>mousemoves</a:t>
            </a:r>
            <a:r>
              <a:rPr lang="en-US" dirty="0" smtClean="0">
                <a:latin typeface="Consolas"/>
                <a:cs typeface="Consolas"/>
              </a:rPr>
              <a:t>”, handler);</a:t>
            </a:r>
          </a:p>
        </p:txBody>
      </p:sp>
    </p:spTree>
    <p:extLst>
      <p:ext uri="{BB962C8B-B14F-4D97-AF65-F5344CB8AC3E}">
        <p14:creationId xmlns:p14="http://schemas.microsoft.com/office/powerpoint/2010/main" val="26413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38D9B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77589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848600" cy="1524000"/>
          </a:xfrm>
        </p:spPr>
        <p:txBody>
          <a:bodyPr>
            <a:normAutofit/>
          </a:bodyPr>
          <a:lstStyle/>
          <a:p>
            <a:r>
              <a:rPr lang="en-US" sz="4200" dirty="0" err="1" smtClean="0"/>
              <a:t>Async</a:t>
            </a:r>
            <a:r>
              <a:rPr lang="en-US" sz="4200" dirty="0" smtClean="0"/>
              <a:t> </a:t>
            </a:r>
            <a:r>
              <a:rPr lang="en-US" sz="4200" dirty="0" smtClean="0"/>
              <a:t>Programming </a:t>
            </a:r>
            <a:r>
              <a:rPr lang="en-US" sz="4200" dirty="0" smtClean="0"/>
              <a:t>was very</a:t>
            </a:r>
            <a:endParaRPr lang="en-US" sz="4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51103"/>
            <a:ext cx="8610600" cy="2906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venir Next Demi Bold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0" i="1" dirty="0" smtClean="0"/>
              <a:t>HARD</a:t>
            </a:r>
            <a:endParaRPr lang="en-US" sz="21000" i="1" dirty="0"/>
          </a:p>
        </p:txBody>
      </p:sp>
    </p:spTree>
    <p:extLst>
      <p:ext uri="{BB962C8B-B14F-4D97-AF65-F5344CB8AC3E}">
        <p14:creationId xmlns:p14="http://schemas.microsoft.com/office/powerpoint/2010/main" val="32356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latin typeface="Consolas"/>
                <a:cs typeface="Consolas"/>
              </a:rPr>
              <a:t>// next data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    event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(event),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 // error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error =&gt; </a:t>
            </a:r>
            <a:r>
              <a:rPr lang="en-US" sz="2400" dirty="0" err="1" smtClean="0">
                <a:latin typeface="Consolas"/>
                <a:cs typeface="Consolas"/>
              </a:rPr>
              <a:t>console.error</a:t>
            </a:r>
            <a:r>
              <a:rPr lang="en-US" sz="2400" dirty="0" smtClean="0">
                <a:latin typeface="Consolas"/>
                <a:cs typeface="Consolas"/>
              </a:rPr>
              <a:t>(error),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// completed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()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(“done”));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2960132"/>
            <a:ext cx="1484572" cy="1078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6172200" y="2960132"/>
            <a:ext cx="1484572" cy="1840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0144" y="25908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</a:t>
            </a:r>
            <a:r>
              <a:rPr lang="en-US" dirty="0" err="1" smtClean="0"/>
              <a:t>Observable.forEach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var</a:t>
            </a:r>
            <a:r>
              <a:rPr lang="en-US" sz="2400" dirty="0" smtClean="0">
                <a:latin typeface="Consolas"/>
                <a:cs typeface="Consolas"/>
              </a:rPr>
              <a:t> subscription = 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mouseMoves.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400" dirty="0" smtClean="0">
                <a:latin typeface="Consolas"/>
                <a:cs typeface="Consolas"/>
              </a:rPr>
              <a:t>({</a:t>
            </a: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onNext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smtClean="0">
                <a:latin typeface="Consolas"/>
                <a:cs typeface="Consolas"/>
              </a:rPr>
              <a:t>event </a:t>
            </a:r>
            <a:r>
              <a:rPr lang="en-US" sz="2400" dirty="0" smtClean="0">
                <a:latin typeface="Consolas"/>
                <a:cs typeface="Consolas"/>
              </a:rPr>
              <a:t>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(event),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 // error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onError</a:t>
            </a:r>
            <a:r>
              <a:rPr lang="en-US" sz="2400" dirty="0" smtClean="0">
                <a:latin typeface="Consolas"/>
                <a:cs typeface="Consolas"/>
              </a:rPr>
              <a:t>: error </a:t>
            </a:r>
            <a:r>
              <a:rPr lang="en-US" sz="2400" dirty="0" smtClean="0">
                <a:latin typeface="Consolas"/>
                <a:cs typeface="Consolas"/>
              </a:rPr>
              <a:t>=&gt; </a:t>
            </a:r>
            <a:r>
              <a:rPr lang="en-US" sz="2400" dirty="0" err="1" smtClean="0">
                <a:latin typeface="Consolas"/>
                <a:cs typeface="Consolas"/>
              </a:rPr>
              <a:t>console.error</a:t>
            </a:r>
            <a:r>
              <a:rPr lang="en-US" sz="2400" dirty="0" smtClean="0">
                <a:latin typeface="Consolas"/>
                <a:cs typeface="Consolas"/>
              </a:rPr>
              <a:t>(error),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6A6A6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     // completed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  </a:t>
            </a:r>
            <a:r>
              <a:rPr lang="en-US" sz="2400" dirty="0" err="1" smtClean="0">
                <a:solidFill>
                  <a:srgbClr val="FF8600"/>
                </a:solidFill>
                <a:latin typeface="Consolas"/>
                <a:cs typeface="Consolas"/>
              </a:rPr>
              <a:t>onCompleted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smtClean="0">
                <a:latin typeface="Consolas"/>
                <a:cs typeface="Consolas"/>
              </a:rPr>
              <a:t>) =&gt; </a:t>
            </a:r>
            <a:r>
              <a:rPr lang="en-US" sz="2400" dirty="0" err="1" smtClean="0">
                <a:latin typeface="Consolas"/>
                <a:cs typeface="Consolas"/>
              </a:rPr>
              <a:t>console.log</a:t>
            </a:r>
            <a:r>
              <a:rPr lang="en-US" sz="2400" dirty="0" smtClean="0">
                <a:latin typeface="Consolas"/>
                <a:cs typeface="Consolas"/>
              </a:rPr>
              <a:t>(“done”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}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A6A6A6"/>
                </a:solidFill>
                <a:latin typeface="Consolas"/>
                <a:cs typeface="Consolas"/>
              </a:rPr>
              <a:t>// “unsubscribe”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subscription.dispose</a:t>
            </a:r>
            <a:r>
              <a:rPr lang="en-US" sz="2400" dirty="0" smtClean="0">
                <a:latin typeface="Consolas"/>
                <a:cs typeface="Consolas"/>
              </a:rPr>
              <a:t>();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3400" y="2121932"/>
            <a:ext cx="2800140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1881" y="1828800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18" y="-228600"/>
            <a:ext cx="7670182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Events to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0363200" cy="5791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err="1" smtClean="0">
                <a:latin typeface="Consolas"/>
                <a:cs typeface="Consolas"/>
              </a:rPr>
              <a:t>Observable.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fromEvent</a:t>
            </a:r>
            <a:r>
              <a:rPr lang="en-US" dirty="0" smtClean="0">
                <a:latin typeface="Consolas"/>
                <a:cs typeface="Consolas"/>
              </a:rPr>
              <a:t> = function(</a:t>
            </a:r>
            <a:r>
              <a:rPr lang="en-US" dirty="0" err="1" smtClean="0">
                <a:latin typeface="Consolas"/>
                <a:cs typeface="Consolas"/>
              </a:rPr>
              <a:t>dom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// returning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Observable</a:t>
            </a:r>
            <a:r>
              <a:rPr lang="en-US" dirty="0" smtClean="0">
                <a:latin typeface="Consolas"/>
                <a:cs typeface="Consolas"/>
              </a:rPr>
              <a:t> object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return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dirty="0" smtClean="0">
                <a:latin typeface="Consolas"/>
                <a:cs typeface="Consolas"/>
              </a:rPr>
              <a:t>: function(observer)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handler = (e) =&gt; </a:t>
            </a:r>
            <a:r>
              <a:rPr lang="en-US" dirty="0" err="1" smtClean="0">
                <a:latin typeface="Consolas"/>
                <a:cs typeface="Consolas"/>
              </a:rPr>
              <a:t>observer.onNext</a:t>
            </a:r>
            <a:r>
              <a:rPr lang="en-US" dirty="0" smtClean="0">
                <a:latin typeface="Consolas"/>
                <a:cs typeface="Consolas"/>
              </a:rPr>
              <a:t>(e);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dom.addEventListener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, handler);</a:t>
            </a:r>
          </a:p>
          <a:p>
            <a:pPr marL="4572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// returning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Subscription</a:t>
            </a:r>
            <a:r>
              <a:rPr lang="en-US" dirty="0" smtClean="0">
                <a:latin typeface="Consolas"/>
                <a:cs typeface="Consolas"/>
              </a:rPr>
              <a:t> object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return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dispose</a:t>
            </a:r>
            <a:r>
              <a:rPr lang="en-US" dirty="0" smtClean="0">
                <a:latin typeface="Consolas"/>
                <a:cs typeface="Consolas"/>
              </a:rPr>
              <a:t>: function()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</a:t>
            </a:r>
            <a:r>
              <a:rPr lang="en-US" dirty="0" err="1" smtClean="0">
                <a:latin typeface="Consolas"/>
                <a:cs typeface="Consolas"/>
              </a:rPr>
              <a:t>dom.removeEventListener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eventName</a:t>
            </a:r>
            <a:r>
              <a:rPr lang="en-US" dirty="0" smtClean="0">
                <a:latin typeface="Consolas"/>
                <a:cs typeface="Consolas"/>
              </a:rPr>
              <a:t>, handler);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79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 Literal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9207" y="4675175"/>
            <a:ext cx="1610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Impact"/>
                <a:cs typeface="Impact"/>
              </a:rPr>
              <a:t>JS6</a:t>
            </a:r>
            <a:endParaRPr lang="en-US" sz="8000" dirty="0">
              <a:latin typeface="Impact"/>
              <a:cs typeface="Impact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5943600" y="4191000"/>
            <a:ext cx="2819400" cy="236220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07418" y="35052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6055" y="31242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290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022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forEach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  <a:r>
              <a:rPr lang="en-US" sz="2800" b="1" dirty="0" err="1" smtClean="0">
                <a:latin typeface="Consolas"/>
                <a:cs typeface="Consolas"/>
              </a:rPr>
              <a:t>console.log</a:t>
            </a:r>
            <a:r>
              <a:rPr lang="en-US" sz="2800" b="1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1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5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1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0"/>
            <a:ext cx="1203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65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6" grpId="1" animBg="1"/>
      <p:bldP spid="6" grpId="2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map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4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7609" y="5873442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8006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3</a:t>
            </a: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&gt; {1……2…………3}.</a:t>
            </a:r>
            <a:r>
              <a:rPr lang="en-US" sz="2800" b="1" dirty="0" smtClean="0">
                <a:solidFill>
                  <a:schemeClr val="tx2"/>
                </a:solidFill>
                <a:latin typeface="Consolas"/>
                <a:cs typeface="Consolas"/>
              </a:rPr>
              <a:t>filter</a:t>
            </a:r>
            <a:r>
              <a:rPr lang="en-US" sz="2800" b="1" dirty="0" smtClean="0">
                <a:latin typeface="Consolas"/>
                <a:cs typeface="Consolas"/>
              </a:rPr>
              <a:t>(x =&gt; x + 1)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7338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64257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2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r>
              <a:rPr lang="en-US" sz="2800" b="1" dirty="0" smtClean="0">
                <a:latin typeface="Consolas"/>
                <a:cs typeface="Consolas"/>
              </a:rPr>
              <a:t>&gt; </a:t>
            </a: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18" y="33528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5255" y="29718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53340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4343400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4839474"/>
            <a:ext cx="228600" cy="304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 animBg="1"/>
      <p:bldP spid="6" grpId="1" animBg="1"/>
      <p:bldP spid="7" grpId="0"/>
      <p:bldP spid="7" grpId="1"/>
      <p:bldP spid="11" grpId="0"/>
      <p:bldP spid="11" grpId="1"/>
      <p:bldP spid="11" grpId="2"/>
      <p:bldP spid="12" grpId="0"/>
      <p:bldP spid="12" grpId="1"/>
      <p:bldP spid="22" grpId="1" animBg="1"/>
      <p:bldP spid="23" grpId="0" animBg="1"/>
      <p:bldP spid="23" grpId="1" animBg="1"/>
      <p:bldP spid="23" grpId="2" animBg="1"/>
      <p:bldP spid="19" grpId="0" animBg="1"/>
      <p:bldP spid="19" grpId="1" animBg="1"/>
      <p:bldP spid="19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[1]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[2, 3], </a:t>
            </a:r>
          </a:p>
          <a:p>
            <a:pPr marL="0" indent="0">
              <a:buNone/>
            </a:pPr>
            <a:r>
              <a:rPr lang="en-US" sz="2800" b="1" dirty="0">
                <a:latin typeface="Consolas"/>
                <a:cs typeface="Consolas"/>
              </a:rPr>
              <a:t> </a:t>
            </a:r>
            <a:r>
              <a:rPr lang="en-US" sz="2800" b="1" dirty="0" smtClean="0">
                <a:latin typeface="Consolas"/>
                <a:cs typeface="Consolas"/>
              </a:rPr>
              <a:t>[],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 [4</a:t>
            </a:r>
            <a:r>
              <a:rPr lang="en-US" sz="2800" b="1" dirty="0">
                <a:latin typeface="Consolas"/>
                <a:cs typeface="Consolas"/>
              </a:rPr>
              <a:t>]</a:t>
            </a: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].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[1, 2, 3, 4]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5935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oncatAll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{…1…2………………3…4}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113185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82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7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TakeUntil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964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{…1…2…………3}.</a:t>
            </a:r>
            <a:r>
              <a:rPr lang="en-US" sz="2800" b="1" dirty="0" err="1" smtClean="0">
                <a:solidFill>
                  <a:schemeClr val="tx2"/>
                </a:solidFill>
                <a:latin typeface="Consolas"/>
                <a:cs typeface="Consolas"/>
              </a:rPr>
              <a:t>takeUntil</a:t>
            </a:r>
            <a:r>
              <a:rPr lang="en-US" sz="28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{……………4})</a:t>
            </a:r>
          </a:p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{…1…2…}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657600"/>
            <a:ext cx="7798418" cy="1745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Font typeface="Wingdings" charset="2"/>
              <a:buNone/>
            </a:pPr>
            <a:endParaRPr lang="en-US" sz="2800" b="1" dirty="0" smtClean="0">
              <a:latin typeface="Consolas"/>
              <a:cs typeface="Consola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0882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0477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1" y="3810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5618" y="2667000"/>
            <a:ext cx="1955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976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667000" y="2297668"/>
            <a:ext cx="914400" cy="750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2069068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EBDED"/>
                </a:solidFill>
              </a:rPr>
              <a:t>Source collection</a:t>
            </a:r>
            <a:endParaRPr lang="en-US" dirty="0">
              <a:solidFill>
                <a:srgbClr val="BEBDED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133600" y="3657600"/>
            <a:ext cx="1447800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0484" y="3974068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Stop collection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8" grpId="0"/>
      <p:bldP spid="28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Netflix App was plagued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Race Conditions</a:t>
            </a:r>
          </a:p>
          <a:p>
            <a:r>
              <a:rPr lang="en-US" sz="3200" dirty="0" smtClean="0"/>
              <a:t>Memory Leaks</a:t>
            </a:r>
          </a:p>
          <a:p>
            <a:r>
              <a:rPr lang="en-US" sz="3200" dirty="0" smtClean="0"/>
              <a:t>Complex State Machines</a:t>
            </a:r>
          </a:p>
          <a:p>
            <a:r>
              <a:rPr lang="en-US" sz="3200" dirty="0" smtClean="0"/>
              <a:t>Uncaught </a:t>
            </a:r>
            <a:r>
              <a:rPr lang="en-US" sz="3200" dirty="0" err="1" smtClean="0"/>
              <a:t>Async</a:t>
            </a:r>
            <a:r>
              <a:rPr lang="en-US" sz="3200" dirty="0" smtClean="0"/>
              <a:t> Errors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76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      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mergeAll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{…1…2……4………3}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82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9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switchLatest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5029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…{1}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………{2………………3}, 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……………{}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………………{4}</a:t>
            </a: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}.</a:t>
            </a:r>
            <a:r>
              <a:rPr lang="en-US" sz="28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sz="2800" b="1" dirty="0" smtClean="0">
                <a:latin typeface="Consolas"/>
                <a:cs typeface="Consolas"/>
              </a:rPr>
              <a:t>()</a:t>
            </a:r>
          </a:p>
          <a:p>
            <a:pPr marL="0" indent="0">
              <a:buNone/>
            </a:pPr>
            <a:endParaRPr lang="en-US" sz="28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/>
                <a:cs typeface="Consolas"/>
              </a:rPr>
              <a:t>{…1…2……4}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88068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7082" y="3200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86677" y="3657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4745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2895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38862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2133600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" y="2057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3124200"/>
            <a:ext cx="297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subscription.dispose</a:t>
            </a:r>
            <a:r>
              <a:rPr lang="en-US" dirty="0" smtClean="0">
                <a:latin typeface="Consolas"/>
                <a:cs typeface="Consolas"/>
              </a:rPr>
              <a:t>()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387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3"/>
      <p:bldP spid="6" grpId="4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Don’t unsubscribe from Events. </a:t>
            </a:r>
          </a:p>
          <a:p>
            <a:pPr marL="45720" indent="0" algn="ctr">
              <a:buNone/>
            </a:pPr>
            <a:r>
              <a:rPr lang="en-US" sz="3600" i="1" dirty="0" smtClean="0"/>
              <a:t>Complete them when another event fires.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Drags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var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  = </a:t>
            </a:r>
            <a:r>
              <a:rPr lang="en-US" sz="2000" dirty="0" err="1" smtClean="0">
                <a:latin typeface="Consolas"/>
                <a:cs typeface="Consolas"/>
              </a:rPr>
              <a:t>elmt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 smtClean="0">
                <a:latin typeface="Consolas"/>
                <a:cs typeface="Consolas"/>
              </a:rPr>
              <a:t>elmt.mouseDowns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b="1" dirty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mouseDown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=&gt; 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</a:t>
            </a:r>
            <a:r>
              <a:rPr lang="en-US" sz="2000" dirty="0" err="1" smtClean="0">
                <a:latin typeface="Consolas"/>
                <a:cs typeface="Consolas"/>
              </a:rPr>
              <a:t>document.mouseMoves</a:t>
            </a:r>
            <a:r>
              <a:rPr lang="en-US" sz="2000" dirty="0" smtClean="0">
                <a:latin typeface="Consolas"/>
                <a:cs typeface="Consolas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       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document.mouseUps</a:t>
            </a:r>
            <a:r>
              <a:rPr lang="en-US" sz="2000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  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20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/>
                <a:cs typeface="Consolas"/>
              </a:rPr>
              <a:t>getElementDrags</a:t>
            </a:r>
            <a:r>
              <a:rPr lang="en-US" sz="2000" dirty="0" smtClean="0">
                <a:latin typeface="Consolas"/>
                <a:cs typeface="Consolas"/>
              </a:rPr>
              <a:t>(image)</a:t>
            </a:r>
            <a:r>
              <a:rPr lang="en-US" sz="2000" dirty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b="1" dirty="0" err="1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 =</a:t>
            </a:r>
            <a:r>
              <a:rPr lang="en-US" sz="2000" dirty="0">
                <a:latin typeface="Consolas"/>
                <a:cs typeface="Consolas"/>
              </a:rPr>
              <a:t>&gt; </a:t>
            </a:r>
            <a:r>
              <a:rPr lang="en-US" sz="2000" dirty="0" err="1" smtClean="0">
                <a:latin typeface="Consolas"/>
                <a:cs typeface="Consolas"/>
              </a:rPr>
              <a:t>image.position</a:t>
            </a:r>
            <a:r>
              <a:rPr lang="en-US" sz="2000" dirty="0" smtClean="0">
                <a:latin typeface="Consolas"/>
                <a:cs typeface="Consolas"/>
              </a:rPr>
              <a:t> = </a:t>
            </a:r>
            <a:r>
              <a:rPr lang="en-US" sz="2000" dirty="0" err="1" smtClean="0">
                <a:latin typeface="Consolas"/>
                <a:cs typeface="Consolas"/>
              </a:rPr>
              <a:t>pos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717494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997091"/>
            <a:ext cx="4788232" cy="15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(3).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   </a:t>
            </a:r>
            <a:r>
              <a:rPr lang="en-US" sz="2000" b="1" dirty="0" err="1" smtClean="0">
                <a:latin typeface="Consolas"/>
                <a:cs typeface="Consolas"/>
              </a:rPr>
              <a:t>takeUntil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)).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()</a:t>
            </a:r>
            <a:r>
              <a:rPr lang="en-US" sz="2000" b="1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81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</a:t>
            </a:r>
            <a:r>
              <a:rPr lang="en-US" b="1" strike="sngStrike" dirty="0" smtClean="0">
                <a:latin typeface="Consolas"/>
                <a:cs typeface="Consolas"/>
              </a:rPr>
              <a:t>.</a:t>
            </a:r>
            <a:endParaRPr lang="en-US" sz="2000" b="1" strike="sngStrike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   </a:t>
            </a:r>
            <a:r>
              <a:rPr lang="en-US" sz="2000" b="1" strike="sngStrike" dirty="0" err="1" smtClean="0">
                <a:latin typeface="Consolas"/>
                <a:cs typeface="Consolas"/>
              </a:rPr>
              <a:t>takeUntil</a:t>
            </a:r>
            <a:r>
              <a:rPr lang="en-US" sz="2000" b="1" strike="sngStrike" dirty="0" smtClean="0">
                <a:latin typeface="Consolas"/>
                <a:cs typeface="Consolas"/>
              </a:rPr>
              <a:t>(</a:t>
            </a:r>
            <a:r>
              <a:rPr lang="en-US" sz="2000" b="1" strike="sngStrike" dirty="0" err="1" smtClean="0">
                <a:latin typeface="Consolas"/>
                <a:cs typeface="Consolas"/>
              </a:rPr>
              <a:t>keyPresses</a:t>
            </a:r>
            <a:r>
              <a:rPr lang="en-US" sz="2000" b="1" strike="sngStrike" dirty="0" smtClean="0">
                <a:latin typeface="Consolas"/>
                <a:cs typeface="Consolas"/>
              </a:rPr>
              <a:t>)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</a:t>
            </a:r>
            <a:r>
              <a:rPr lang="en-US" b="1" strike="sngStrike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b="1" dirty="0">
                <a:latin typeface="Consolas"/>
                <a:cs typeface="Consolas"/>
              </a:rPr>
              <a:t>();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533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/>
                <a:cs typeface="Consolas"/>
              </a:rPr>
              <a:t>v</a:t>
            </a:r>
            <a:r>
              <a:rPr lang="en-US" sz="2000" b="1" dirty="0" err="1" smtClean="0">
                <a:latin typeface="Consolas"/>
                <a:cs typeface="Consolas"/>
              </a:rPr>
              <a:t>ar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r>
              <a:rPr lang="en-US" sz="2000" b="1" dirty="0" err="1" smtClean="0">
                <a:latin typeface="Consolas"/>
                <a:cs typeface="Consolas"/>
              </a:rPr>
              <a:t>searchResultSets</a:t>
            </a:r>
            <a:r>
              <a:rPr lang="en-US" sz="2000" b="1" dirty="0" smtClean="0">
                <a:latin typeface="Consolas"/>
                <a:cs typeface="Consolas"/>
              </a:rPr>
              <a:t> =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keyPresses</a:t>
            </a:r>
            <a:r>
              <a:rPr lang="en-US" sz="2000" b="1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throttle</a:t>
            </a:r>
            <a:r>
              <a:rPr lang="en-US" sz="2000" b="1" dirty="0" smtClean="0">
                <a:latin typeface="Consolas"/>
                <a:cs typeface="Consolas"/>
              </a:rPr>
              <a:t>(250).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2000" b="1" dirty="0" smtClean="0">
                <a:latin typeface="Consolas"/>
                <a:cs typeface="Consolas"/>
              </a:rPr>
              <a:t>(key =&gt; 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smtClean="0">
                <a:latin typeface="Consolas"/>
                <a:cs typeface="Consolas"/>
              </a:rPr>
              <a:t>        </a:t>
            </a:r>
            <a:r>
              <a:rPr lang="en-US" sz="2000" b="1" dirty="0" err="1" smtClean="0">
                <a:latin typeface="Consolas"/>
                <a:cs typeface="Consolas"/>
              </a:rPr>
              <a:t>getJSON</a:t>
            </a:r>
            <a:r>
              <a:rPr lang="en-US" sz="2000" b="1" dirty="0" smtClean="0">
                <a:latin typeface="Consolas"/>
                <a:cs typeface="Consolas"/>
              </a:rPr>
              <a:t>(“/</a:t>
            </a:r>
            <a:r>
              <a:rPr lang="en-US" sz="2000" b="1" dirty="0" err="1" smtClean="0">
                <a:latin typeface="Consolas"/>
                <a:cs typeface="Consolas"/>
              </a:rPr>
              <a:t>searchResults?q</a:t>
            </a:r>
            <a:r>
              <a:rPr lang="en-US" sz="2000" b="1" dirty="0" smtClean="0">
                <a:latin typeface="Consolas"/>
                <a:cs typeface="Consolas"/>
              </a:rPr>
              <a:t>=” + </a:t>
            </a:r>
            <a:r>
              <a:rPr lang="en-US" sz="2000" b="1" dirty="0" err="1" smtClean="0">
                <a:latin typeface="Consolas"/>
                <a:cs typeface="Consolas"/>
              </a:rPr>
              <a:t>input.value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        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retry</a:t>
            </a:r>
            <a:r>
              <a:rPr lang="en-US" b="1" dirty="0" smtClean="0">
                <a:latin typeface="Consolas"/>
                <a:cs typeface="Consolas"/>
              </a:rPr>
              <a:t>(3)</a:t>
            </a:r>
            <a:r>
              <a:rPr lang="en-US" sz="2000" b="1" dirty="0" smtClean="0">
                <a:latin typeface="Consolas"/>
                <a:cs typeface="Consolas"/>
              </a:rPr>
              <a:t>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8600"/>
                </a:solidFill>
                <a:latin typeface="Consolas"/>
                <a:cs typeface="Consolas"/>
              </a:rPr>
              <a:t> </a:t>
            </a:r>
            <a:r>
              <a:rPr lang="en-US" b="1" dirty="0" smtClean="0">
                <a:solidFill>
                  <a:srgbClr val="FF8600"/>
                </a:solidFill>
                <a:latin typeface="Consolas"/>
                <a:cs typeface="Consolas"/>
              </a:rPr>
              <a:t>     </a:t>
            </a:r>
            <a:r>
              <a:rPr lang="en-US" b="1" dirty="0" err="1" smtClean="0">
                <a:solidFill>
                  <a:srgbClr val="FF8600"/>
                </a:solidFill>
                <a:latin typeface="Consolas"/>
                <a:cs typeface="Consolas"/>
              </a:rPr>
              <a:t>switchLatest</a:t>
            </a:r>
            <a:r>
              <a:rPr lang="en-US" b="1" dirty="0">
                <a:latin typeface="Consolas"/>
                <a:cs typeface="Consolas"/>
              </a:rPr>
              <a:t>();</a:t>
            </a:r>
            <a:endParaRPr lang="en-US" sz="2000" b="1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nsolas"/>
                <a:cs typeface="Consolas"/>
              </a:rPr>
              <a:t>searchResultSets.</a:t>
            </a:r>
            <a:r>
              <a:rPr lang="en-US" sz="2000" b="1" dirty="0" err="1" smtClean="0">
                <a:solidFill>
                  <a:srgbClr val="FF8600"/>
                </a:solidFill>
                <a:latin typeface="Consolas"/>
                <a:cs typeface="Consolas"/>
              </a:rPr>
              <a:t>forEach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 =&gt; </a:t>
            </a:r>
            <a:r>
              <a:rPr lang="en-US" sz="2000" b="1" dirty="0" err="1" smtClean="0">
                <a:latin typeface="Consolas"/>
                <a:cs typeface="Consolas"/>
              </a:rPr>
              <a:t>updateSearchResults</a:t>
            </a:r>
            <a:r>
              <a:rPr lang="en-US" sz="2000" b="1" dirty="0" smtClean="0">
                <a:latin typeface="Consolas"/>
                <a:cs typeface="Consolas"/>
              </a:rPr>
              <a:t>(</a:t>
            </a:r>
            <a:r>
              <a:rPr lang="en-US" sz="2000" b="1" dirty="0" err="1" smtClean="0">
                <a:latin typeface="Consolas"/>
                <a:cs typeface="Consolas"/>
              </a:rPr>
              <a:t>resultSet</a:t>
            </a:r>
            <a:r>
              <a:rPr lang="en-US" sz="2000" b="1" dirty="0" smtClean="0">
                <a:latin typeface="Consolas"/>
                <a:cs typeface="Consolas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 </a:t>
            </a:r>
            <a:r>
              <a:rPr lang="en-US" b="1" dirty="0" smtClean="0">
                <a:latin typeface="Consolas"/>
                <a:cs typeface="Consolas"/>
              </a:rPr>
              <a:t>  error =&gt; </a:t>
            </a:r>
            <a:r>
              <a:rPr lang="en-US" b="1" dirty="0" err="1" smtClean="0">
                <a:latin typeface="Consolas"/>
                <a:cs typeface="Consolas"/>
              </a:rPr>
              <a:t>showMessage</a:t>
            </a:r>
            <a:r>
              <a:rPr lang="en-US" b="1" dirty="0" smtClean="0">
                <a:latin typeface="Consolas"/>
                <a:cs typeface="Consolas"/>
              </a:rPr>
              <a:t>(“the server appears to be down.”));</a:t>
            </a:r>
            <a:endParaRPr lang="en-U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648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Player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6858000" cy="3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Playing a Movie </a:t>
            </a:r>
            <a:r>
              <a:rPr lang="en-US" dirty="0" smtClean="0"/>
              <a:t>Asynchronously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51816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“cancelled”;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6002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600200"/>
            <a:ext cx="868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&amp;&amp;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>
                <a:latin typeface="Consolas"/>
                <a:cs typeface="Consolas"/>
              </a:rPr>
              <a:t>(“click”, function() {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“cancelled”; }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solidFill>
                  <a:srgbClr val="FF8600"/>
                </a:solidFill>
                <a:latin typeface="Consolas"/>
                <a:cs typeface="Consolas"/>
              </a:rPr>
              <a:t>movieTicket</a:t>
            </a:r>
            <a:r>
              <a:rPr lang="en-US" dirty="0" smtClean="0">
                <a:solidFill>
                  <a:srgbClr val="FF8600"/>
                </a:solidFill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00200"/>
            <a:ext cx="792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function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     callback(null, ticket);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  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solidFill>
                  <a:schemeClr val="tx2"/>
                </a:solidFill>
                <a:latin typeface="Consolas"/>
                <a:cs typeface="Consolas"/>
              </a:rPr>
              <a:t>playError</a:t>
            </a:r>
            <a:r>
              <a:rPr lang="en-US" dirty="0" smtClean="0">
                <a:solidFill>
                  <a:schemeClr val="tx2"/>
                </a:solidFill>
                <a:latin typeface="Consolas"/>
                <a:cs typeface="Consolas"/>
              </a:rPr>
              <a:t> = “cancelled”;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(function(error, ticket) {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Font typeface="Wingdings" charset="2"/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6057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9" grpId="0"/>
      <p:bldP spid="9" grpId="1"/>
      <p:bldP spid="9" grpId="2"/>
      <p:bldP spid="9" grpId="3"/>
      <p:bldP spid="6" grpId="0"/>
      <p:bldP spid="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Callback 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f</a:t>
            </a:r>
            <a:r>
              <a:rPr lang="en-US" dirty="0" smtClean="0">
                <a:latin typeface="Consolas"/>
                <a:cs typeface="Consolas"/>
              </a:rPr>
              <a:t>unction play(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 smtClean="0">
                <a:latin typeface="Consolas"/>
                <a:cs typeface="Consolas"/>
              </a:rPr>
              <a:t>cancelButton</a:t>
            </a:r>
            <a:r>
              <a:rPr lang="en-US" dirty="0" smtClean="0">
                <a:latin typeface="Consolas"/>
                <a:cs typeface="Consolas"/>
              </a:rPr>
              <a:t>, callback)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var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,</a:t>
            </a:r>
            <a:endParaRPr lang="en-US" dirty="0" smtClean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 = function()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if (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else if (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&amp;&amp; 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     callback(null, ticket);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cancelButton.addEventListener</a:t>
            </a:r>
            <a:r>
              <a:rPr lang="en-US" dirty="0" smtClean="0">
                <a:latin typeface="Consolas"/>
                <a:cs typeface="Consolas"/>
              </a:rPr>
              <a:t>(“click”, function() {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“cancel”;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if (!</a:t>
            </a:r>
            <a:r>
              <a:rPr lang="en-US" dirty="0" err="1" smtClean="0">
                <a:latin typeface="Consolas"/>
                <a:cs typeface="Consolas"/>
              </a:rPr>
              <a:t>player.initialized</a:t>
            </a:r>
            <a:r>
              <a:rPr lang="en-US" dirty="0" smtClean="0">
                <a:latin typeface="Consolas"/>
                <a:cs typeface="Consolas"/>
              </a:rPr>
              <a:t>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player.init</a:t>
            </a:r>
            <a:r>
              <a:rPr lang="en-US" dirty="0" smtClean="0">
                <a:latin typeface="Consolas"/>
                <a:cs typeface="Consolas"/>
              </a:rPr>
              <a:t>(function(error)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    </a:t>
            </a:r>
            <a:r>
              <a:rPr lang="en-US" dirty="0" err="1" smtClean="0">
                <a:latin typeface="Consolas"/>
                <a:cs typeface="Consolas"/>
              </a:rPr>
              <a:t>playError</a:t>
            </a:r>
            <a:r>
              <a:rPr lang="en-US" dirty="0" smtClean="0">
                <a:latin typeface="Consolas"/>
                <a:cs typeface="Consolas"/>
              </a:rPr>
              <a:t> = error;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();   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authorizeMovie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movieId</a:t>
            </a:r>
            <a:r>
              <a:rPr lang="en-US" dirty="0" smtClean="0">
                <a:latin typeface="Consolas"/>
                <a:cs typeface="Consolas"/>
              </a:rPr>
              <a:t>, function(error, ticket) {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playError</a:t>
            </a:r>
            <a:r>
              <a:rPr lang="en-US" dirty="0">
                <a:latin typeface="Consolas"/>
                <a:cs typeface="Consolas"/>
              </a:rPr>
              <a:t> = error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 </a:t>
            </a:r>
            <a:r>
              <a:rPr lang="en-US" dirty="0" err="1" smtClean="0">
                <a:latin typeface="Consolas"/>
                <a:cs typeface="Consolas"/>
              </a:rPr>
              <a:t>movieTicket</a:t>
            </a:r>
            <a:r>
              <a:rPr lang="en-US" dirty="0" smtClean="0">
                <a:latin typeface="Consolas"/>
                <a:cs typeface="Consolas"/>
              </a:rPr>
              <a:t> = ticket;</a:t>
            </a:r>
            <a:endParaRPr lang="en-US" dirty="0">
              <a:latin typeface="Consolas"/>
              <a:cs typeface="Consolas"/>
            </a:endParaRPr>
          </a:p>
          <a:p>
            <a:pPr marL="4572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 smtClean="0">
                <a:latin typeface="Consolas"/>
                <a:cs typeface="Consolas"/>
              </a:rPr>
              <a:t>tryFinish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>
                <a:latin typeface="Consolas"/>
                <a:cs typeface="Consolas"/>
              </a:rPr>
              <a:t>);   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    });</a:t>
            </a:r>
          </a:p>
          <a:p>
            <a:pPr marL="45720" indent="0">
              <a:buNone/>
            </a:pPr>
            <a:r>
              <a:rPr lang="en-US" dirty="0" smtClean="0">
                <a:latin typeface="Consolas"/>
                <a:cs typeface="Consolas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951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with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686800" cy="5181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var</a:t>
            </a:r>
            <a:r>
              <a:rPr lang="en-US" sz="1800" dirty="0" smtClean="0">
                <a:latin typeface="Consolas"/>
                <a:cs typeface="Consolas"/>
              </a:rPr>
              <a:t> authorizations =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player.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latin typeface="Consolas"/>
                <a:cs typeface="Consolas"/>
              </a:rPr>
              <a:t>init</a:t>
            </a:r>
            <a:r>
              <a:rPr lang="en-US" sz="1800" dirty="0" smtClean="0">
                <a:latin typeface="Consolas"/>
                <a:cs typeface="Consolas"/>
              </a:rPr>
              <a:t>().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(() =&gt;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err="1" smtClean="0">
                <a:latin typeface="Consolas"/>
                <a:cs typeface="Consolas"/>
              </a:rPr>
              <a:t>playAttempts</a:t>
            </a:r>
            <a:r>
              <a:rPr lang="en-US" sz="1800" dirty="0" smtClean="0">
                <a:latin typeface="Consolas"/>
                <a:cs typeface="Consolas"/>
              </a:rPr>
              <a:t>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map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 =&gt; 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      </a:t>
            </a:r>
            <a:r>
              <a:rPr lang="en-US" sz="1800" dirty="0" err="1" smtClean="0">
                <a:latin typeface="Consolas"/>
                <a:cs typeface="Consolas"/>
              </a:rPr>
              <a:t>player.authorize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movieId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		       catch(e =&gt; </a:t>
            </a:r>
            <a:r>
              <a:rPr lang="en-US" sz="1800" dirty="0" err="1" smtClean="0">
                <a:latin typeface="Consolas"/>
                <a:cs typeface="Consolas"/>
              </a:rPr>
              <a:t>Observable.empty</a:t>
            </a:r>
            <a:r>
              <a:rPr lang="en-US" sz="1800" dirty="0" smtClean="0">
                <a:latin typeface="Consolas"/>
                <a:cs typeface="Consolas"/>
              </a:rPr>
              <a:t>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takeUntil</a:t>
            </a:r>
            <a:r>
              <a:rPr lang="en-US" sz="1800" dirty="0" smtClean="0">
                <a:latin typeface="Consolas"/>
                <a:cs typeface="Consolas"/>
              </a:rPr>
              <a:t>(cancels)).</a:t>
            </a:r>
          </a:p>
          <a:p>
            <a:pPr marL="4572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       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())).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concatAll</a:t>
            </a:r>
            <a:r>
              <a:rPr lang="en-US" sz="1800" dirty="0" smtClean="0">
                <a:latin typeface="Consolas"/>
                <a:cs typeface="Consolas"/>
              </a:rPr>
              <a:t>();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</a:p>
          <a:p>
            <a:pPr marL="45720" indent="0">
              <a:buNone/>
            </a:pPr>
            <a:r>
              <a:rPr lang="en-US" sz="1800" dirty="0" err="1" smtClean="0">
                <a:latin typeface="Consolas"/>
                <a:cs typeface="Consolas"/>
              </a:rPr>
              <a:t>authorizations.forEach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license =&gt; </a:t>
            </a:r>
            <a:r>
              <a:rPr lang="en-US" sz="1800" dirty="0" err="1" smtClean="0">
                <a:latin typeface="Consolas"/>
                <a:cs typeface="Consolas"/>
              </a:rPr>
              <a:t>player.play</a:t>
            </a:r>
            <a:r>
              <a:rPr lang="en-US" sz="1800" dirty="0" smtClean="0">
                <a:latin typeface="Consolas"/>
                <a:cs typeface="Consolas"/>
              </a:rPr>
              <a:t>(license),</a:t>
            </a:r>
          </a:p>
          <a:p>
            <a:pPr marL="4572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error =&gt; </a:t>
            </a:r>
            <a:r>
              <a:rPr lang="en-US" sz="1800" dirty="0" err="1" smtClean="0">
                <a:latin typeface="Consolas"/>
                <a:cs typeface="Consolas"/>
              </a:rPr>
              <a:t>showDialog</a:t>
            </a:r>
            <a:r>
              <a:rPr lang="en-US" sz="1800" dirty="0" smtClean="0">
                <a:latin typeface="Consolas"/>
                <a:cs typeface="Consolas"/>
              </a:rPr>
              <a:t>(“Sorry, can’t play right now.”));</a:t>
            </a:r>
          </a:p>
        </p:txBody>
      </p:sp>
    </p:spTree>
    <p:extLst>
      <p:ext uri="{BB962C8B-B14F-4D97-AF65-F5344CB8AC3E}">
        <p14:creationId xmlns:p14="http://schemas.microsoft.com/office/powerpoint/2010/main" val="213871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Netflix: Observable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 Startup</a:t>
            </a:r>
          </a:p>
          <a:p>
            <a:r>
              <a:rPr lang="en-US" sz="3200" dirty="0" smtClean="0"/>
              <a:t>Player</a:t>
            </a:r>
          </a:p>
          <a:p>
            <a:r>
              <a:rPr lang="en-US" sz="3200" dirty="0" smtClean="0"/>
              <a:t>Data Access</a:t>
            </a:r>
          </a:p>
          <a:p>
            <a:r>
              <a:rPr lang="en-US" sz="3200" dirty="0" smtClean="0"/>
              <a:t>Animations</a:t>
            </a:r>
          </a:p>
          <a:p>
            <a:r>
              <a:rPr lang="en-US" sz="3200" dirty="0" smtClean="0"/>
              <a:t>View/Model binding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6400"/>
            <a:ext cx="545860" cy="476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6322"/>
            <a:ext cx="545860" cy="4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9722"/>
            <a:ext cx="545860" cy="476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2800"/>
            <a:ext cx="545860" cy="476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42722"/>
            <a:ext cx="545860" cy="4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Learning Exercises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200" dirty="0"/>
              <a:t>http://</a:t>
            </a:r>
            <a:r>
              <a:rPr lang="en-US" sz="3200" dirty="0" err="1"/>
              <a:t>jhusain.github.io</a:t>
            </a:r>
            <a:r>
              <a:rPr lang="en-US" sz="3200" dirty="0"/>
              <a:t>/</a:t>
            </a:r>
            <a:r>
              <a:rPr lang="en-US" sz="3200" dirty="0" err="1"/>
              <a:t>learnrx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174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Observable in JavaScript 7?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80" y="1427004"/>
            <a:ext cx="8435566" cy="507256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nsolas"/>
                <a:cs typeface="Consolas"/>
              </a:rPr>
              <a:t>async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function</a:t>
            </a:r>
            <a:r>
              <a:rPr lang="en-US" sz="1800" dirty="0" smtClean="0">
                <a:solidFill>
                  <a:schemeClr val="tx2"/>
                </a:solidFill>
                <a:latin typeface="Consolas"/>
                <a:cs typeface="Consolas"/>
              </a:rPr>
              <a:t>*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getStocks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let reader = </a:t>
            </a:r>
            <a:r>
              <a:rPr lang="en-US" sz="1800" dirty="0">
                <a:latin typeface="Consolas"/>
                <a:cs typeface="Consolas"/>
              </a:rPr>
              <a:t>new </a:t>
            </a:r>
            <a:r>
              <a:rPr lang="en-US" sz="1800" dirty="0" err="1">
                <a:latin typeface="Consolas"/>
                <a:cs typeface="Consolas"/>
              </a:rPr>
              <a:t>AsyncFileReader</a:t>
            </a:r>
            <a:r>
              <a:rPr lang="en-US" sz="1800" dirty="0">
                <a:latin typeface="Consolas"/>
                <a:cs typeface="Consolas"/>
              </a:rPr>
              <a:t>(“</a:t>
            </a:r>
            <a:r>
              <a:rPr lang="en-US" sz="1800" dirty="0" err="1">
                <a:latin typeface="Consolas"/>
                <a:cs typeface="Consolas"/>
              </a:rPr>
              <a:t>stocks.txt</a:t>
            </a:r>
            <a:r>
              <a:rPr lang="en-US" sz="1800" dirty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try </a:t>
            </a:r>
            <a:r>
              <a:rPr lang="en-US" sz="1800" dirty="0">
                <a:latin typeface="Consolas"/>
                <a:cs typeface="Consolas"/>
              </a:rPr>
              <a:t>{	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while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smtClean="0">
                <a:latin typeface="Consolas"/>
                <a:cs typeface="Consolas"/>
              </a:rPr>
              <a:t>!</a:t>
            </a:r>
            <a:r>
              <a:rPr lang="en-US" sz="1800" dirty="0" err="1" smtClean="0">
                <a:latin typeface="Consolas"/>
                <a:cs typeface="Consolas"/>
              </a:rPr>
              <a:t>reader.eof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let line </a:t>
            </a:r>
            <a:r>
              <a:rPr lang="en-US" sz="1800" dirty="0">
                <a:latin typeface="Consolas"/>
                <a:cs typeface="Consolas"/>
              </a:rPr>
              <a:t>= </a:t>
            </a:r>
            <a:r>
              <a:rPr lang="en-US" sz="1800" dirty="0">
                <a:solidFill>
                  <a:srgbClr val="FF8600"/>
                </a:solidFill>
                <a:latin typeface="Consolas"/>
                <a:cs typeface="Consolas"/>
              </a:rPr>
              <a:t>await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reader.readLine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await </a:t>
            </a:r>
            <a:r>
              <a:rPr lang="en-US" sz="1800" dirty="0">
                <a:solidFill>
                  <a:srgbClr val="FF8600"/>
                </a:solidFill>
                <a:latin typeface="Consolas"/>
                <a:cs typeface="Consolas"/>
              </a:rPr>
              <a:t>yield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JSON.parse</a:t>
            </a:r>
            <a:r>
              <a:rPr lang="en-US" sz="1800" dirty="0" smtClean="0">
                <a:latin typeface="Consolas"/>
                <a:cs typeface="Consolas"/>
              </a:rPr>
              <a:t>(line);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</a:t>
            </a:r>
            <a:r>
              <a:rPr lang="en-US" sz="1800" dirty="0" smtClean="0">
                <a:latin typeface="Consolas"/>
                <a:cs typeface="Consolas"/>
              </a:rPr>
              <a:t> }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}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finally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latin typeface="Consolas"/>
                <a:cs typeface="Consolas"/>
              </a:rPr>
              <a:t>reader.close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}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8600"/>
                </a:solidFill>
                <a:latin typeface="Consolas"/>
                <a:cs typeface="Consolas"/>
              </a:rPr>
              <a:t>async</a:t>
            </a:r>
            <a:r>
              <a:rPr lang="en-US" sz="1800" dirty="0" smtClean="0">
                <a:latin typeface="Consolas"/>
                <a:cs typeface="Consolas"/>
              </a:rPr>
              <a:t> function </a:t>
            </a:r>
            <a:r>
              <a:rPr lang="en-US" sz="1800" dirty="0" err="1" smtClean="0">
                <a:latin typeface="Consolas"/>
                <a:cs typeface="Consolas"/>
              </a:rPr>
              <a:t>writeStockInfos</a:t>
            </a:r>
            <a:r>
              <a:rPr lang="en-US" sz="1800" dirty="0" smtClean="0">
                <a:latin typeface="Consolas"/>
                <a:cs typeface="Consolas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let writer = new </a:t>
            </a:r>
            <a:r>
              <a:rPr lang="en-US" sz="1800" dirty="0" err="1" smtClean="0">
                <a:latin typeface="Consolas"/>
                <a:cs typeface="Consolas"/>
              </a:rPr>
              <a:t>AsyncFileWriter</a:t>
            </a:r>
            <a:r>
              <a:rPr lang="en-US" sz="1800" dirty="0" smtClean="0">
                <a:latin typeface="Consolas"/>
                <a:cs typeface="Consolas"/>
              </a:rPr>
              <a:t>(“</a:t>
            </a:r>
            <a:r>
              <a:rPr lang="en-US" sz="1800" dirty="0" err="1" smtClean="0">
                <a:latin typeface="Consolas"/>
                <a:cs typeface="Consolas"/>
              </a:rPr>
              <a:t>stocksAndPrices.txt</a:t>
            </a:r>
            <a:r>
              <a:rPr lang="en-US" sz="1800" dirty="0" smtClean="0">
                <a:latin typeface="Consolas"/>
                <a:cs typeface="Consolas"/>
              </a:rPr>
              <a:t>”);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try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for(let name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on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getStocks</a:t>
            </a:r>
            <a:r>
              <a:rPr lang="en-US" sz="1800" dirty="0" smtClean="0">
                <a:latin typeface="Consolas"/>
                <a:cs typeface="Consolas"/>
              </a:rPr>
              <a:t>())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let price =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await </a:t>
            </a:r>
            <a:r>
              <a:rPr lang="en-US" sz="1800" dirty="0" err="1" smtClean="0">
                <a:latin typeface="Consolas"/>
                <a:cs typeface="Consolas"/>
              </a:rPr>
              <a:t>getStockPrice</a:t>
            </a:r>
            <a:r>
              <a:rPr lang="en-US" sz="1800" dirty="0" smtClean="0">
                <a:latin typeface="Consolas"/>
                <a:cs typeface="Consolas"/>
              </a:rPr>
              <a:t>(name);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</a:t>
            </a:r>
            <a:r>
              <a:rPr lang="en-US" sz="1800" dirty="0" smtClean="0">
                <a:solidFill>
                  <a:srgbClr val="FF8600"/>
                </a:solidFill>
                <a:latin typeface="Consolas"/>
                <a:cs typeface="Consolas"/>
              </a:rPr>
              <a:t>await </a:t>
            </a:r>
            <a:r>
              <a:rPr lang="en-US" sz="1800" dirty="0" err="1" smtClean="0">
                <a:latin typeface="Consolas"/>
                <a:cs typeface="Consolas"/>
              </a:rPr>
              <a:t>writer.writeLine</a:t>
            </a:r>
            <a:r>
              <a:rPr lang="en-US" sz="1800" dirty="0" smtClean="0">
                <a:latin typeface="Consolas"/>
                <a:cs typeface="Consolas"/>
              </a:rPr>
              <a:t>(</a:t>
            </a:r>
            <a:r>
              <a:rPr lang="en-US" sz="1800" dirty="0" err="1" smtClean="0">
                <a:latin typeface="Consolas"/>
                <a:cs typeface="Consolas"/>
              </a:rPr>
              <a:t>JSON.stringify</a:t>
            </a:r>
            <a:r>
              <a:rPr lang="en-US" sz="1800" dirty="0" smtClean="0">
                <a:latin typeface="Consolas"/>
                <a:cs typeface="Consolas"/>
              </a:rPr>
              <a:t>({name, price}));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finally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</a:t>
            </a:r>
            <a:r>
              <a:rPr lang="en-US" sz="1800" dirty="0" err="1" smtClean="0">
                <a:latin typeface="Consolas"/>
                <a:cs typeface="Consolas"/>
              </a:rPr>
              <a:t>writer.close</a:t>
            </a:r>
            <a:r>
              <a:rPr lang="en-US" sz="1800" dirty="0" smtClean="0">
                <a:latin typeface="Consolas"/>
                <a:cs typeface="Consolas"/>
              </a:rPr>
              <a:t>();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}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766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reactivetrader.azurewebsites.net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://github.com/Reactive-Extensions/</a:t>
            </a:r>
            <a:r>
              <a:rPr lang="en-US" dirty="0" smtClean="0">
                <a:hlinkClick r:id="rId2"/>
              </a:rPr>
              <a:t>RxJS</a:t>
            </a:r>
            <a:endParaRPr lang="en-US" dirty="0" smtClean="0"/>
          </a:p>
          <a:p>
            <a:r>
              <a:rPr lang="en-US" dirty="0" err="1" smtClean="0"/>
              <a:t>RxJava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://jhusain.github.io/learnrx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jhusain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4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 smtClean="0"/>
              <a:t>majority of Netflix’s </a:t>
            </a:r>
            <a:r>
              <a:rPr lang="en-US" sz="3600" dirty="0" err="1" smtClean="0"/>
              <a:t>async</a:t>
            </a:r>
            <a:r>
              <a:rPr lang="en-US" sz="3600" dirty="0" smtClean="0"/>
              <a:t> code is written with just a few</a:t>
            </a:r>
            <a:r>
              <a:rPr lang="en-US" sz="3600" dirty="0"/>
              <a:t> </a:t>
            </a:r>
            <a:r>
              <a:rPr lang="en-US" sz="4800" i="1" dirty="0" smtClean="0"/>
              <a:t>flexible </a:t>
            </a:r>
            <a:r>
              <a:rPr lang="en-US" sz="3600" dirty="0" smtClean="0"/>
              <a:t>functions.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19200"/>
            <a:ext cx="8610600" cy="2906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venir Next Demi Bold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0" dirty="0" smtClean="0"/>
              <a:t>Today</a:t>
            </a:r>
            <a:endParaRPr lang="en-US" sz="21000" dirty="0"/>
          </a:p>
        </p:txBody>
      </p:sp>
    </p:spTree>
    <p:extLst>
      <p:ext uri="{BB962C8B-B14F-4D97-AF65-F5344CB8AC3E}">
        <p14:creationId xmlns:p14="http://schemas.microsoft.com/office/powerpoint/2010/main" val="31621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0060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But first a brief</a:t>
            </a:r>
            <a:endParaRPr lang="en-US" sz="4800" dirty="0" smtClean="0">
              <a:latin typeface="Apple Chancery"/>
              <a:cs typeface="Apple Chancery"/>
            </a:endParaRPr>
          </a:p>
          <a:p>
            <a:pPr marL="45720" indent="0" algn="ctr">
              <a:buNone/>
            </a:pPr>
            <a:r>
              <a:rPr lang="en-US" sz="6000" dirty="0" smtClean="0">
                <a:latin typeface="Apple Chancery"/>
                <a:cs typeface="Apple Chancery"/>
              </a:rPr>
              <a:t>JavaScript 6</a:t>
            </a:r>
            <a:r>
              <a:rPr lang="en-US" sz="4800" dirty="0" smtClean="0">
                <a:latin typeface="Apple Chancery"/>
                <a:cs typeface="Apple Chancery"/>
              </a:rPr>
              <a:t> tutorial…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43200"/>
            <a:ext cx="1130378" cy="838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032" y="2667000"/>
            <a:ext cx="977968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75473</TotalTime>
  <Words>2945</Words>
  <Application>Microsoft Macintosh PowerPoint</Application>
  <PresentationFormat>On-screen Show (4:3)</PresentationFormat>
  <Paragraphs>687</Paragraphs>
  <Slides>76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Perspective</vt:lpstr>
      <vt:lpstr>Async JavaScript at Netflix</vt:lpstr>
      <vt:lpstr>Who is Jafar?</vt:lpstr>
      <vt:lpstr>PowerPoint Presentation</vt:lpstr>
      <vt:lpstr>PowerPoint Presentation</vt:lpstr>
      <vt:lpstr>Async Programming was very</vt:lpstr>
      <vt:lpstr>The Netflix App was plagued by</vt:lpstr>
      <vt:lpstr>Playing a Movie Asynchronously</vt:lpstr>
      <vt:lpstr>PowerPoint Presentation</vt:lpstr>
      <vt:lpstr>PowerPoint Presentation</vt:lpstr>
      <vt:lpstr>Functions</vt:lpstr>
      <vt:lpstr>PowerPoint Presentation</vt:lpstr>
      <vt:lpstr>ForEach</vt:lpstr>
      <vt:lpstr>PowerPoint Presentation</vt:lpstr>
      <vt:lpstr>Map</vt:lpstr>
      <vt:lpstr>PowerPoint Presentation</vt:lpstr>
      <vt:lpstr>Filter</vt:lpstr>
      <vt:lpstr>PowerPoint Presentation</vt:lpstr>
      <vt:lpstr>concatAll</vt:lpstr>
      <vt:lpstr>Map/Filter/ConcatAll</vt:lpstr>
      <vt:lpstr>PowerPoint Presentation</vt:lpstr>
      <vt:lpstr>PowerPoint Presentation</vt:lpstr>
      <vt:lpstr>Top-rated Movies Collection</vt:lpstr>
      <vt:lpstr>PowerPoint Presentation</vt:lpstr>
      <vt:lpstr>Top-rated Movies Collection</vt:lpstr>
      <vt:lpstr>Mouse Drags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Iterator</vt:lpstr>
      <vt:lpstr>Map, Filter, and ConcatAll can be implemented using an Iterator.</vt:lpstr>
      <vt:lpstr>Observer Pattern</vt:lpstr>
      <vt:lpstr>PowerPoint Presentation</vt:lpstr>
      <vt:lpstr>The Iterator and Observer Pattern are Symmetrical.</vt:lpstr>
      <vt:lpstr>PowerPoint Presentation</vt:lpstr>
      <vt:lpstr>The authors of  “Design Patterns” missed  this symmetry.</vt:lpstr>
      <vt:lpstr>PowerPoint Presentation</vt:lpstr>
      <vt:lpstr>So Many Push APIs</vt:lpstr>
      <vt:lpstr>Introducing Observable</vt:lpstr>
      <vt:lpstr>Observables can model…</vt:lpstr>
      <vt:lpstr>Reactive Extensions</vt:lpstr>
      <vt:lpstr>PowerPoint Presentation</vt:lpstr>
      <vt:lpstr>Events to Observables</vt:lpstr>
      <vt:lpstr>Adapt Push APIs to Observable</vt:lpstr>
      <vt:lpstr>Event Subscription</vt:lpstr>
      <vt:lpstr>Observable.forEach</vt:lpstr>
      <vt:lpstr>Expanded Observable.forEach</vt:lpstr>
      <vt:lpstr>Expanded Observable.forEach</vt:lpstr>
      <vt:lpstr>Converting Events to Observables</vt:lpstr>
      <vt:lpstr>Observable Literal</vt:lpstr>
      <vt:lpstr>ForEach</vt:lpstr>
      <vt:lpstr>Map</vt:lpstr>
      <vt:lpstr>Filter</vt:lpstr>
      <vt:lpstr>concatAll</vt:lpstr>
      <vt:lpstr>concatAll</vt:lpstr>
      <vt:lpstr>TakeUntil</vt:lpstr>
      <vt:lpstr>Mouse Drags Collection</vt:lpstr>
      <vt:lpstr>mergeAll</vt:lpstr>
      <vt:lpstr>switchLatest</vt:lpstr>
      <vt:lpstr>PowerPoint Presentation</vt:lpstr>
      <vt:lpstr>Mouse Drags Collection</vt:lpstr>
      <vt:lpstr>Netflix Search</vt:lpstr>
      <vt:lpstr>Netflix Search</vt:lpstr>
      <vt:lpstr>Netflix Search</vt:lpstr>
      <vt:lpstr>Netflix Search</vt:lpstr>
      <vt:lpstr>Netflix Player</vt:lpstr>
      <vt:lpstr>Player Callback Hell</vt:lpstr>
      <vt:lpstr>Player with Observable</vt:lpstr>
      <vt:lpstr>Netflix: Observable Everywhere</vt:lpstr>
      <vt:lpstr>Interactive Learning Exercises</vt:lpstr>
      <vt:lpstr>Observable in JavaScript 7?</vt:lpstr>
      <vt:lpstr>Resources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 Husain</dc:creator>
  <cp:lastModifiedBy>Jafar Husain</cp:lastModifiedBy>
  <cp:revision>1031</cp:revision>
  <dcterms:created xsi:type="dcterms:W3CDTF">2013-09-16T05:35:52Z</dcterms:created>
  <dcterms:modified xsi:type="dcterms:W3CDTF">2014-11-03T20:56:25Z</dcterms:modified>
</cp:coreProperties>
</file>