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notesSlides/notesSlide22.xml" ContentType="application/vnd.openxmlformats-officedocument.presentationml.notesSlide+xml"/>
  <Override PartName="/ppt/charts/chart16.xml" ContentType="application/vnd.openxmlformats-officedocument.drawingml.chart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541" r:id="rId2"/>
    <p:sldId id="558" r:id="rId3"/>
    <p:sldId id="548" r:id="rId4"/>
    <p:sldId id="549" r:id="rId5"/>
    <p:sldId id="550" r:id="rId6"/>
    <p:sldId id="577" r:id="rId7"/>
    <p:sldId id="554" r:id="rId8"/>
    <p:sldId id="578" r:id="rId9"/>
    <p:sldId id="579" r:id="rId10"/>
    <p:sldId id="542" r:id="rId11"/>
    <p:sldId id="576" r:id="rId12"/>
    <p:sldId id="543" r:id="rId13"/>
    <p:sldId id="556" r:id="rId14"/>
    <p:sldId id="557" r:id="rId15"/>
    <p:sldId id="547" r:id="rId16"/>
    <p:sldId id="562" r:id="rId17"/>
    <p:sldId id="575" r:id="rId18"/>
    <p:sldId id="545" r:id="rId19"/>
    <p:sldId id="567" r:id="rId20"/>
    <p:sldId id="568" r:id="rId21"/>
    <p:sldId id="546" r:id="rId22"/>
    <p:sldId id="571" r:id="rId23"/>
    <p:sldId id="572" r:id="rId24"/>
    <p:sldId id="580" r:id="rId25"/>
    <p:sldId id="574" r:id="rId26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callister" initials="spm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F8F8F8"/>
    <a:srgbClr val="BD5807"/>
    <a:srgbClr val="0A286D"/>
    <a:srgbClr val="404040"/>
    <a:srgbClr val="005DAB"/>
    <a:srgbClr val="FA961E"/>
    <a:srgbClr val="0A5FAA"/>
    <a:srgbClr val="F8982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3" autoAdjust="0"/>
    <p:restoredTop sz="79712" autoAdjust="0"/>
  </p:normalViewPr>
  <p:slideViewPr>
    <p:cSldViewPr snapToGrid="0" snapToObjects="1">
      <p:cViewPr varScale="1">
        <p:scale>
          <a:sx n="140" d="100"/>
          <a:sy n="140" d="100"/>
        </p:scale>
        <p:origin x="-264" y="-1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5" d="100"/>
        <a:sy n="175" d="100"/>
      </p:scale>
      <p:origin x="0" y="-6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Relationship Id="rId2" Type="http://schemas.microsoft.com/office/2011/relationships/chartStyle" Target="style11.xml"/><Relationship Id="rId3" Type="http://schemas.microsoft.com/office/2011/relationships/chartColorStyle" Target="colors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Relationship Id="rId2" Type="http://schemas.microsoft.com/office/2011/relationships/chartStyle" Target="style12.xml"/><Relationship Id="rId3" Type="http://schemas.microsoft.com/office/2011/relationships/chartColorStyle" Target="colors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Relationship Id="rId2" Type="http://schemas.microsoft.com/office/2011/relationships/chartStyle" Target="style13.xml"/><Relationship Id="rId3" Type="http://schemas.microsoft.com/office/2011/relationships/chartColorStyle" Target="colors13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Relationship Id="rId2" Type="http://schemas.microsoft.com/office/2011/relationships/chartStyle" Target="style5.xml"/><Relationship Id="rId3" Type="http://schemas.microsoft.com/office/2011/relationships/chartColorStyle" Target="colors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761896"/>
        <c:axId val="-2070758920"/>
      </c:radarChart>
      <c:catAx>
        <c:axId val="-20707618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70758920"/>
        <c:crosses val="autoZero"/>
        <c:auto val="1"/>
        <c:lblAlgn val="ctr"/>
        <c:lblOffset val="100"/>
        <c:noMultiLvlLbl val="0"/>
      </c:catAx>
      <c:valAx>
        <c:axId val="-2070758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70761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M2M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10.0</c:v>
                </c:pt>
                <c:pt idx="1">
                  <c:v>5.0</c:v>
                </c:pt>
                <c:pt idx="2">
                  <c:v>5.0</c:v>
                </c:pt>
                <c:pt idx="3">
                  <c:v>3.0</c:v>
                </c:pt>
                <c:pt idx="4">
                  <c:v>10.0</c:v>
                </c:pt>
                <c:pt idx="5">
                  <c:v>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5502568"/>
        <c:axId val="-2125516072"/>
      </c:radarChart>
      <c:catAx>
        <c:axId val="-2125502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25516072"/>
        <c:crosses val="autoZero"/>
        <c:auto val="1"/>
        <c:lblAlgn val="ctr"/>
        <c:lblOffset val="100"/>
        <c:noMultiLvlLbl val="0"/>
      </c:catAx>
      <c:valAx>
        <c:axId val="-2125516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25502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Manfacturing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10.0</c:v>
                </c:pt>
                <c:pt idx="1">
                  <c:v>5.0</c:v>
                </c:pt>
                <c:pt idx="2">
                  <c:v>5.0</c:v>
                </c:pt>
                <c:pt idx="3">
                  <c:v>3.0</c:v>
                </c:pt>
                <c:pt idx="4">
                  <c:v>10.0</c:v>
                </c:pt>
                <c:pt idx="5">
                  <c:v>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Risk Mgmt</c:v>
                </c:pt>
              </c:strCache>
            </c:strRef>
          </c:tx>
          <c:spPr>
            <a:ln w="28575" cap="rnd">
              <a:solidFill>
                <a:srgbClr val="008A3E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8.0</c:v>
                </c:pt>
                <c:pt idx="1">
                  <c:v>7.5</c:v>
                </c:pt>
                <c:pt idx="2">
                  <c:v>4.0</c:v>
                </c:pt>
                <c:pt idx="3">
                  <c:v>2.2</c:v>
                </c:pt>
                <c:pt idx="4">
                  <c:v>10.0</c:v>
                </c:pt>
                <c:pt idx="5">
                  <c:v>3.5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Inventory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8.0</c:v>
                </c:pt>
                <c:pt idx="1">
                  <c:v>6.0</c:v>
                </c:pt>
                <c:pt idx="2">
                  <c:v>7.0</c:v>
                </c:pt>
                <c:pt idx="3">
                  <c:v>6.5</c:v>
                </c:pt>
                <c:pt idx="4">
                  <c:v>9.5</c:v>
                </c:pt>
                <c:pt idx="5">
                  <c:v>1.2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Financials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8.5</c:v>
                </c:pt>
                <c:pt idx="1">
                  <c:v>7.0</c:v>
                </c:pt>
                <c:pt idx="2">
                  <c:v>2.8</c:v>
                </c:pt>
                <c:pt idx="3">
                  <c:v>5.3</c:v>
                </c:pt>
                <c:pt idx="4">
                  <c:v>10.0</c:v>
                </c:pt>
                <c:pt idx="5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502904"/>
        <c:axId val="-2126510024"/>
      </c:radarChart>
      <c:catAx>
        <c:axId val="-2126502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26510024"/>
        <c:crosses val="autoZero"/>
        <c:auto val="1"/>
        <c:lblAlgn val="ctr"/>
        <c:lblOffset val="100"/>
        <c:noMultiLvlLbl val="0"/>
      </c:catAx>
      <c:valAx>
        <c:axId val="-2126510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26502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M2M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2.0</c:v>
                </c:pt>
                <c:pt idx="4">
                  <c:v>6.0</c:v>
                </c:pt>
                <c:pt idx="5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Degree of Distribution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Required Latency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5675544"/>
        <c:axId val="-2085672488"/>
      </c:radarChart>
      <c:catAx>
        <c:axId val="-2085675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5672488"/>
        <c:crosses val="autoZero"/>
        <c:auto val="1"/>
        <c:lblAlgn val="ctr"/>
        <c:lblOffset val="100"/>
        <c:noMultiLvlLbl val="0"/>
      </c:catAx>
      <c:valAx>
        <c:axId val="-20856724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85675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O&amp;G Pipe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2.0</c:v>
                </c:pt>
                <c:pt idx="4">
                  <c:v>6.0</c:v>
                </c:pt>
                <c:pt idx="5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Smart Grid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8.0</c:v>
                </c:pt>
                <c:pt idx="1">
                  <c:v>9.5</c:v>
                </c:pt>
                <c:pt idx="2">
                  <c:v>10.0</c:v>
                </c:pt>
                <c:pt idx="3">
                  <c:v>1.6</c:v>
                </c:pt>
                <c:pt idx="4">
                  <c:v>7.1</c:v>
                </c:pt>
                <c:pt idx="5">
                  <c:v>1.5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Transportation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6.5</c:v>
                </c:pt>
                <c:pt idx="1">
                  <c:v>9.200000000000001</c:v>
                </c:pt>
                <c:pt idx="2">
                  <c:v>7.8</c:v>
                </c:pt>
                <c:pt idx="3">
                  <c:v>4.1</c:v>
                </c:pt>
                <c:pt idx="4">
                  <c:v>8.3</c:v>
                </c:pt>
                <c:pt idx="5">
                  <c:v>1.0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PoS</c:v>
                </c:pt>
              </c:strCache>
            </c:strRef>
          </c:tx>
          <c:spPr>
            <a:ln w="28575" cap="rnd">
              <a:solidFill>
                <a:srgbClr val="008A3E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9.0</c:v>
                </c:pt>
                <c:pt idx="1">
                  <c:v>8.0</c:v>
                </c:pt>
                <c:pt idx="2">
                  <c:v>7.0</c:v>
                </c:pt>
                <c:pt idx="3">
                  <c:v>5.0</c:v>
                </c:pt>
                <c:pt idx="4">
                  <c:v>9.0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4434968"/>
        <c:axId val="-2084541016"/>
      </c:radarChart>
      <c:catAx>
        <c:axId val="-2124434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4541016"/>
        <c:crosses val="autoZero"/>
        <c:auto val="1"/>
        <c:lblAlgn val="ctr"/>
        <c:lblOffset val="100"/>
        <c:noMultiLvlLbl val="0"/>
      </c:catAx>
      <c:valAx>
        <c:axId val="-20845410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24434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7.0</c:v>
                </c:pt>
                <c:pt idx="1">
                  <c:v>8.0</c:v>
                </c:pt>
                <c:pt idx="2">
                  <c:v>8.0</c:v>
                </c:pt>
                <c:pt idx="3">
                  <c:v>1.0</c:v>
                </c:pt>
                <c:pt idx="4">
                  <c:v>3.0</c:v>
                </c:pt>
                <c:pt idx="5">
                  <c:v>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5835912"/>
        <c:axId val="-2085832856"/>
      </c:radarChart>
      <c:catAx>
        <c:axId val="-2085835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5832856"/>
        <c:crosses val="autoZero"/>
        <c:auto val="1"/>
        <c:lblAlgn val="ctr"/>
        <c:lblOffset val="100"/>
        <c:noMultiLvlLbl val="0"/>
      </c:catAx>
      <c:valAx>
        <c:axId val="-2085832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8583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Sports betting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7.0</c:v>
                </c:pt>
                <c:pt idx="1">
                  <c:v>8.0</c:v>
                </c:pt>
                <c:pt idx="2">
                  <c:v>8.0</c:v>
                </c:pt>
                <c:pt idx="3">
                  <c:v>1.5</c:v>
                </c:pt>
                <c:pt idx="4">
                  <c:v>3.0</c:v>
                </c:pt>
                <c:pt idx="5">
                  <c:v>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Mobile Social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8.0</c:v>
                </c:pt>
                <c:pt idx="1">
                  <c:v>10.0</c:v>
                </c:pt>
                <c:pt idx="2">
                  <c:v>9.5</c:v>
                </c:pt>
                <c:pt idx="3">
                  <c:v>2.0</c:v>
                </c:pt>
                <c:pt idx="4">
                  <c:v>3.5</c:v>
                </c:pt>
                <c:pt idx="5">
                  <c:v>2.5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Travel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6.5</c:v>
                </c:pt>
                <c:pt idx="1">
                  <c:v>5.0</c:v>
                </c:pt>
                <c:pt idx="2">
                  <c:v>5.0</c:v>
                </c:pt>
                <c:pt idx="3">
                  <c:v>2.5</c:v>
                </c:pt>
                <c:pt idx="4">
                  <c:v>5.0</c:v>
                </c:pt>
                <c:pt idx="5">
                  <c:v>8.0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MDD</c:v>
                </c:pt>
              </c:strCache>
            </c:strRef>
          </c:tx>
          <c:spPr>
            <a:ln w="28575" cap="rnd">
              <a:solidFill>
                <a:srgbClr val="008A3E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9.0</c:v>
                </c:pt>
                <c:pt idx="1">
                  <c:v>9.5</c:v>
                </c:pt>
                <c:pt idx="2">
                  <c:v>10.0</c:v>
                </c:pt>
                <c:pt idx="3">
                  <c:v>1.1</c:v>
                </c:pt>
                <c:pt idx="4">
                  <c:v>1.0</c:v>
                </c:pt>
                <c:pt idx="5">
                  <c:v>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118024"/>
        <c:axId val="-2086124152"/>
      </c:radarChart>
      <c:catAx>
        <c:axId val="-2086118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6124152"/>
        <c:crosses val="autoZero"/>
        <c:auto val="1"/>
        <c:lblAlgn val="ctr"/>
        <c:lblOffset val="100"/>
        <c:noMultiLvlLbl val="0"/>
      </c:catAx>
      <c:valAx>
        <c:axId val="-2086124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8611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Sports betting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7.0</c:v>
                </c:pt>
                <c:pt idx="1">
                  <c:v>8.0</c:v>
                </c:pt>
                <c:pt idx="2">
                  <c:v>8.0</c:v>
                </c:pt>
                <c:pt idx="3">
                  <c:v>1.5</c:v>
                </c:pt>
                <c:pt idx="4">
                  <c:v>3.0</c:v>
                </c:pt>
                <c:pt idx="5">
                  <c:v>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Mobile Social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8.0</c:v>
                </c:pt>
                <c:pt idx="1">
                  <c:v>10.0</c:v>
                </c:pt>
                <c:pt idx="2">
                  <c:v>9.5</c:v>
                </c:pt>
                <c:pt idx="3">
                  <c:v>2.0</c:v>
                </c:pt>
                <c:pt idx="4">
                  <c:v>3.5</c:v>
                </c:pt>
                <c:pt idx="5">
                  <c:v>2.5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Travel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6.5</c:v>
                </c:pt>
                <c:pt idx="1">
                  <c:v>5.0</c:v>
                </c:pt>
                <c:pt idx="2">
                  <c:v>5.0</c:v>
                </c:pt>
                <c:pt idx="3">
                  <c:v>2.5</c:v>
                </c:pt>
                <c:pt idx="4">
                  <c:v>5.0</c:v>
                </c:pt>
                <c:pt idx="5">
                  <c:v>8.0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MDD</c:v>
                </c:pt>
              </c:strCache>
            </c:strRef>
          </c:tx>
          <c:spPr>
            <a:ln w="28575" cap="rnd">
              <a:solidFill>
                <a:srgbClr val="008A3E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9.0</c:v>
                </c:pt>
                <c:pt idx="1">
                  <c:v>9.5</c:v>
                </c:pt>
                <c:pt idx="2">
                  <c:v>10.0</c:v>
                </c:pt>
                <c:pt idx="3">
                  <c:v>1.1</c:v>
                </c:pt>
                <c:pt idx="4">
                  <c:v>1.0</c:v>
                </c:pt>
                <c:pt idx="5">
                  <c:v>7.8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Order Flow</c:v>
                </c:pt>
              </c:strCache>
            </c:strRef>
          </c:tx>
          <c:marker>
            <c:symbol val="none"/>
          </c:marker>
          <c:val>
            <c:numRef>
              <c:f>Sheet1!$G$2:$G$7</c:f>
              <c:numCache>
                <c:formatCode>General</c:formatCode>
                <c:ptCount val="6"/>
                <c:pt idx="0">
                  <c:v>2.0</c:v>
                </c:pt>
                <c:pt idx="1">
                  <c:v>9.0</c:v>
                </c:pt>
                <c:pt idx="2">
                  <c:v>5.0</c:v>
                </c:pt>
                <c:pt idx="3">
                  <c:v>3.0</c:v>
                </c:pt>
                <c:pt idx="4">
                  <c:v>10.0</c:v>
                </c:pt>
                <c:pt idx="5">
                  <c:v>8.0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CC Processing</c:v>
                </c:pt>
              </c:strCache>
            </c:strRef>
          </c:tx>
          <c:marker>
            <c:symbol val="none"/>
          </c:marker>
          <c:val>
            <c:numRef>
              <c:f>Sheet1!$H$2:$H$7</c:f>
              <c:numCache>
                <c:formatCode>General</c:formatCode>
                <c:ptCount val="6"/>
                <c:pt idx="0">
                  <c:v>4.0</c:v>
                </c:pt>
                <c:pt idx="1">
                  <c:v>8.8</c:v>
                </c:pt>
                <c:pt idx="2">
                  <c:v>4.0</c:v>
                </c:pt>
                <c:pt idx="3">
                  <c:v>5.0</c:v>
                </c:pt>
                <c:pt idx="4">
                  <c:v>10.0</c:v>
                </c:pt>
                <c:pt idx="5">
                  <c:v>3.0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Inventory</c:v>
                </c:pt>
              </c:strCache>
            </c:strRef>
          </c:tx>
          <c:marker>
            <c:symbol val="none"/>
          </c:marker>
          <c:val>
            <c:numRef>
              <c:f>Sheet1!$I$2:$I$7</c:f>
              <c:numCache>
                <c:formatCode>General</c:formatCode>
                <c:ptCount val="6"/>
                <c:pt idx="0">
                  <c:v>2.0</c:v>
                </c:pt>
                <c:pt idx="1">
                  <c:v>9.5</c:v>
                </c:pt>
                <c:pt idx="2">
                  <c:v>9.0</c:v>
                </c:pt>
                <c:pt idx="3">
                  <c:v>6.0</c:v>
                </c:pt>
                <c:pt idx="4">
                  <c:v>10.0</c:v>
                </c:pt>
                <c:pt idx="5">
                  <c:v>5.0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Financials</c:v>
                </c:pt>
              </c:strCache>
            </c:strRef>
          </c:tx>
          <c:marker>
            <c:symbol val="none"/>
          </c:marker>
          <c:val>
            <c:numRef>
              <c:f>Sheet1!$J$2:$J$7</c:f>
              <c:numCache>
                <c:formatCode>General</c:formatCode>
                <c:ptCount val="6"/>
                <c:pt idx="0">
                  <c:v>4.0</c:v>
                </c:pt>
                <c:pt idx="1">
                  <c:v>7.0</c:v>
                </c:pt>
                <c:pt idx="2">
                  <c:v>3.8</c:v>
                </c:pt>
                <c:pt idx="3">
                  <c:v>4.1</c:v>
                </c:pt>
                <c:pt idx="4">
                  <c:v>10.0</c:v>
                </c:pt>
                <c:pt idx="5">
                  <c:v>2.8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Manfacturing</c:v>
                </c:pt>
              </c:strCache>
            </c:strRef>
          </c:tx>
          <c:marker>
            <c:symbol val="none"/>
          </c:marker>
          <c:val>
            <c:numRef>
              <c:f>Sheet1!$K$2:$K$7</c:f>
              <c:numCache>
                <c:formatCode>General</c:formatCode>
                <c:ptCount val="6"/>
                <c:pt idx="0">
                  <c:v>10.0</c:v>
                </c:pt>
                <c:pt idx="1">
                  <c:v>5.0</c:v>
                </c:pt>
                <c:pt idx="2">
                  <c:v>5.0</c:v>
                </c:pt>
                <c:pt idx="3">
                  <c:v>3.0</c:v>
                </c:pt>
                <c:pt idx="4">
                  <c:v>10.0</c:v>
                </c:pt>
                <c:pt idx="5">
                  <c:v>1.0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Risk Mgmt</c:v>
                </c:pt>
              </c:strCache>
            </c:strRef>
          </c:tx>
          <c:marker>
            <c:symbol val="none"/>
          </c:marker>
          <c:val>
            <c:numRef>
              <c:f>Sheet1!$L$2:$L$7</c:f>
              <c:numCache>
                <c:formatCode>General</c:formatCode>
                <c:ptCount val="6"/>
                <c:pt idx="0">
                  <c:v>8.0</c:v>
                </c:pt>
                <c:pt idx="1">
                  <c:v>7.5</c:v>
                </c:pt>
                <c:pt idx="2">
                  <c:v>4.0</c:v>
                </c:pt>
                <c:pt idx="3">
                  <c:v>2.2</c:v>
                </c:pt>
                <c:pt idx="4">
                  <c:v>10.0</c:v>
                </c:pt>
                <c:pt idx="5">
                  <c:v>3.5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Inventory</c:v>
                </c:pt>
              </c:strCache>
            </c:strRef>
          </c:tx>
          <c:marker>
            <c:symbol val="none"/>
          </c:marker>
          <c:val>
            <c:numRef>
              <c:f>Sheet1!$M$2:$M$7</c:f>
              <c:numCache>
                <c:formatCode>General</c:formatCode>
                <c:ptCount val="6"/>
                <c:pt idx="0">
                  <c:v>8.0</c:v>
                </c:pt>
                <c:pt idx="1">
                  <c:v>6.0</c:v>
                </c:pt>
                <c:pt idx="2">
                  <c:v>7.0</c:v>
                </c:pt>
                <c:pt idx="3">
                  <c:v>6.5</c:v>
                </c:pt>
                <c:pt idx="4">
                  <c:v>9.5</c:v>
                </c:pt>
                <c:pt idx="5">
                  <c:v>1.2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Financials</c:v>
                </c:pt>
              </c:strCache>
            </c:strRef>
          </c:tx>
          <c:marker>
            <c:symbol val="none"/>
          </c:marker>
          <c:val>
            <c:numRef>
              <c:f>Sheet1!$N$2:$N$7</c:f>
              <c:numCache>
                <c:formatCode>General</c:formatCode>
                <c:ptCount val="6"/>
                <c:pt idx="0">
                  <c:v>8.5</c:v>
                </c:pt>
                <c:pt idx="1">
                  <c:v>7.0</c:v>
                </c:pt>
                <c:pt idx="2">
                  <c:v>2.8</c:v>
                </c:pt>
                <c:pt idx="3">
                  <c:v>5.3</c:v>
                </c:pt>
                <c:pt idx="4">
                  <c:v>10.0</c:v>
                </c:pt>
                <c:pt idx="5">
                  <c:v>2.0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O&amp;G Pipe</c:v>
                </c:pt>
              </c:strCache>
            </c:strRef>
          </c:tx>
          <c:marker>
            <c:symbol val="none"/>
          </c:marker>
          <c:val>
            <c:numRef>
              <c:f>Sheet1!$O$2:$O$7</c:f>
              <c:numCache>
                <c:formatCode>General</c:formatCode>
                <c:ptCount val="6"/>
                <c:pt idx="0">
                  <c:v>7.0</c:v>
                </c:pt>
                <c:pt idx="1">
                  <c:v>10.0</c:v>
                </c:pt>
                <c:pt idx="2">
                  <c:v>10.0</c:v>
                </c:pt>
                <c:pt idx="3">
                  <c:v>2.0</c:v>
                </c:pt>
                <c:pt idx="4">
                  <c:v>6.0</c:v>
                </c:pt>
                <c:pt idx="5">
                  <c:v>2.0</c:v>
                </c:pt>
              </c:numCache>
            </c:numRef>
          </c:val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Smart Grid</c:v>
                </c:pt>
              </c:strCache>
            </c:strRef>
          </c:tx>
          <c:marker>
            <c:symbol val="none"/>
          </c:marker>
          <c:val>
            <c:numRef>
              <c:f>Sheet1!$P$2:$P$7</c:f>
              <c:numCache>
                <c:formatCode>General</c:formatCode>
                <c:ptCount val="6"/>
                <c:pt idx="0">
                  <c:v>8.0</c:v>
                </c:pt>
                <c:pt idx="1">
                  <c:v>9.5</c:v>
                </c:pt>
                <c:pt idx="2">
                  <c:v>10.0</c:v>
                </c:pt>
                <c:pt idx="3">
                  <c:v>1.6</c:v>
                </c:pt>
                <c:pt idx="4">
                  <c:v>7.1</c:v>
                </c:pt>
                <c:pt idx="5">
                  <c:v>1.5</c:v>
                </c:pt>
              </c:numCache>
            </c:numRef>
          </c:val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Transportation</c:v>
                </c:pt>
              </c:strCache>
            </c:strRef>
          </c:tx>
          <c:marker>
            <c:symbol val="none"/>
          </c:marker>
          <c:val>
            <c:numRef>
              <c:f>Sheet1!$Q$2:$Q$7</c:f>
              <c:numCache>
                <c:formatCode>General</c:formatCode>
                <c:ptCount val="6"/>
                <c:pt idx="0">
                  <c:v>6.5</c:v>
                </c:pt>
                <c:pt idx="1">
                  <c:v>9.200000000000001</c:v>
                </c:pt>
                <c:pt idx="2">
                  <c:v>7.8</c:v>
                </c:pt>
                <c:pt idx="3">
                  <c:v>4.1</c:v>
                </c:pt>
                <c:pt idx="4">
                  <c:v>8.3</c:v>
                </c:pt>
                <c:pt idx="5">
                  <c:v>1.0</c:v>
                </c:pt>
              </c:numCache>
            </c:numRef>
          </c:val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PoS</c:v>
                </c:pt>
              </c:strCache>
            </c:strRef>
          </c:tx>
          <c:marker>
            <c:symbol val="none"/>
          </c:marker>
          <c:val>
            <c:numRef>
              <c:f>Sheet1!$R$2:$R$7</c:f>
              <c:numCache>
                <c:formatCode>General</c:formatCode>
                <c:ptCount val="6"/>
                <c:pt idx="0">
                  <c:v>9.0</c:v>
                </c:pt>
                <c:pt idx="1">
                  <c:v>8.0</c:v>
                </c:pt>
                <c:pt idx="2">
                  <c:v>7.0</c:v>
                </c:pt>
                <c:pt idx="3">
                  <c:v>5.0</c:v>
                </c:pt>
                <c:pt idx="4">
                  <c:v>9.0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635352"/>
        <c:axId val="-2070632552"/>
      </c:radarChart>
      <c:catAx>
        <c:axId val="-2070635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70632552"/>
        <c:crosses val="autoZero"/>
        <c:auto val="1"/>
        <c:lblAlgn val="ctr"/>
        <c:lblOffset val="100"/>
        <c:noMultiLvlLbl val="0"/>
      </c:catAx>
      <c:valAx>
        <c:axId val="-20706325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70635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263160"/>
        <c:axId val="-2143804280"/>
      </c:radarChart>
      <c:catAx>
        <c:axId val="-2144263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43804280"/>
        <c:crosses val="autoZero"/>
        <c:auto val="1"/>
        <c:lblAlgn val="ctr"/>
        <c:lblOffset val="100"/>
        <c:noMultiLvlLbl val="0"/>
      </c:catAx>
      <c:valAx>
        <c:axId val="-2143804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44263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774392"/>
        <c:axId val="-2146787400"/>
      </c:radarChart>
      <c:catAx>
        <c:axId val="-2146774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46787400"/>
        <c:crosses val="autoZero"/>
        <c:auto val="1"/>
        <c:lblAlgn val="ctr"/>
        <c:lblOffset val="100"/>
        <c:noMultiLvlLbl val="0"/>
      </c:catAx>
      <c:valAx>
        <c:axId val="-21467874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46774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1553864"/>
        <c:axId val="2071551464"/>
      </c:radarChart>
      <c:catAx>
        <c:axId val="2071553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1551464"/>
        <c:crosses val="autoZero"/>
        <c:auto val="1"/>
        <c:lblAlgn val="ctr"/>
        <c:lblOffset val="100"/>
        <c:noMultiLvlLbl val="0"/>
      </c:catAx>
      <c:valAx>
        <c:axId val="20715514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71553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2059832"/>
        <c:axId val="-2082056824"/>
      </c:radarChart>
      <c:catAx>
        <c:axId val="-2082059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2056824"/>
        <c:crosses val="autoZero"/>
        <c:auto val="1"/>
        <c:lblAlgn val="ctr"/>
        <c:lblOffset val="100"/>
        <c:noMultiLvlLbl val="0"/>
      </c:catAx>
      <c:valAx>
        <c:axId val="-2082056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82059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700776"/>
        <c:axId val="-2146698344"/>
      </c:radarChart>
      <c:catAx>
        <c:axId val="-2146700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46698344"/>
        <c:crosses val="autoZero"/>
        <c:auto val="1"/>
        <c:lblAlgn val="ctr"/>
        <c:lblOffset val="100"/>
        <c:noMultiLvlLbl val="0"/>
      </c:catAx>
      <c:valAx>
        <c:axId val="-21466983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46700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9.0</c:v>
                </c:pt>
                <c:pt idx="1">
                  <c:v>5.0</c:v>
                </c:pt>
                <c:pt idx="2">
                  <c:v>3.0</c:v>
                </c:pt>
                <c:pt idx="3">
                  <c:v>6.0</c:v>
                </c:pt>
                <c:pt idx="4">
                  <c:v>2.0</c:v>
                </c:pt>
                <c:pt idx="5">
                  <c:v>7.0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2</c:v>
                </c:pt>
              </c:strCache>
            </c:strRef>
          </c:tx>
          <c:spPr>
            <a:ln w="44450" cap="rnd">
              <a:solidFill>
                <a:srgbClr val="008A3E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1.0</c:v>
                </c:pt>
                <c:pt idx="1">
                  <c:v>3.0</c:v>
                </c:pt>
                <c:pt idx="2">
                  <c:v>5.0</c:v>
                </c:pt>
                <c:pt idx="3">
                  <c:v>7.0</c:v>
                </c:pt>
                <c:pt idx="4">
                  <c:v>3.0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1769800"/>
        <c:axId val="-2082105576"/>
      </c:radarChart>
      <c:catAx>
        <c:axId val="-2081769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2105576"/>
        <c:crosses val="autoZero"/>
        <c:auto val="1"/>
        <c:lblAlgn val="ctr"/>
        <c:lblOffset val="100"/>
        <c:noMultiLvlLbl val="0"/>
      </c:catAx>
      <c:valAx>
        <c:axId val="-2082105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81769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2.0</c:v>
                </c:pt>
                <c:pt idx="1">
                  <c:v>9.0</c:v>
                </c:pt>
                <c:pt idx="2">
                  <c:v>5.0</c:v>
                </c:pt>
                <c:pt idx="3">
                  <c:v>3.0</c:v>
                </c:pt>
                <c:pt idx="4">
                  <c:v>10.0</c:v>
                </c:pt>
                <c:pt idx="5">
                  <c:v>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3979848"/>
        <c:axId val="-2084551160"/>
      </c:radarChart>
      <c:catAx>
        <c:axId val="-2083979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4551160"/>
        <c:crosses val="autoZero"/>
        <c:auto val="1"/>
        <c:lblAlgn val="ctr"/>
        <c:lblOffset val="100"/>
        <c:noMultiLvlLbl val="0"/>
      </c:catAx>
      <c:valAx>
        <c:axId val="-2084551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83979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6634888076881"/>
          <c:y val="0.0533051636186564"/>
          <c:w val="0.956009533576936"/>
          <c:h val="0.9338288465433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2.0</c:v>
                </c:pt>
                <c:pt idx="1">
                  <c:v>9.0</c:v>
                </c:pt>
                <c:pt idx="2">
                  <c:v>5.0</c:v>
                </c:pt>
                <c:pt idx="3">
                  <c:v>3.0</c:v>
                </c:pt>
                <c:pt idx="4">
                  <c:v>10.0</c:v>
                </c:pt>
                <c:pt idx="5">
                  <c:v>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CC Processing</c:v>
                </c:pt>
              </c:strCache>
            </c:strRef>
          </c:tx>
          <c:spPr>
            <a:ln w="28575" cap="rnd">
              <a:solidFill>
                <a:srgbClr val="008A3E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4.0</c:v>
                </c:pt>
                <c:pt idx="1">
                  <c:v>8.8</c:v>
                </c:pt>
                <c:pt idx="2">
                  <c:v>4.0</c:v>
                </c:pt>
                <c:pt idx="3">
                  <c:v>5.0</c:v>
                </c:pt>
                <c:pt idx="4">
                  <c:v>10.0</c:v>
                </c:pt>
                <c:pt idx="5">
                  <c:v>3.0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Inventory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2.0</c:v>
                </c:pt>
                <c:pt idx="1">
                  <c:v>9.5</c:v>
                </c:pt>
                <c:pt idx="2">
                  <c:v>9.0</c:v>
                </c:pt>
                <c:pt idx="3">
                  <c:v>6.0</c:v>
                </c:pt>
                <c:pt idx="4">
                  <c:v>10.0</c:v>
                </c:pt>
                <c:pt idx="5">
                  <c:v>5.0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Financials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Network Distance</c:v>
                </c:pt>
                <c:pt idx="1">
                  <c:v>Number of Messages</c:v>
                </c:pt>
                <c:pt idx="2">
                  <c:v>Distribution Frequency</c:v>
                </c:pt>
                <c:pt idx="3">
                  <c:v>Message Size</c:v>
                </c:pt>
                <c:pt idx="4">
                  <c:v>Importance of Guarantee</c:v>
                </c:pt>
                <c:pt idx="5">
                  <c:v>Latency Sensitivity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4.0</c:v>
                </c:pt>
                <c:pt idx="1">
                  <c:v>7.0</c:v>
                </c:pt>
                <c:pt idx="2">
                  <c:v>3.8</c:v>
                </c:pt>
                <c:pt idx="3">
                  <c:v>4.1</c:v>
                </c:pt>
                <c:pt idx="4">
                  <c:v>10.0</c:v>
                </c:pt>
                <c:pt idx="5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3570248"/>
        <c:axId val="-2083567192"/>
      </c:radarChart>
      <c:catAx>
        <c:axId val="-2083570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3567192"/>
        <c:crosses val="autoZero"/>
        <c:auto val="1"/>
        <c:lblAlgn val="ctr"/>
        <c:lblOffset val="100"/>
        <c:noMultiLvlLbl val="0"/>
      </c:catAx>
      <c:valAx>
        <c:axId val="-20835671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83570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CD305-C8EB-014F-809E-A167267EBAE0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BA0F2-874B-FE43-A00D-0C6FADBDB5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4AAF0C3-3F9D-4829-B2D9-B4DE9F690CBE}" type="slidenum">
              <a:rPr lang="en-US" sz="1200" b="0">
                <a:latin typeface="Times New Roman" pitchFamily="18" charset="0"/>
              </a:rPr>
              <a:pPr/>
              <a:t>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3161" tIns="46581" rIns="93161" bIns="46581"/>
          <a:lstStyle/>
          <a:p>
            <a:pPr eaLnBrk="1" hangingPunct="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580944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3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patterns (for now)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BA0F2-874B-FE43-A00D-0C6FADBDB5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32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05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32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BA0F2-874B-FE43-A00D-0C6FADBDB50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13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32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6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BA0F2-874B-FE43-A00D-0C6FADBDB5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98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32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BA0F2-874B-FE43-A00D-0C6FADBDB50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63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BA0F2-874B-FE43-A00D-0C6FADBDB50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12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3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0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50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1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49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49D7D-7363-487E-89DA-60AEAA7A496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83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97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 rot="10800000">
            <a:off x="0" y="6392922"/>
            <a:ext cx="12192835" cy="4657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581" y="6457094"/>
            <a:ext cx="2022924" cy="349550"/>
          </a:xfrm>
          <a:prstGeom prst="rect">
            <a:avLst/>
          </a:prstGeom>
        </p:spPr>
      </p:pic>
      <p:sp>
        <p:nvSpPr>
          <p:cNvPr id="14848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49160" y="4800600"/>
            <a:ext cx="5303994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8488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854451" y="1500668"/>
            <a:ext cx="7463169" cy="1571625"/>
          </a:xfrm>
        </p:spPr>
        <p:txBody>
          <a:bodyPr anchor="t"/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14969" r="11998" b="34775"/>
          <a:stretch/>
        </p:blipFill>
        <p:spPr>
          <a:xfrm>
            <a:off x="835" y="-23446"/>
            <a:ext cx="12215446" cy="6893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433" y="111558"/>
            <a:ext cx="11034184" cy="10239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67"/>
              </a:spcBef>
              <a:defRPr/>
            </a:lvl1pPr>
            <a:lvl2pPr>
              <a:spcAft>
                <a:spcPts val="800"/>
              </a:spcAft>
              <a:defRPr/>
            </a:lvl2pPr>
            <a:lvl4pPr>
              <a:defRPr sz="2133"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12280" y="1371600"/>
            <a:ext cx="4810337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391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51412"/>
            <a:ext cx="3200400" cy="5240152"/>
          </a:xfrm>
          <a:gradFill flip="none" rotWithShape="1">
            <a:gsLst>
              <a:gs pos="100000">
                <a:schemeClr val="bg1">
                  <a:lumMod val="85000"/>
                </a:schemeClr>
              </a:gs>
              <a:gs pos="50000">
                <a:schemeClr val="bg1">
                  <a:alpha val="0"/>
                </a:schemeClr>
              </a:gs>
            </a:gsLst>
            <a:lin ang="0" scaled="0"/>
            <a:tileRect/>
          </a:gradFill>
        </p:spPr>
        <p:txBody>
          <a:bodyPr lIns="91440" tIns="182880" rIns="182880"/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438526" y="1371600"/>
            <a:ext cx="4442732" cy="47085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568325" indent="-231775"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077200" y="1151412"/>
            <a:ext cx="4114800" cy="5240152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1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51412"/>
            <a:ext cx="3200400" cy="5240152"/>
          </a:xfrm>
          <a:gradFill flip="none" rotWithShape="1">
            <a:gsLst>
              <a:gs pos="100000">
                <a:schemeClr val="bg1">
                  <a:lumMod val="85000"/>
                </a:schemeClr>
              </a:gs>
              <a:gs pos="50000">
                <a:schemeClr val="bg1">
                  <a:alpha val="0"/>
                </a:schemeClr>
              </a:gs>
            </a:gsLst>
            <a:lin ang="0" scaled="0"/>
            <a:tileRect/>
          </a:gradFill>
        </p:spPr>
        <p:txBody>
          <a:bodyPr lIns="91440" tIns="182880" rIns="182880"/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438526" y="1371600"/>
            <a:ext cx="4442732" cy="47085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568325" indent="-231775"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4912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97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 rot="10800000">
            <a:off x="0" y="6392922"/>
            <a:ext cx="12192835" cy="4657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837" y="-10886"/>
            <a:ext cx="12192000" cy="116461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14969" r="11998" b="34775"/>
          <a:stretch/>
        </p:blipFill>
        <p:spPr>
          <a:xfrm>
            <a:off x="8468" y="-23446"/>
            <a:ext cx="12215446" cy="6893170"/>
          </a:xfrm>
          <a:prstGeom prst="rect">
            <a:avLst/>
          </a:prstGeom>
        </p:spPr>
      </p:pic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47371" y="1371600"/>
            <a:ext cx="490582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0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88231" y="108018"/>
            <a:ext cx="1109214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468" y="6436976"/>
            <a:ext cx="71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3A7EC27-C8AF-41FD-AEF5-5DAC54DFEA0F}" type="slidenum">
              <a:rPr lang="en-US" sz="1800" smtClean="0">
                <a:solidFill>
                  <a:schemeClr val="bg1">
                    <a:lumMod val="95000"/>
                  </a:schemeClr>
                </a:solidFill>
              </a:rPr>
              <a:pPr algn="ctr"/>
              <a:t>‹#›</a:t>
            </a:fld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581" y="6457094"/>
            <a:ext cx="2022924" cy="3495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9" r:id="rId3"/>
    <p:sldLayoutId id="2147483671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0" baseline="0">
          <a:solidFill>
            <a:schemeClr val="bg1">
              <a:lumMod val="95000"/>
            </a:schemeClr>
          </a:solidFill>
          <a:latin typeface="Calibri Light" panose="020F03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38138" indent="-338138" algn="l" rtl="0" eaLnBrk="1" fontAlgn="base" hangingPunct="1">
        <a:spcBef>
          <a:spcPts val="600"/>
        </a:spcBef>
        <a:spcAft>
          <a:spcPts val="600"/>
        </a:spcAft>
        <a:buClr>
          <a:srgbClr val="FF7900"/>
        </a:buClr>
        <a:buSzPct val="100000"/>
        <a:buFont typeface="Courier New" panose="02070309020205020404" pitchFamily="49" charset="0"/>
        <a:buChar char="o"/>
        <a:defRPr sz="2800" b="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688975" indent="-231775" algn="l" rtl="0" eaLnBrk="1" fontAlgn="base" hangingPunct="1">
        <a:spcBef>
          <a:spcPts val="0"/>
        </a:spcBef>
        <a:spcAft>
          <a:spcPts val="600"/>
        </a:spcAft>
        <a:buClr>
          <a:srgbClr val="0B3D91"/>
        </a:buClr>
        <a:buFont typeface="Calibri" panose="020F0502020204030204" pitchFamily="34" charset="0"/>
        <a:buChar char="‐"/>
        <a:defRPr sz="2400" b="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ＭＳ Ｐゴシック" charset="-128"/>
        </a:defRPr>
      </a:lvl2pPr>
      <a:lvl3pPr marL="1027113" indent="-168275" algn="l" rtl="0" eaLnBrk="1" fontAlgn="base" hangingPunct="1">
        <a:spcBef>
          <a:spcPts val="0"/>
        </a:spcBef>
        <a:spcAft>
          <a:spcPts val="600"/>
        </a:spcAft>
        <a:buClr>
          <a:srgbClr val="4D4D4D"/>
        </a:buClr>
        <a:buSzPct val="80000"/>
        <a:buFont typeface="Calibri" panose="020F0502020204030204" pitchFamily="34" charset="0"/>
        <a:buChar char="‐"/>
        <a:defRPr sz="2000" b="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ＭＳ Ｐゴシック" charset="-128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lr>
          <a:srgbClr val="C0C0C0"/>
        </a:buClr>
        <a:buSzPct val="60000"/>
        <a:defRPr sz="1800" b="0">
          <a:solidFill>
            <a:srgbClr val="000000"/>
          </a:solidFill>
          <a:latin typeface="Calibri Light" panose="020F0302020204030204" pitchFamily="34" charset="0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chart" Target="../charts/chart7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11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12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chart" Target="../charts/chart1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image" Target="../media/image14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image" Target="../media/image15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4" Type="http://schemas.openxmlformats.org/officeDocument/2006/relationships/image" Target="../media/image15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chart" Target="../charts/char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5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6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7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ChangeArrowheads="1"/>
          </p:cNvSpPr>
          <p:nvPr/>
        </p:nvSpPr>
        <p:spPr bwMode="auto">
          <a:xfrm>
            <a:off x="3177118" y="5591178"/>
            <a:ext cx="8830733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endParaRPr lang="en-US" sz="3200" i="1">
              <a:solidFill>
                <a:srgbClr val="F6760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124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849160" y="4800600"/>
            <a:ext cx="6659840" cy="1600200"/>
          </a:xfrm>
        </p:spPr>
        <p:txBody>
          <a:bodyPr/>
          <a:lstStyle/>
          <a:p>
            <a:r>
              <a:rPr lang="en-US" dirty="0" smtClean="0"/>
              <a:t>Hans Jespersen</a:t>
            </a:r>
          </a:p>
          <a:p>
            <a:r>
              <a:rPr lang="en-US" dirty="0" smtClean="0"/>
              <a:t>VP Systems Engineering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ans.jespersen@solacesystems.com</a:t>
            </a:r>
            <a:endParaRPr lang="en-US" dirty="0" smtClean="0"/>
          </a:p>
        </p:txBody>
      </p:sp>
      <p:sp>
        <p:nvSpPr>
          <p:cNvPr id="5123" name="Rectangle 10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Patterns for</a:t>
            </a:r>
            <a:br>
              <a:rPr lang="en-US" dirty="0" smtClean="0"/>
            </a:br>
            <a:r>
              <a:rPr lang="en-US" dirty="0" smtClean="0"/>
              <a:t>Large Scale Data Movement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5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274" r="73596" b="20217"/>
          <a:stretch/>
        </p:blipFill>
        <p:spPr>
          <a:xfrm>
            <a:off x="0" y="1154906"/>
            <a:ext cx="3219189" cy="52411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of Factors Yields Design Patterns</a:t>
            </a:r>
            <a:endParaRPr lang="en-US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 smtClean="0"/>
              <a:t>Some attributes tend to correlate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# of messages and</a:t>
            </a:r>
            <a:br>
              <a:rPr lang="en-US" dirty="0" smtClean="0"/>
            </a:br>
            <a:r>
              <a:rPr lang="en-US" dirty="0" smtClean="0"/>
              <a:t>degree of distribution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800" dirty="0" smtClean="0"/>
              <a:t>Others usually contradict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Network distance and latency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Guarantee and latency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800" dirty="0" smtClean="0"/>
              <a:t>Tradeoffs and creative solutions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391208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1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4" b="20217"/>
          <a:stretch/>
        </p:blipFill>
        <p:spPr>
          <a:xfrm>
            <a:off x="0" y="1149531"/>
            <a:ext cx="12192000" cy="52425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Patterns in Real-World Use Cases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2764" y="6338964"/>
            <a:ext cx="875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http://www.dreamstime.com/stock-images-wispy-blue-spirals-pattern-image1983204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95502" y="1371600"/>
            <a:ext cx="5596498" cy="2817845"/>
          </a:xfr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/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Examples in this section: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Trade Order Flow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Manufacturing Data Sync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Oil and Gas Monitoring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Real Time Sports Betting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902494" y="1371600"/>
            <a:ext cx="5694249" cy="1333500"/>
          </a:xfrm>
          <a:custGeom>
            <a:avLst/>
            <a:gdLst>
              <a:gd name="connsiteX0" fmla="*/ 0 w 6105525"/>
              <a:gd name="connsiteY0" fmla="*/ 1333500 h 1333500"/>
              <a:gd name="connsiteX1" fmla="*/ 133350 w 6105525"/>
              <a:gd name="connsiteY1" fmla="*/ 962025 h 1333500"/>
              <a:gd name="connsiteX2" fmla="*/ 285750 w 6105525"/>
              <a:gd name="connsiteY2" fmla="*/ 628650 h 1333500"/>
              <a:gd name="connsiteX3" fmla="*/ 409575 w 6105525"/>
              <a:gd name="connsiteY3" fmla="*/ 390525 h 1333500"/>
              <a:gd name="connsiteX4" fmla="*/ 533400 w 6105525"/>
              <a:gd name="connsiteY4" fmla="*/ 152400 h 1333500"/>
              <a:gd name="connsiteX5" fmla="*/ 638175 w 6105525"/>
              <a:gd name="connsiteY5" fmla="*/ 0 h 1333500"/>
              <a:gd name="connsiteX6" fmla="*/ 6105525 w 6105525"/>
              <a:gd name="connsiteY6" fmla="*/ 0 h 1333500"/>
              <a:gd name="connsiteX7" fmla="*/ 6105525 w 6105525"/>
              <a:gd name="connsiteY7" fmla="*/ 1314450 h 1333500"/>
              <a:gd name="connsiteX8" fmla="*/ 0 w 6105525"/>
              <a:gd name="connsiteY8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525" h="1333500">
                <a:moveTo>
                  <a:pt x="0" y="1333500"/>
                </a:moveTo>
                <a:lnTo>
                  <a:pt x="133350" y="962025"/>
                </a:lnTo>
                <a:lnTo>
                  <a:pt x="285750" y="628650"/>
                </a:lnTo>
                <a:lnTo>
                  <a:pt x="409575" y="390525"/>
                </a:lnTo>
                <a:lnTo>
                  <a:pt x="533400" y="152400"/>
                </a:lnTo>
                <a:lnTo>
                  <a:pt x="638175" y="0"/>
                </a:lnTo>
                <a:lnTo>
                  <a:pt x="6105525" y="0"/>
                </a:lnTo>
                <a:lnTo>
                  <a:pt x="6105525" y="1314450"/>
                </a:lnTo>
                <a:lnTo>
                  <a:pt x="0" y="13335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593" y="1362269"/>
            <a:ext cx="5457825" cy="13144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Use cases unique,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but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patterns emerge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9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Flow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Latency matters, </a:t>
            </a:r>
            <a:r>
              <a:rPr lang="en-US" dirty="0" smtClean="0"/>
              <a:t>but</a:t>
            </a:r>
            <a:br>
              <a:rPr lang="en-US" dirty="0" smtClean="0"/>
            </a:br>
            <a:r>
              <a:rPr lang="en-US" dirty="0" smtClean="0"/>
              <a:t>not </a:t>
            </a:r>
            <a:r>
              <a:rPr lang="en-US" dirty="0"/>
              <a:t>every microsecond</a:t>
            </a:r>
          </a:p>
          <a:p>
            <a:r>
              <a:rPr lang="en-US" dirty="0"/>
              <a:t>Usually </a:t>
            </a:r>
            <a:r>
              <a:rPr lang="en-US" dirty="0" smtClean="0"/>
              <a:t>localized</a:t>
            </a:r>
            <a:endParaRPr lang="en-US" dirty="0"/>
          </a:p>
          <a:p>
            <a:r>
              <a:rPr lang="en-US" dirty="0" smtClean="0"/>
              <a:t>Continuous, high-rate</a:t>
            </a:r>
            <a:br>
              <a:rPr lang="en-US" dirty="0" smtClean="0"/>
            </a:br>
            <a:r>
              <a:rPr lang="en-US" dirty="0" smtClean="0"/>
              <a:t>message flow</a:t>
            </a:r>
            <a:endParaRPr lang="en-US" dirty="0"/>
          </a:p>
          <a:p>
            <a:r>
              <a:rPr lang="en-US" dirty="0" smtClean="0"/>
              <a:t>Mid-sized </a:t>
            </a:r>
            <a:r>
              <a:rPr lang="en-US" dirty="0"/>
              <a:t>messages (1-2Kb)</a:t>
            </a:r>
          </a:p>
          <a:p>
            <a:r>
              <a:rPr lang="en-US" dirty="0" smtClean="0"/>
              <a:t>Messages absolutely</a:t>
            </a:r>
            <a:br>
              <a:rPr lang="en-US" dirty="0" smtClean="0"/>
            </a:br>
            <a:r>
              <a:rPr lang="en-US" dirty="0" smtClean="0"/>
              <a:t>must</a:t>
            </a:r>
            <a:r>
              <a:rPr lang="en-US" dirty="0"/>
              <a:t> </a:t>
            </a:r>
            <a:r>
              <a:rPr lang="en-US" dirty="0" smtClean="0"/>
              <a:t>be guaranteed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0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1609193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r="6515"/>
          <a:stretch/>
        </p:blipFill>
        <p:spPr>
          <a:xfrm>
            <a:off x="0" y="1152034"/>
            <a:ext cx="3323771" cy="5240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9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Flow;</a:t>
            </a:r>
            <a:br>
              <a:rPr lang="en-US" dirty="0" smtClean="0"/>
            </a:br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r="6515"/>
          <a:stretch/>
        </p:blipFill>
        <p:spPr>
          <a:xfrm>
            <a:off x="-9331" y="1152034"/>
            <a:ext cx="3323771" cy="5240152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 bwMode="auto">
          <a:xfrm>
            <a:off x="5289709" y="2359248"/>
            <a:ext cx="1054022" cy="65390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5442109" y="2511648"/>
            <a:ext cx="1054022" cy="65390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6781211" y="2588642"/>
            <a:ext cx="374611" cy="65390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7257420" y="2588642"/>
            <a:ext cx="374611" cy="65390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7729128" y="2588642"/>
            <a:ext cx="374611" cy="65390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5697" y="1435918"/>
            <a:ext cx="889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Smart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Order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Router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46241" y="1435918"/>
            <a:ext cx="1465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Back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Office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Applications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971669" y="2588642"/>
            <a:ext cx="374611" cy="65390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4447878" y="2588642"/>
            <a:ext cx="374611" cy="65390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599306" y="1574418"/>
            <a:ext cx="1587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Management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&amp; Monitoring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758831" y="4596026"/>
            <a:ext cx="1190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Client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Gateways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308818" y="4596026"/>
            <a:ext cx="1190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Exchange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Gateways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290972" y="4059104"/>
            <a:ext cx="0" cy="46899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 bwMode="auto">
          <a:xfrm>
            <a:off x="4457886" y="4083338"/>
            <a:ext cx="0" cy="49662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35" name="Straight Arrow Connector 134"/>
          <p:cNvCxnSpPr/>
          <p:nvPr/>
        </p:nvCxnSpPr>
        <p:spPr bwMode="auto">
          <a:xfrm>
            <a:off x="5854424" y="3165273"/>
            <a:ext cx="0" cy="53536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6" name="Straight Arrow Connector 135"/>
          <p:cNvCxnSpPr/>
          <p:nvPr/>
        </p:nvCxnSpPr>
        <p:spPr bwMode="auto">
          <a:xfrm>
            <a:off x="6021338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 bwMode="auto">
          <a:xfrm>
            <a:off x="4044239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 bwMode="auto">
          <a:xfrm>
            <a:off x="4271151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 bwMode="auto">
          <a:xfrm>
            <a:off x="4498063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 bwMode="auto">
          <a:xfrm>
            <a:off x="4724976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 bwMode="auto">
          <a:xfrm>
            <a:off x="6942179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4" name="Straight Arrow Connector 143"/>
          <p:cNvCxnSpPr/>
          <p:nvPr/>
        </p:nvCxnSpPr>
        <p:spPr bwMode="auto">
          <a:xfrm>
            <a:off x="7265426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 bwMode="auto">
          <a:xfrm>
            <a:off x="7911921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 bwMode="auto">
          <a:xfrm>
            <a:off x="7588673" y="3257193"/>
            <a:ext cx="0" cy="50358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4" name="Rounded Rectangle 33"/>
          <p:cNvSpPr/>
          <p:nvPr/>
        </p:nvSpPr>
        <p:spPr bwMode="auto">
          <a:xfrm>
            <a:off x="9622792" y="3285278"/>
            <a:ext cx="1683656" cy="1205950"/>
          </a:xfrm>
          <a:prstGeom prst="roundRect">
            <a:avLst>
              <a:gd name="adj" fmla="val 8156"/>
            </a:avLst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9686437" y="4491228"/>
            <a:ext cx="1583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Disaster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Recovery Site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185799" y="5808177"/>
            <a:ext cx="1263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Exchanges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4087813" y="5808177"/>
            <a:ext cx="88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Clients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5962896" y="2759023"/>
            <a:ext cx="1472364" cy="526255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Slow Subscribers</a:t>
            </a:r>
          </a:p>
        </p:txBody>
      </p:sp>
      <p:cxnSp>
        <p:nvCxnSpPr>
          <p:cNvPr id="85" name="Straight Arrow Connector 84"/>
          <p:cNvCxnSpPr>
            <a:stCxn id="34" idx="1"/>
          </p:cNvCxnSpPr>
          <p:nvPr/>
        </p:nvCxnSpPr>
        <p:spPr bwMode="auto">
          <a:xfrm flipH="1">
            <a:off x="8117819" y="3888253"/>
            <a:ext cx="1504973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3933955" y="3714082"/>
            <a:ext cx="4181540" cy="348343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158468" y="3717605"/>
            <a:ext cx="153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Message Bus</a:t>
            </a:r>
          </a:p>
        </p:txBody>
      </p:sp>
      <p:cxnSp>
        <p:nvCxnSpPr>
          <p:cNvPr id="89" name="Straight Arrow Connector 88"/>
          <p:cNvCxnSpPr/>
          <p:nvPr/>
        </p:nvCxnSpPr>
        <p:spPr bwMode="auto">
          <a:xfrm>
            <a:off x="4412273" y="5105254"/>
            <a:ext cx="0" cy="46899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>
            <a:off x="4579187" y="5129488"/>
            <a:ext cx="0" cy="49662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>
            <a:off x="7686518" y="4059104"/>
            <a:ext cx="0" cy="46899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>
            <a:off x="7853432" y="4083338"/>
            <a:ext cx="0" cy="49662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7807819" y="5105254"/>
            <a:ext cx="0" cy="46899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>
            <a:off x="7974733" y="5129488"/>
            <a:ext cx="0" cy="49662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4147903" y="4542639"/>
            <a:ext cx="527011" cy="596180"/>
            <a:chOff x="4634134" y="4643244"/>
            <a:chExt cx="527011" cy="806305"/>
          </a:xfrm>
        </p:grpSpPr>
        <p:sp>
          <p:nvSpPr>
            <p:cNvPr id="121" name="Rectangle 120"/>
            <p:cNvSpPr/>
            <p:nvPr/>
          </p:nvSpPr>
          <p:spPr bwMode="auto">
            <a:xfrm>
              <a:off x="4634134" y="46432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4786534" y="47956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543449" y="4542639"/>
            <a:ext cx="527011" cy="596180"/>
            <a:chOff x="4634134" y="4643244"/>
            <a:chExt cx="527011" cy="806305"/>
          </a:xfrm>
        </p:grpSpPr>
        <p:sp>
          <p:nvSpPr>
            <p:cNvPr id="94" name="Rectangle 93"/>
            <p:cNvSpPr/>
            <p:nvPr/>
          </p:nvSpPr>
          <p:spPr bwMode="auto">
            <a:xfrm>
              <a:off x="4634134" y="46432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4786534" y="47956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98" name="Rectangle 97"/>
          <p:cNvSpPr/>
          <p:nvPr/>
        </p:nvSpPr>
        <p:spPr bwMode="auto">
          <a:xfrm>
            <a:off x="10283011" y="3454596"/>
            <a:ext cx="288804" cy="179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9" name="Rectangle 98"/>
          <p:cNvSpPr/>
          <p:nvPr/>
        </p:nvSpPr>
        <p:spPr bwMode="auto">
          <a:xfrm>
            <a:off x="10324769" y="3496354"/>
            <a:ext cx="288804" cy="179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10762264" y="3496277"/>
            <a:ext cx="102644" cy="179171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10892746" y="3496277"/>
            <a:ext cx="102644" cy="179171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11021995" y="3496277"/>
            <a:ext cx="102644" cy="179171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9752481" y="3496277"/>
            <a:ext cx="102644" cy="179171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9882963" y="3496277"/>
            <a:ext cx="102644" cy="179171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>
            <a:off x="9839970" y="3920360"/>
            <a:ext cx="0" cy="1285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cxnSp>
        <p:nvCxnSpPr>
          <p:cNvPr id="106" name="Straight Arrow Connector 105"/>
          <p:cNvCxnSpPr/>
          <p:nvPr/>
        </p:nvCxnSpPr>
        <p:spPr bwMode="auto">
          <a:xfrm>
            <a:off x="9885705" y="3927000"/>
            <a:ext cx="0" cy="13607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07" name="Straight Arrow Connector 106"/>
          <p:cNvCxnSpPr/>
          <p:nvPr/>
        </p:nvCxnSpPr>
        <p:spPr bwMode="auto">
          <a:xfrm>
            <a:off x="10437744" y="3675449"/>
            <a:ext cx="0" cy="126598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cxnSp>
        <p:nvCxnSpPr>
          <p:cNvPr id="108" name="Straight Arrow Connector 107"/>
          <p:cNvCxnSpPr/>
          <p:nvPr/>
        </p:nvCxnSpPr>
        <p:spPr bwMode="auto">
          <a:xfrm>
            <a:off x="10483479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09" name="Straight Arrow Connector 108"/>
          <p:cNvCxnSpPr/>
          <p:nvPr/>
        </p:nvCxnSpPr>
        <p:spPr bwMode="auto">
          <a:xfrm>
            <a:off x="9772365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0" name="Straight Arrow Connector 109"/>
          <p:cNvCxnSpPr/>
          <p:nvPr/>
        </p:nvCxnSpPr>
        <p:spPr bwMode="auto">
          <a:xfrm>
            <a:off x="9834539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>
            <a:off x="9896714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>
            <a:off x="9958888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3" name="Straight Arrow Connector 112"/>
          <p:cNvCxnSpPr/>
          <p:nvPr/>
        </p:nvCxnSpPr>
        <p:spPr bwMode="auto">
          <a:xfrm>
            <a:off x="10806369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>
            <a:off x="10894940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>
            <a:off x="11072081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6" name="Straight Arrow Connector 115"/>
          <p:cNvCxnSpPr/>
          <p:nvPr/>
        </p:nvCxnSpPr>
        <p:spPr bwMode="auto">
          <a:xfrm>
            <a:off x="10983510" y="3700635"/>
            <a:ext cx="0" cy="13798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27" name="Rectangle 126"/>
          <p:cNvSpPr/>
          <p:nvPr/>
        </p:nvSpPr>
        <p:spPr bwMode="auto">
          <a:xfrm>
            <a:off x="9742147" y="3825824"/>
            <a:ext cx="1430974" cy="95447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167" name="Straight Arrow Connector 166"/>
          <p:cNvCxnSpPr/>
          <p:nvPr/>
        </p:nvCxnSpPr>
        <p:spPr bwMode="auto">
          <a:xfrm>
            <a:off x="9873207" y="4207008"/>
            <a:ext cx="0" cy="1285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cxnSp>
        <p:nvCxnSpPr>
          <p:cNvPr id="168" name="Straight Arrow Connector 167"/>
          <p:cNvCxnSpPr/>
          <p:nvPr/>
        </p:nvCxnSpPr>
        <p:spPr bwMode="auto">
          <a:xfrm>
            <a:off x="9918942" y="4213648"/>
            <a:ext cx="0" cy="13607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69" name="Straight Arrow Connector 168"/>
          <p:cNvCxnSpPr/>
          <p:nvPr/>
        </p:nvCxnSpPr>
        <p:spPr bwMode="auto">
          <a:xfrm>
            <a:off x="11010320" y="3920360"/>
            <a:ext cx="0" cy="1285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cxnSp>
        <p:nvCxnSpPr>
          <p:cNvPr id="170" name="Straight Arrow Connector 169"/>
          <p:cNvCxnSpPr/>
          <p:nvPr/>
        </p:nvCxnSpPr>
        <p:spPr bwMode="auto">
          <a:xfrm>
            <a:off x="11056054" y="3927000"/>
            <a:ext cx="0" cy="13607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71" name="Straight Arrow Connector 170"/>
          <p:cNvCxnSpPr/>
          <p:nvPr/>
        </p:nvCxnSpPr>
        <p:spPr bwMode="auto">
          <a:xfrm>
            <a:off x="11043556" y="4207008"/>
            <a:ext cx="0" cy="1285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cxnSp>
        <p:nvCxnSpPr>
          <p:cNvPr id="172" name="Straight Arrow Connector 171"/>
          <p:cNvCxnSpPr/>
          <p:nvPr/>
        </p:nvCxnSpPr>
        <p:spPr bwMode="auto">
          <a:xfrm>
            <a:off x="11089291" y="4213648"/>
            <a:ext cx="0" cy="13607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grpSp>
        <p:nvGrpSpPr>
          <p:cNvPr id="173" name="Group 172"/>
          <p:cNvGrpSpPr/>
          <p:nvPr/>
        </p:nvGrpSpPr>
        <p:grpSpPr>
          <a:xfrm>
            <a:off x="9800769" y="4052850"/>
            <a:ext cx="144402" cy="163355"/>
            <a:chOff x="4634134" y="4643244"/>
            <a:chExt cx="527011" cy="806305"/>
          </a:xfrm>
        </p:grpSpPr>
        <p:sp>
          <p:nvSpPr>
            <p:cNvPr id="174" name="Rectangle 173"/>
            <p:cNvSpPr/>
            <p:nvPr/>
          </p:nvSpPr>
          <p:spPr bwMode="auto">
            <a:xfrm>
              <a:off x="4634134" y="46432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4786534" y="47956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0971118" y="4052850"/>
            <a:ext cx="144402" cy="163355"/>
            <a:chOff x="4634134" y="4643244"/>
            <a:chExt cx="527011" cy="806305"/>
          </a:xfrm>
        </p:grpSpPr>
        <p:sp>
          <p:nvSpPr>
            <p:cNvPr id="177" name="Rectangle 176"/>
            <p:cNvSpPr/>
            <p:nvPr/>
          </p:nvSpPr>
          <p:spPr bwMode="auto">
            <a:xfrm>
              <a:off x="4634134" y="46432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4786534" y="47956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166" name="Rounded Rectangle 165"/>
          <p:cNvSpPr/>
          <p:nvPr/>
        </p:nvSpPr>
        <p:spPr bwMode="auto">
          <a:xfrm>
            <a:off x="8379431" y="3483878"/>
            <a:ext cx="917709" cy="86584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Real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Time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Sync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Flow;</a:t>
            </a:r>
            <a:br>
              <a:rPr lang="en-US" dirty="0" smtClean="0"/>
            </a:br>
            <a:r>
              <a:rPr lang="en-US" dirty="0" smtClean="0"/>
              <a:t>Similar Use Cases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438526" y="1371601"/>
            <a:ext cx="4442732" cy="1164534"/>
          </a:xfrm>
        </p:spPr>
        <p:txBody>
          <a:bodyPr/>
          <a:lstStyle/>
          <a:p>
            <a:r>
              <a:rPr lang="en-US" dirty="0"/>
              <a:t>Credit card processing</a:t>
            </a:r>
          </a:p>
          <a:p>
            <a:pPr lvl="1"/>
            <a:r>
              <a:rPr lang="en-US" dirty="0" smtClean="0"/>
              <a:t>Long-distance WANs</a:t>
            </a:r>
          </a:p>
          <a:p>
            <a:pPr lvl="1"/>
            <a:r>
              <a:rPr lang="en-US" dirty="0" smtClean="0"/>
              <a:t>latency </a:t>
            </a:r>
            <a:r>
              <a:rPr lang="en-US" dirty="0"/>
              <a:t>in hundreds of </a:t>
            </a:r>
            <a:r>
              <a:rPr lang="en-US" dirty="0" smtClean="0"/>
              <a:t>milliseconds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0457" y="838097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a way to correlate which use case is which color on the chart.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r="6515"/>
          <a:stretch/>
        </p:blipFill>
        <p:spPr>
          <a:xfrm>
            <a:off x="0" y="1152034"/>
            <a:ext cx="3323771" cy="524015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graphicFrame>
        <p:nvGraphicFramePr>
          <p:cNvPr id="4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158077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438526" y="2942520"/>
            <a:ext cx="4442732" cy="1164534"/>
          </a:xfrm>
        </p:spPr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  <a:p>
            <a:pPr lvl="1"/>
            <a:r>
              <a:rPr lang="en-US" dirty="0" smtClean="0"/>
              <a:t>Higher volumes</a:t>
            </a:r>
          </a:p>
          <a:p>
            <a:pPr lvl="1"/>
            <a:r>
              <a:rPr lang="en-US" dirty="0" smtClean="0"/>
              <a:t>Higher guarantee required</a:t>
            </a:r>
            <a:endParaRPr lang="en-US" dirty="0"/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438526" y="4513440"/>
            <a:ext cx="4442732" cy="1164534"/>
          </a:xfrm>
        </p:spPr>
        <p:txBody>
          <a:bodyPr/>
          <a:lstStyle/>
          <a:p>
            <a:r>
              <a:rPr lang="en-US" dirty="0" smtClean="0"/>
              <a:t>Logistics </a:t>
            </a:r>
            <a:r>
              <a:rPr lang="en-US" dirty="0"/>
              <a:t>scheduling</a:t>
            </a:r>
          </a:p>
          <a:p>
            <a:pPr lvl="1"/>
            <a:r>
              <a:rPr lang="en-US" dirty="0" smtClean="0"/>
              <a:t>Less latency sensitive</a:t>
            </a:r>
          </a:p>
          <a:p>
            <a:pPr lvl="1"/>
            <a:r>
              <a:rPr lang="en-US" dirty="0" smtClean="0"/>
              <a:t>More likely to include WANs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 flipH="1" flipV="1">
            <a:off x="6860651" y="1713896"/>
            <a:ext cx="3743264" cy="1286218"/>
          </a:xfrm>
          <a:prstGeom prst="line">
            <a:avLst/>
          </a:prstGeom>
          <a:noFill/>
          <a:ln w="25400" cap="flat" cmpd="sng" algn="ctr">
            <a:solidFill>
              <a:srgbClr val="008A3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5749447" y="3217894"/>
            <a:ext cx="3447943" cy="23684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6497604" y="4284969"/>
            <a:ext cx="2413841" cy="417714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5209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17" grpId="0" build="p"/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Data Sync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Geographically distributed</a:t>
            </a:r>
          </a:p>
          <a:p>
            <a:r>
              <a:rPr lang="en-US" smtClean="0"/>
              <a:t>100% delivery guarantee required</a:t>
            </a:r>
          </a:p>
          <a:p>
            <a:r>
              <a:rPr lang="en-US" smtClean="0"/>
              <a:t>Data rate is use case specific – will assume lots of medium (&lt; 5K) messages.</a:t>
            </a:r>
          </a:p>
          <a:p>
            <a:r>
              <a:rPr lang="en-US" smtClean="0"/>
              <a:t>Number of endpoints use case specific, assume 10 manufacturing locations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19164" y="436728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 from the background image on prior slide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1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451575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 r="4798"/>
          <a:stretch/>
        </p:blipFill>
        <p:spPr>
          <a:xfrm>
            <a:off x="0" y="1151412"/>
            <a:ext cx="3207657" cy="52401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Data Sync;</a:t>
            </a:r>
            <a:br>
              <a:rPr lang="en-US" dirty="0" smtClean="0"/>
            </a:b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 r="4798"/>
          <a:stretch/>
        </p:blipFill>
        <p:spPr>
          <a:xfrm>
            <a:off x="0" y="1151412"/>
            <a:ext cx="3207657" cy="5240152"/>
          </a:xfrm>
          <a:prstGeom prst="rect">
            <a:avLst/>
          </a:prstGeom>
        </p:spPr>
      </p:pic>
      <p:pic>
        <p:nvPicPr>
          <p:cNvPr id="2050" name="Picture 2" descr="C:\Users\Weasil\AppData\Local\Microsoft\Windows\Temporary Internet Files\Content.IE5\L7H5Q6DM\MC910216337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lumMod val="75000"/>
                <a:lumOff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30" y="1945296"/>
            <a:ext cx="7609902" cy="42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73903" y="1389140"/>
            <a:ext cx="1995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Applications &amp;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Databases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5340555" y="3864333"/>
            <a:ext cx="4088370" cy="40794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 flipV="1">
            <a:off x="6369654" y="3549532"/>
            <a:ext cx="3077249" cy="29129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8363337" y="3834018"/>
            <a:ext cx="51561" cy="35885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 flipV="1">
            <a:off x="8105532" y="3262527"/>
            <a:ext cx="1341371" cy="55134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5340557" y="3549532"/>
            <a:ext cx="1063472" cy="684837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6404029" y="3279978"/>
            <a:ext cx="1838999" cy="26955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>
            <a:off x="5450157" y="3279978"/>
            <a:ext cx="2681928" cy="93364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7467014" y="2290376"/>
            <a:ext cx="1006954" cy="1049304"/>
            <a:chOff x="9248402" y="2097723"/>
            <a:chExt cx="850368" cy="886133"/>
          </a:xfrm>
        </p:grpSpPr>
        <p:grpSp>
          <p:nvGrpSpPr>
            <p:cNvPr id="23" name="Group 22"/>
            <p:cNvGrpSpPr/>
            <p:nvPr/>
          </p:nvGrpSpPr>
          <p:grpSpPr>
            <a:xfrm>
              <a:off x="9248402" y="2097723"/>
              <a:ext cx="527011" cy="530310"/>
              <a:chOff x="4634134" y="4643244"/>
              <a:chExt cx="527011" cy="806305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4634134" y="4643244"/>
                <a:ext cx="374611" cy="65390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Arial Narrow" pitchFamily="34" charset="0"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4786534" y="4795644"/>
                <a:ext cx="374611" cy="65390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Arial Narrow" pitchFamily="34" charset="0"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6" name="Can 25"/>
            <p:cNvSpPr/>
            <p:nvPr/>
          </p:nvSpPr>
          <p:spPr bwMode="auto">
            <a:xfrm>
              <a:off x="9571759" y="2337970"/>
              <a:ext cx="374611" cy="493486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Can 26"/>
            <p:cNvSpPr/>
            <p:nvPr/>
          </p:nvSpPr>
          <p:spPr bwMode="auto">
            <a:xfrm>
              <a:off x="9724159" y="2490370"/>
              <a:ext cx="374611" cy="493486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3" name="Rounded Rectangle 62"/>
          <p:cNvSpPr/>
          <p:nvPr/>
        </p:nvSpPr>
        <p:spPr bwMode="auto">
          <a:xfrm>
            <a:off x="5266059" y="4748983"/>
            <a:ext cx="1945920" cy="765345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Maximizing</a:t>
            </a:r>
          </a:p>
          <a:p>
            <a:pPr marR="0" indent="4763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Bandwidth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9296027" y="2604605"/>
            <a:ext cx="1945920" cy="765345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Fanout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indent="4763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at Edge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7602776" y="4269152"/>
            <a:ext cx="1945920" cy="765345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Smart</a:t>
            </a:r>
          </a:p>
          <a:p>
            <a:pPr marR="0" indent="4763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Buffering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374016" y="3564916"/>
            <a:ext cx="624054" cy="627961"/>
            <a:chOff x="4634134" y="4643244"/>
            <a:chExt cx="527011" cy="80630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634134" y="46432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786534" y="47956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Can 11"/>
          <p:cNvSpPr/>
          <p:nvPr/>
        </p:nvSpPr>
        <p:spPr bwMode="auto">
          <a:xfrm>
            <a:off x="9756915" y="3849401"/>
            <a:ext cx="443591" cy="584356"/>
          </a:xfrm>
          <a:prstGeom prst="can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Can 15"/>
          <p:cNvSpPr/>
          <p:nvPr/>
        </p:nvSpPr>
        <p:spPr bwMode="auto">
          <a:xfrm>
            <a:off x="9937378" y="4029864"/>
            <a:ext cx="443591" cy="584356"/>
          </a:xfrm>
          <a:prstGeom prst="can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80901" y="3549532"/>
            <a:ext cx="1006954" cy="1049304"/>
            <a:chOff x="9248402" y="2097723"/>
            <a:chExt cx="850368" cy="886133"/>
          </a:xfrm>
        </p:grpSpPr>
        <p:grpSp>
          <p:nvGrpSpPr>
            <p:cNvPr id="30" name="Group 29"/>
            <p:cNvGrpSpPr/>
            <p:nvPr/>
          </p:nvGrpSpPr>
          <p:grpSpPr>
            <a:xfrm>
              <a:off x="9248402" y="2097723"/>
              <a:ext cx="527011" cy="530310"/>
              <a:chOff x="4634134" y="4643244"/>
              <a:chExt cx="527011" cy="806305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4634134" y="4643244"/>
                <a:ext cx="374611" cy="65390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Arial Narrow" pitchFamily="34" charset="0"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4786534" y="4795644"/>
                <a:ext cx="374611" cy="65390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Arial Narrow" pitchFamily="34" charset="0"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1" name="Can 30"/>
            <p:cNvSpPr/>
            <p:nvPr/>
          </p:nvSpPr>
          <p:spPr bwMode="auto">
            <a:xfrm>
              <a:off x="9571759" y="2337970"/>
              <a:ext cx="374611" cy="493486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Can 31"/>
            <p:cNvSpPr/>
            <p:nvPr/>
          </p:nvSpPr>
          <p:spPr bwMode="auto">
            <a:xfrm>
              <a:off x="9724159" y="2490370"/>
              <a:ext cx="374611" cy="493486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77389" y="2815029"/>
            <a:ext cx="1006954" cy="1049304"/>
            <a:chOff x="9248402" y="2097723"/>
            <a:chExt cx="850368" cy="886133"/>
          </a:xfrm>
        </p:grpSpPr>
        <p:grpSp>
          <p:nvGrpSpPr>
            <p:cNvPr id="36" name="Group 35"/>
            <p:cNvGrpSpPr/>
            <p:nvPr/>
          </p:nvGrpSpPr>
          <p:grpSpPr>
            <a:xfrm>
              <a:off x="9248402" y="2097723"/>
              <a:ext cx="527011" cy="530310"/>
              <a:chOff x="4634134" y="4643244"/>
              <a:chExt cx="527011" cy="806305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4634134" y="4643244"/>
                <a:ext cx="374611" cy="65390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Arial Narrow" pitchFamily="34" charset="0"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4786534" y="4795644"/>
                <a:ext cx="374611" cy="65390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Arial Narrow" pitchFamily="34" charset="0"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7" name="Can 36"/>
            <p:cNvSpPr/>
            <p:nvPr/>
          </p:nvSpPr>
          <p:spPr bwMode="auto">
            <a:xfrm>
              <a:off x="9571759" y="2337970"/>
              <a:ext cx="374611" cy="493486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Can 37"/>
            <p:cNvSpPr/>
            <p:nvPr/>
          </p:nvSpPr>
          <p:spPr bwMode="auto">
            <a:xfrm>
              <a:off x="9724159" y="2490370"/>
              <a:ext cx="374611" cy="493486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9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Data Sync;</a:t>
            </a:r>
            <a:br>
              <a:rPr lang="en-US" dirty="0" smtClean="0"/>
            </a:br>
            <a:r>
              <a:rPr lang="en-US" dirty="0" smtClean="0"/>
              <a:t>Similar 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 r="4798"/>
          <a:stretch/>
        </p:blipFill>
        <p:spPr>
          <a:xfrm>
            <a:off x="0" y="1151412"/>
            <a:ext cx="3207657" cy="524015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438526" y="1394689"/>
            <a:ext cx="6358617" cy="1540100"/>
            <a:chOff x="3438526" y="1394689"/>
            <a:chExt cx="6358617" cy="1540100"/>
          </a:xfrm>
        </p:grpSpPr>
        <p:cxnSp>
          <p:nvCxnSpPr>
            <p:cNvPr id="49" name="Straight Connector 48"/>
            <p:cNvCxnSpPr/>
            <p:nvPr/>
          </p:nvCxnSpPr>
          <p:spPr bwMode="auto">
            <a:xfrm flipH="1" flipV="1">
              <a:off x="7441285" y="1668079"/>
              <a:ext cx="2355858" cy="1266710"/>
            </a:xfrm>
            <a:prstGeom prst="line">
              <a:avLst/>
            </a:prstGeom>
            <a:noFill/>
            <a:ln w="25400" cap="flat" cmpd="sng" algn="ctr">
              <a:solidFill>
                <a:srgbClr val="008A3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 Placeholder 21"/>
            <p:cNvSpPr txBox="1">
              <a:spLocks/>
            </p:cNvSpPr>
            <p:nvPr/>
          </p:nvSpPr>
          <p:spPr bwMode="auto">
            <a:xfrm>
              <a:off x="3438526" y="1394689"/>
              <a:ext cx="4442732" cy="112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38138" indent="-338138" algn="l" rtl="0" eaLnBrk="1" fontAlgn="base" hangingPunct="1">
                <a:spcBef>
                  <a:spcPts val="600"/>
                </a:spcBef>
                <a:spcAft>
                  <a:spcPts val="600"/>
                </a:spcAft>
                <a:buClr>
                  <a:srgbClr val="FF7900"/>
                </a:buClr>
                <a:buSzPct val="100000"/>
                <a:buFont typeface="Courier New" panose="02070309020205020404" pitchFamily="49" charset="0"/>
                <a:buChar char="o"/>
                <a:defRPr sz="2400" b="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568325" indent="-231775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chemeClr val="accent2"/>
                </a:buClr>
                <a:buFont typeface="Calibri" panose="020F0502020204030204" pitchFamily="34" charset="0"/>
                <a:buChar char="‐"/>
                <a:defRPr sz="20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2pPr>
              <a:lvl3pPr marL="1027113" indent="-168275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rgbClr val="4D4D4D"/>
                </a:buClr>
                <a:buSzPct val="80000"/>
                <a:buFont typeface="Calibri" panose="020F0502020204030204" pitchFamily="34" charset="0"/>
                <a:buChar char="‐"/>
                <a:defRPr sz="18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3pPr>
              <a:lvl4pPr marL="160020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C0C0C0"/>
                </a:buClr>
                <a:buSzPct val="60000"/>
                <a:defRPr sz="16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charset="2"/>
                <a:buChar char="n"/>
                <a:defRPr sz="1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ＭＳ Ｐゴシック" charset="-128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9pPr>
            </a:lstStyle>
            <a:p>
              <a:pPr defTabSz="914400"/>
              <a:r>
                <a:rPr lang="en-US" kern="0" dirty="0" smtClean="0"/>
                <a:t>Real Time Risk Management</a:t>
              </a:r>
            </a:p>
            <a:p>
              <a:pPr lvl="1" defTabSz="914400"/>
              <a:r>
                <a:rPr lang="en-US" kern="0" dirty="0" smtClean="0"/>
                <a:t>Smaller messages</a:t>
              </a:r>
            </a:p>
            <a:p>
              <a:pPr lvl="1" defTabSz="914400"/>
              <a:r>
                <a:rPr lang="en-US" kern="0" dirty="0" smtClean="0"/>
                <a:t>Latency more important</a:t>
              </a:r>
            </a:p>
          </p:txBody>
        </p:sp>
      </p:grpSp>
      <p:cxnSp>
        <p:nvCxnSpPr>
          <p:cNvPr id="63" name="Straight Connector 62"/>
          <p:cNvCxnSpPr/>
          <p:nvPr/>
        </p:nvCxnSpPr>
        <p:spPr bwMode="auto">
          <a:xfrm flipV="1">
            <a:off x="10153068" y="1784582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 flipH="1" flipV="1">
            <a:off x="8422297" y="2794243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 bwMode="auto">
          <a:xfrm flipH="1">
            <a:off x="8387663" y="2817332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0603915" y="2062512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9328013" y="1435474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8097537" y="2062512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8097537" y="5019686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0603915" y="5019691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9328013" y="5883798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graphicFrame>
        <p:nvGraphicFramePr>
          <p:cNvPr id="72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249325"/>
              </p:ext>
            </p:extLst>
          </p:nvPr>
        </p:nvGraphicFramePr>
        <p:xfrm>
          <a:off x="8088961" y="1551462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438526" y="2834441"/>
            <a:ext cx="6175737" cy="1129488"/>
            <a:chOff x="3438526" y="2834441"/>
            <a:chExt cx="6175737" cy="1129488"/>
          </a:xfrm>
        </p:grpSpPr>
        <p:cxnSp>
          <p:nvCxnSpPr>
            <p:cNvPr id="46" name="Straight Connector 45"/>
            <p:cNvCxnSpPr/>
            <p:nvPr/>
          </p:nvCxnSpPr>
          <p:spPr bwMode="auto">
            <a:xfrm flipH="1" flipV="1">
              <a:off x="6774926" y="3142193"/>
              <a:ext cx="2839337" cy="785373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Text Placeholder 21"/>
            <p:cNvSpPr txBox="1">
              <a:spLocks/>
            </p:cNvSpPr>
            <p:nvPr/>
          </p:nvSpPr>
          <p:spPr bwMode="auto">
            <a:xfrm>
              <a:off x="3438526" y="2834441"/>
              <a:ext cx="4442732" cy="112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38138" indent="-338138" algn="l" rtl="0" eaLnBrk="1" fontAlgn="base" hangingPunct="1">
                <a:spcBef>
                  <a:spcPts val="600"/>
                </a:spcBef>
                <a:spcAft>
                  <a:spcPts val="600"/>
                </a:spcAft>
                <a:buClr>
                  <a:srgbClr val="FF7900"/>
                </a:buClr>
                <a:buSzPct val="100000"/>
                <a:buFont typeface="Courier New" panose="02070309020205020404" pitchFamily="49" charset="0"/>
                <a:buChar char="o"/>
                <a:defRPr sz="2400" b="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568325" indent="-231775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chemeClr val="accent2"/>
                </a:buClr>
                <a:buFont typeface="Calibri" panose="020F0502020204030204" pitchFamily="34" charset="0"/>
                <a:buChar char="‐"/>
                <a:defRPr sz="20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2pPr>
              <a:lvl3pPr marL="1027113" indent="-168275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rgbClr val="4D4D4D"/>
                </a:buClr>
                <a:buSzPct val="80000"/>
                <a:buFont typeface="Calibri" panose="020F0502020204030204" pitchFamily="34" charset="0"/>
                <a:buChar char="‐"/>
                <a:defRPr sz="18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3pPr>
              <a:lvl4pPr marL="160020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C0C0C0"/>
                </a:buClr>
                <a:buSzPct val="60000"/>
                <a:defRPr sz="16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charset="2"/>
                <a:buChar char="n"/>
                <a:defRPr sz="1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ＭＳ Ｐゴシック" charset="-128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9pPr>
            </a:lstStyle>
            <a:p>
              <a:pPr defTabSz="914400"/>
              <a:r>
                <a:rPr lang="en-US" kern="0" dirty="0" smtClean="0"/>
                <a:t>Retail </a:t>
              </a:r>
              <a:r>
                <a:rPr lang="en-US" kern="0" dirty="0"/>
                <a:t>Global Inventory</a:t>
              </a:r>
            </a:p>
            <a:p>
              <a:pPr lvl="1" defTabSz="914400"/>
              <a:r>
                <a:rPr lang="en-US" kern="0" dirty="0"/>
                <a:t>Messages can be larger</a:t>
              </a:r>
            </a:p>
            <a:p>
              <a:pPr lvl="1" defTabSz="914400"/>
              <a:r>
                <a:rPr lang="en-US" kern="0" dirty="0"/>
                <a:t>Distribution can be </a:t>
              </a:r>
              <a:r>
                <a:rPr lang="en-US" kern="0" dirty="0" smtClean="0"/>
                <a:t>more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38526" y="4284968"/>
            <a:ext cx="5583554" cy="1129488"/>
            <a:chOff x="3438526" y="4284968"/>
            <a:chExt cx="5583554" cy="1129488"/>
          </a:xfrm>
        </p:grpSpPr>
        <p:cxnSp>
          <p:nvCxnSpPr>
            <p:cNvPr id="45" name="Straight Connector 44"/>
            <p:cNvCxnSpPr/>
            <p:nvPr/>
          </p:nvCxnSpPr>
          <p:spPr bwMode="auto">
            <a:xfrm flipH="1">
              <a:off x="6460273" y="4293326"/>
              <a:ext cx="2561807" cy="243177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Text Placeholder 21"/>
            <p:cNvSpPr txBox="1">
              <a:spLocks/>
            </p:cNvSpPr>
            <p:nvPr/>
          </p:nvSpPr>
          <p:spPr bwMode="auto">
            <a:xfrm>
              <a:off x="3438526" y="4284968"/>
              <a:ext cx="4442732" cy="112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38138" indent="-338138" algn="l" rtl="0" eaLnBrk="1" fontAlgn="base" hangingPunct="1">
                <a:spcBef>
                  <a:spcPts val="600"/>
                </a:spcBef>
                <a:spcAft>
                  <a:spcPts val="600"/>
                </a:spcAft>
                <a:buClr>
                  <a:srgbClr val="FF7900"/>
                </a:buClr>
                <a:buSzPct val="100000"/>
                <a:buFont typeface="Courier New" panose="02070309020205020404" pitchFamily="49" charset="0"/>
                <a:buChar char="o"/>
                <a:defRPr sz="2400" b="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568325" indent="-231775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chemeClr val="accent2"/>
                </a:buClr>
                <a:buFont typeface="Calibri" panose="020F0502020204030204" pitchFamily="34" charset="0"/>
                <a:buChar char="‐"/>
                <a:defRPr sz="20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2pPr>
              <a:lvl3pPr marL="1027113" indent="-168275" algn="l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rgbClr val="4D4D4D"/>
                </a:buClr>
                <a:buSzPct val="80000"/>
                <a:buFont typeface="Calibri" panose="020F0502020204030204" pitchFamily="34" charset="0"/>
                <a:buChar char="‐"/>
                <a:defRPr sz="18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3pPr>
              <a:lvl4pPr marL="160020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C0C0C0"/>
                </a:buClr>
                <a:buSzPct val="60000"/>
                <a:defRPr sz="1600" b="0">
                  <a:solidFill>
                    <a:schemeClr val="bg1"/>
                  </a:solidFill>
                  <a:latin typeface="Calibri Light" panose="020F0302020204030204" pitchFamily="34" charset="0"/>
                  <a:ea typeface="ＭＳ Ｐゴシック" charset="-128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charset="2"/>
                <a:buChar char="n"/>
                <a:defRPr sz="1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ＭＳ Ｐゴシック" charset="-128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n"/>
                <a:defRPr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defRPr>
              </a:lvl9pPr>
            </a:lstStyle>
            <a:p>
              <a:pPr defTabSz="914400"/>
              <a:r>
                <a:rPr lang="en-US" kern="0" dirty="0" smtClean="0"/>
                <a:t>Real </a:t>
              </a:r>
              <a:r>
                <a:rPr lang="en-US" kern="0" dirty="0"/>
                <a:t>Time Financials</a:t>
              </a:r>
            </a:p>
            <a:p>
              <a:pPr lvl="1" defTabSz="914400"/>
              <a:r>
                <a:rPr lang="en-US" kern="0" dirty="0"/>
                <a:t>Messages larger</a:t>
              </a:r>
            </a:p>
            <a:p>
              <a:pPr lvl="1" defTabSz="914400"/>
              <a:r>
                <a:rPr lang="en-US" kern="0" dirty="0"/>
                <a:t>Distribution less</a:t>
              </a:r>
              <a:br>
                <a:rPr lang="en-US" kern="0" dirty="0"/>
              </a:br>
              <a:r>
                <a:rPr lang="en-US" kern="0" dirty="0"/>
                <a:t>(collecting to 1 location</a:t>
              </a:r>
              <a:r>
                <a:rPr lang="en-US" kern="0" dirty="0" smtClean="0"/>
                <a:t>)</a:t>
              </a:r>
              <a:endParaRPr lang="en-US" kern="0" dirty="0"/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3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&amp; Gas Pipeline Monitoring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, Satellite, proprietary and other unreliable networks</a:t>
            </a:r>
          </a:p>
          <a:p>
            <a:r>
              <a:rPr lang="en-US" dirty="0"/>
              <a:t>Degree of distribution off the charts. In this case, fan-in.</a:t>
            </a:r>
          </a:p>
          <a:p>
            <a:r>
              <a:rPr lang="en-US" dirty="0"/>
              <a:t>Messages usually pretty small, unless batch</a:t>
            </a:r>
          </a:p>
          <a:p>
            <a:r>
              <a:rPr lang="en-US" dirty="0"/>
              <a:t>Latency unimportant</a:t>
            </a:r>
          </a:p>
          <a:p>
            <a:r>
              <a:rPr lang="en-US" dirty="0"/>
              <a:t>Level of guarantee use case specific, assume status messages (</a:t>
            </a:r>
            <a:r>
              <a:rPr lang="en-US" dirty="0" err="1"/>
              <a:t>ie</a:t>
            </a:r>
            <a:r>
              <a:rPr lang="en-US" dirty="0"/>
              <a:t>. guarantee not essential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9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044348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18174"/>
          <a:stretch/>
        </p:blipFill>
        <p:spPr>
          <a:xfrm>
            <a:off x="924" y="1151412"/>
            <a:ext cx="3199475" cy="5240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6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&amp; Gas Pipeline Monitoring;</a:t>
            </a:r>
            <a:br>
              <a:rPr lang="en-US" dirty="0" smtClean="0"/>
            </a:b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18174"/>
          <a:stretch/>
        </p:blipFill>
        <p:spPr>
          <a:xfrm>
            <a:off x="924" y="1151412"/>
            <a:ext cx="3199475" cy="5240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242891" y="2062587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32898" y="2062587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222905" y="2062587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0445" y="1579999"/>
            <a:ext cx="170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Pipeline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Sensors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647452" y="3008615"/>
            <a:ext cx="575453" cy="485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924423" y="2638505"/>
            <a:ext cx="0" cy="37011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439555" y="2605850"/>
            <a:ext cx="207897" cy="40276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222905" y="2638505"/>
            <a:ext cx="197160" cy="37011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962037" y="3533494"/>
            <a:ext cx="561977" cy="351438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8242306" y="2926448"/>
            <a:ext cx="1122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Collection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Caches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877234" y="2055333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367241" y="2055333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857248" y="2055333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281795" y="3001361"/>
            <a:ext cx="575453" cy="485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7558766" y="2631251"/>
            <a:ext cx="0" cy="37011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7073898" y="2598596"/>
            <a:ext cx="207897" cy="40276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7857248" y="2631251"/>
            <a:ext cx="197160" cy="37011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8" name="Rectangle 27"/>
          <p:cNvSpPr/>
          <p:nvPr/>
        </p:nvSpPr>
        <p:spPr bwMode="auto">
          <a:xfrm>
            <a:off x="9326519" y="2055333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816526" y="2055333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0306533" y="2055333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9731080" y="3001361"/>
            <a:ext cx="575453" cy="485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10008051" y="2631251"/>
            <a:ext cx="0" cy="37011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9523183" y="2598596"/>
            <a:ext cx="207897" cy="40276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10306533" y="2631251"/>
            <a:ext cx="197160" cy="37011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5524014" y="4844108"/>
            <a:ext cx="799348" cy="804352"/>
            <a:chOff x="4634134" y="4643244"/>
            <a:chExt cx="527011" cy="806305"/>
          </a:xfrm>
        </p:grpSpPr>
        <p:sp>
          <p:nvSpPr>
            <p:cNvPr id="40" name="Rectangle 39"/>
            <p:cNvSpPr/>
            <p:nvPr/>
          </p:nvSpPr>
          <p:spPr bwMode="auto">
            <a:xfrm>
              <a:off x="4634134" y="46432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4786534" y="4795644"/>
              <a:ext cx="374611" cy="6539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38" name="Can 37"/>
          <p:cNvSpPr/>
          <p:nvPr/>
        </p:nvSpPr>
        <p:spPr bwMode="auto">
          <a:xfrm>
            <a:off x="8847450" y="4844109"/>
            <a:ext cx="568194" cy="573198"/>
          </a:xfrm>
          <a:prstGeom prst="can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9" name="Can 38"/>
          <p:cNvSpPr/>
          <p:nvPr/>
        </p:nvSpPr>
        <p:spPr bwMode="auto">
          <a:xfrm>
            <a:off x="9089242" y="5075263"/>
            <a:ext cx="568194" cy="573198"/>
          </a:xfrm>
          <a:prstGeom prst="can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7558766" y="3514822"/>
            <a:ext cx="0" cy="37011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9490857" y="3515560"/>
            <a:ext cx="561977" cy="351438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3598843" y="2644578"/>
            <a:ext cx="809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Wireless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5099" y="5648460"/>
            <a:ext cx="1025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Analytics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Engines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44835" y="5653614"/>
            <a:ext cx="11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Big Data &amp;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Databases</a:t>
            </a: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5976266" y="4233276"/>
            <a:ext cx="0" cy="610833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9181495" y="4233276"/>
            <a:ext cx="0" cy="610833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3" name="Rounded Rectangle 52"/>
          <p:cNvSpPr/>
          <p:nvPr/>
        </p:nvSpPr>
        <p:spPr bwMode="auto">
          <a:xfrm>
            <a:off x="3544991" y="3217005"/>
            <a:ext cx="1472364" cy="64633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Unreliable Networks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9454955" y="4331451"/>
            <a:ext cx="1472364" cy="64633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Big Data Loading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5474653" y="3901972"/>
            <a:ext cx="4181540" cy="348343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99166" y="3918021"/>
            <a:ext cx="153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Message Bus</a:t>
            </a:r>
          </a:p>
        </p:txBody>
      </p:sp>
      <p:cxnSp>
        <p:nvCxnSpPr>
          <p:cNvPr id="58" name="Straight Arrow Connector 57"/>
          <p:cNvCxnSpPr/>
          <p:nvPr/>
        </p:nvCxnSpPr>
        <p:spPr bwMode="auto">
          <a:xfrm>
            <a:off x="6323362" y="5270566"/>
            <a:ext cx="2524088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6870316" y="4847731"/>
            <a:ext cx="1342104" cy="88832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Real Time</a:t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vs. Delayed</a:t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Analytics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Movement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371" y="1371600"/>
            <a:ext cx="9268491" cy="4876800"/>
          </a:xfrm>
        </p:spPr>
        <p:txBody>
          <a:bodyPr/>
          <a:lstStyle/>
          <a:p>
            <a:pPr marL="406400" indent="-406400"/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right solution depends on</a:t>
            </a:r>
            <a:b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problem you’re solving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7478773" y="2521857"/>
            <a:ext cx="4810337" cy="3377902"/>
          </a:xfrm>
        </p:spPr>
        <p:txBody>
          <a:bodyPr/>
          <a:lstStyle/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 smtClean="0">
                <a:solidFill>
                  <a:schemeClr val="bg1"/>
                </a:solidFill>
              </a:rPr>
              <a:t>Update rates?</a:t>
            </a:r>
          </a:p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 smtClean="0">
                <a:solidFill>
                  <a:schemeClr val="bg1"/>
                </a:solidFill>
              </a:rPr>
              <a:t>Fan-in or fan-out?</a:t>
            </a:r>
          </a:p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 smtClean="0">
                <a:solidFill>
                  <a:schemeClr val="bg1"/>
                </a:solidFill>
              </a:rPr>
              <a:t>Payload size?</a:t>
            </a:r>
          </a:p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 smtClean="0">
                <a:solidFill>
                  <a:schemeClr val="bg1"/>
                </a:solidFill>
              </a:rPr>
              <a:t>Guarantee required?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764" y="6338964"/>
            <a:ext cx="875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http://www.dreamstime.com/stock-images-wispy-blue-spirals-pattern-image1983204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73672" y="2521857"/>
            <a:ext cx="5789111" cy="337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8138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SzPct val="100000"/>
              <a:buFont typeface="Courier New" panose="02070309020205020404" pitchFamily="49" charset="0"/>
              <a:buChar char="o"/>
              <a:defRPr sz="2800" b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8975" indent="-231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B3D91"/>
              </a:buClr>
              <a:buFont typeface="Calibri" panose="020F0502020204030204" pitchFamily="34" charset="0"/>
              <a:buChar char="‐"/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ＭＳ Ｐゴシック" charset="-128"/>
              </a:defRPr>
            </a:lvl2pPr>
            <a:lvl3pPr marL="1027113" indent="-1682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4D4D4D"/>
              </a:buClr>
              <a:buSzPct val="80000"/>
              <a:buFont typeface="Calibri" panose="020F0502020204030204" pitchFamily="34" charset="0"/>
              <a:buChar char="‐"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60000"/>
              <a:defRPr sz="1800" b="0">
                <a:solidFill>
                  <a:srgbClr val="000000"/>
                </a:solidFill>
                <a:latin typeface="Calibri Light" panose="020F0302020204030204" pitchFamily="34" charset="0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>
                <a:solidFill>
                  <a:schemeClr val="bg1"/>
                </a:solidFill>
              </a:rPr>
              <a:t>Real-time or intermittent?</a:t>
            </a:r>
          </a:p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>
                <a:solidFill>
                  <a:schemeClr val="bg1"/>
                </a:solidFill>
              </a:rPr>
              <a:t>Any weird networks?</a:t>
            </a:r>
          </a:p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>
                <a:solidFill>
                  <a:schemeClr val="bg1"/>
                </a:solidFill>
              </a:rPr>
              <a:t>Acceptable latency?</a:t>
            </a:r>
          </a:p>
          <a:p>
            <a:pPr marL="231775" lvl="1">
              <a:lnSpc>
                <a:spcPct val="150000"/>
              </a:lnSpc>
              <a:buClr>
                <a:schemeClr val="bg2"/>
              </a:buClr>
            </a:pPr>
            <a:r>
              <a:rPr lang="en-US" sz="3200" dirty="0">
                <a:solidFill>
                  <a:schemeClr val="bg1"/>
                </a:solidFill>
              </a:rPr>
              <a:t>Humans or machines?</a:t>
            </a:r>
          </a:p>
        </p:txBody>
      </p:sp>
    </p:spTree>
    <p:extLst>
      <p:ext uri="{BB962C8B-B14F-4D97-AF65-F5344CB8AC3E}">
        <p14:creationId xmlns:p14="http://schemas.microsoft.com/office/powerpoint/2010/main" val="332053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&amp; Gas Pipeline Monitoring;</a:t>
            </a:r>
            <a:br>
              <a:rPr lang="en-US" dirty="0"/>
            </a:br>
            <a:r>
              <a:rPr lang="en-US" dirty="0" smtClean="0"/>
              <a:t>Similar 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3438526" y="1371601"/>
            <a:ext cx="4442732" cy="1283110"/>
          </a:xfrm>
        </p:spPr>
        <p:txBody>
          <a:bodyPr/>
          <a:lstStyle/>
          <a:p>
            <a:r>
              <a:rPr lang="en-US" dirty="0"/>
              <a:t>Smart Grid</a:t>
            </a:r>
          </a:p>
          <a:p>
            <a:pPr lvl="1"/>
            <a:r>
              <a:rPr lang="en-US" dirty="0"/>
              <a:t>Small messages</a:t>
            </a:r>
          </a:p>
          <a:p>
            <a:pPr lvl="1"/>
            <a:r>
              <a:rPr lang="en-US" dirty="0"/>
              <a:t>Massive </a:t>
            </a:r>
            <a:r>
              <a:rPr lang="en-US" dirty="0" smtClean="0"/>
              <a:t>distribution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213866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18174"/>
          <a:stretch/>
        </p:blipFill>
        <p:spPr>
          <a:xfrm>
            <a:off x="924" y="1151412"/>
            <a:ext cx="3199475" cy="5240152"/>
          </a:xfrm>
          <a:prstGeom prst="rect">
            <a:avLst/>
          </a:prstGeom>
        </p:spPr>
      </p:pic>
      <p:sp>
        <p:nvSpPr>
          <p:cNvPr id="16" name="Text Placeholder 21"/>
          <p:cNvSpPr txBox="1">
            <a:spLocks/>
          </p:cNvSpPr>
          <p:nvPr/>
        </p:nvSpPr>
        <p:spPr bwMode="auto">
          <a:xfrm>
            <a:off x="3405364" y="2851536"/>
            <a:ext cx="4442732" cy="12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8138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SzPct val="100000"/>
              <a:buFont typeface="Courier New" panose="02070309020205020404" pitchFamily="49" charset="0"/>
              <a:buChar char="o"/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68325" indent="-231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Calibri" panose="020F0502020204030204" pitchFamily="34" charset="0"/>
              <a:buChar char="‐"/>
              <a:defRPr sz="20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2pPr>
            <a:lvl3pPr marL="1027113" indent="-1682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4D4D4D"/>
              </a:buClr>
              <a:buSzPct val="80000"/>
              <a:buFont typeface="Calibri" panose="020F0502020204030204" pitchFamily="34" charset="0"/>
              <a:buChar char="‐"/>
              <a:defRPr sz="18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60000"/>
              <a:defRPr sz="16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n"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defTabSz="914400"/>
            <a:r>
              <a:rPr lang="en-US" kern="0" dirty="0" smtClean="0"/>
              <a:t>Transportation Monitoring</a:t>
            </a:r>
          </a:p>
          <a:p>
            <a:pPr lvl="1" defTabSz="914400"/>
            <a:r>
              <a:rPr lang="en-US" kern="0" dirty="0" smtClean="0"/>
              <a:t>Fewer endpoints</a:t>
            </a:r>
          </a:p>
          <a:p>
            <a:pPr lvl="1" defTabSz="914400"/>
            <a:r>
              <a:rPr lang="en-US" kern="0" dirty="0" smtClean="0"/>
              <a:t>Bigger messages</a:t>
            </a:r>
          </a:p>
        </p:txBody>
      </p:sp>
      <p:sp>
        <p:nvSpPr>
          <p:cNvPr id="17" name="Text Placeholder 21"/>
          <p:cNvSpPr txBox="1">
            <a:spLocks/>
          </p:cNvSpPr>
          <p:nvPr/>
        </p:nvSpPr>
        <p:spPr bwMode="auto">
          <a:xfrm>
            <a:off x="3440480" y="4331471"/>
            <a:ext cx="4442732" cy="128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8138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SzPct val="100000"/>
              <a:buFont typeface="Courier New" panose="02070309020205020404" pitchFamily="49" charset="0"/>
              <a:buChar char="o"/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68325" indent="-231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Calibri" panose="020F0502020204030204" pitchFamily="34" charset="0"/>
              <a:buChar char="‐"/>
              <a:defRPr sz="20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2pPr>
            <a:lvl3pPr marL="1027113" indent="-1682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4D4D4D"/>
              </a:buClr>
              <a:buSzPct val="80000"/>
              <a:buFont typeface="Calibri" panose="020F0502020204030204" pitchFamily="34" charset="0"/>
              <a:buChar char="‐"/>
              <a:defRPr sz="18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60000"/>
              <a:defRPr sz="16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n"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defTabSz="914400"/>
            <a:r>
              <a:rPr lang="en-US" kern="0" dirty="0" smtClean="0"/>
              <a:t>Retail Point of Sale</a:t>
            </a:r>
          </a:p>
          <a:p>
            <a:pPr lvl="1" defTabSz="914400"/>
            <a:r>
              <a:rPr lang="en-US" kern="0" dirty="0" smtClean="0"/>
              <a:t>More predictable networks</a:t>
            </a:r>
          </a:p>
          <a:p>
            <a:pPr lvl="1" defTabSz="914400"/>
            <a:r>
              <a:rPr lang="en-US" kern="0" dirty="0" smtClean="0"/>
              <a:t>Guarantee more important</a:t>
            </a:r>
            <a:endParaRPr lang="en-US" kern="0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434149" y="1563419"/>
            <a:ext cx="4641668" cy="109129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210698" y="3134708"/>
            <a:ext cx="2603862" cy="67093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402011" y="4271391"/>
            <a:ext cx="2811658" cy="288640"/>
          </a:xfrm>
          <a:prstGeom prst="line">
            <a:avLst/>
          </a:prstGeom>
          <a:noFill/>
          <a:ln w="19050" cap="flat" cmpd="sng" algn="ctr">
            <a:solidFill>
              <a:srgbClr val="008A3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Sports Betting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Huge message </a:t>
            </a:r>
            <a:r>
              <a:rPr lang="en-US" dirty="0" smtClean="0"/>
              <a:t>volumes</a:t>
            </a:r>
            <a:br>
              <a:rPr lang="en-US" dirty="0" smtClean="0"/>
            </a:br>
            <a:r>
              <a:rPr lang="en-US" dirty="0" smtClean="0"/>
              <a:t>(in </a:t>
            </a:r>
            <a:r>
              <a:rPr lang="en-US" dirty="0"/>
              <a:t>this case fan-out)</a:t>
            </a:r>
          </a:p>
          <a:p>
            <a:r>
              <a:rPr lang="en-US" dirty="0"/>
              <a:t>Low level of guarantee for any one outbound message</a:t>
            </a:r>
          </a:p>
          <a:p>
            <a:r>
              <a:rPr lang="en-US" dirty="0"/>
              <a:t>High level of guarantee for inbound messages</a:t>
            </a:r>
          </a:p>
          <a:p>
            <a:r>
              <a:rPr lang="en-US" dirty="0"/>
              <a:t>Tiny messages</a:t>
            </a:r>
          </a:p>
          <a:p>
            <a:r>
              <a:rPr lang="en-US" dirty="0"/>
              <a:t>Network is the internet + mobile carriers</a:t>
            </a:r>
          </a:p>
          <a:p>
            <a:r>
              <a:rPr lang="en-US" dirty="0"/>
              <a:t>Latency (beyond network latency) is </a:t>
            </a:r>
            <a:r>
              <a:rPr lang="en-US" dirty="0" smtClean="0"/>
              <a:t>important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9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58631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pic>
        <p:nvPicPr>
          <p:cNvPr id="1026" name="Picture 2" descr="http://www.sports-betting-insights.com/images/Sportsbook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39789"/>
          <a:stretch/>
        </p:blipFill>
        <p:spPr bwMode="auto">
          <a:xfrm>
            <a:off x="0" y="1151413"/>
            <a:ext cx="3207657" cy="52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5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Sports Betting;</a:t>
            </a:r>
            <a:br>
              <a:rPr lang="en-US" dirty="0" smtClean="0"/>
            </a:b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Highlight the degree of fan out, connection counts, event logging, real time analysis for odds adjustment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2" name="Picture 2" descr="http://www.sports-betting-insights.com/images/Sportsbook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39789"/>
          <a:stretch/>
        </p:blipFill>
        <p:spPr bwMode="auto">
          <a:xfrm>
            <a:off x="0" y="1151413"/>
            <a:ext cx="3207657" cy="52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747347" y="3536589"/>
            <a:ext cx="5222492" cy="348343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9113123" y="2873829"/>
            <a:ext cx="1119449" cy="65966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9113123" y="2743200"/>
            <a:ext cx="974306" cy="79029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9113123" y="2569029"/>
            <a:ext cx="800136" cy="96446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113123" y="2394857"/>
            <a:ext cx="596935" cy="1138637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3" name="Group 12"/>
          <p:cNvGrpSpPr/>
          <p:nvPr/>
        </p:nvGrpSpPr>
        <p:grpSpPr>
          <a:xfrm flipV="1">
            <a:off x="9163923" y="3869684"/>
            <a:ext cx="1119449" cy="1138638"/>
            <a:chOff x="9265523" y="2547257"/>
            <a:chExt cx="1119449" cy="1138638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9265523" y="3026229"/>
              <a:ext cx="1119449" cy="659665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9265523" y="2895600"/>
              <a:ext cx="974306" cy="790295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9265523" y="2721429"/>
              <a:ext cx="800136" cy="964466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9265523" y="2547257"/>
              <a:ext cx="596935" cy="1138637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1" name="Rectangle 20"/>
          <p:cNvSpPr/>
          <p:nvPr/>
        </p:nvSpPr>
        <p:spPr bwMode="auto">
          <a:xfrm>
            <a:off x="10032999" y="2090057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0185399" y="2242457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0337799" y="2394857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0490199" y="2547257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0374954" y="4286434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0274734" y="4438834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0187648" y="4591234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0096066" y="4759042"/>
            <a:ext cx="374611" cy="52937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77746" y="1443726"/>
            <a:ext cx="1179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Mobile</a:t>
            </a:r>
            <a:b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</a:br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Customers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93210" y="4815809"/>
            <a:ext cx="1179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Web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Customers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90257" y="2227498"/>
            <a:ext cx="1159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Streaming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Odds</a:t>
            </a:r>
            <a:r>
              <a:rPr lang="en-US" dirty="0">
                <a:latin typeface="Calibri" panose="020F0502020204030204" pitchFamily="34" charset="0"/>
                <a:cs typeface="Adobe Arabic" panose="02040503050201020203" pitchFamily="18" charset="-78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Data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9163924" y="3752836"/>
            <a:ext cx="1211030" cy="31116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9146293" y="3381007"/>
            <a:ext cx="1211030" cy="31116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52" name="Group 51"/>
          <p:cNvGrpSpPr/>
          <p:nvPr/>
        </p:nvGrpSpPr>
        <p:grpSpPr>
          <a:xfrm>
            <a:off x="7119083" y="4458094"/>
            <a:ext cx="852291" cy="774940"/>
            <a:chOff x="7119083" y="4327468"/>
            <a:chExt cx="852291" cy="77494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7119083" y="4327468"/>
              <a:ext cx="568194" cy="65232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  <p:sp>
          <p:nvSpPr>
            <p:cNvPr id="40" name="Can 39"/>
            <p:cNvSpPr/>
            <p:nvPr/>
          </p:nvSpPr>
          <p:spPr bwMode="auto">
            <a:xfrm>
              <a:off x="7403180" y="4529210"/>
              <a:ext cx="568194" cy="573198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422262" y="1690208"/>
            <a:ext cx="1354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Clickstream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&amp; Marketing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32754" y="5278226"/>
            <a:ext cx="1149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Security &amp;</a:t>
            </a:r>
            <a:b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</a:br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Fraud</a:t>
            </a:r>
            <a:b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</a:br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Detection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86938" y="5278226"/>
            <a:ext cx="137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Customer &amp;</a:t>
            </a:r>
            <a:b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</a:br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Betting Apps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61501" y="1715950"/>
            <a:ext cx="1025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Odds &amp; </a:t>
            </a:r>
            <a:b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</a:br>
            <a:r>
              <a:rPr lang="en-US" dirty="0" smtClean="0">
                <a:latin typeface="Calibri" panose="020F0502020204030204" pitchFamily="34" charset="0"/>
                <a:cs typeface="Adobe Arabic" panose="02040503050201020203" pitchFamily="18" charset="-78"/>
              </a:rPr>
              <a:t>Analytics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692937" y="2355730"/>
            <a:ext cx="852291" cy="774940"/>
            <a:chOff x="7119083" y="4327468"/>
            <a:chExt cx="852291" cy="774940"/>
          </a:xfrm>
        </p:grpSpPr>
        <p:sp>
          <p:nvSpPr>
            <p:cNvPr id="54" name="Rectangle 53"/>
            <p:cNvSpPr/>
            <p:nvPr/>
          </p:nvSpPr>
          <p:spPr bwMode="auto">
            <a:xfrm>
              <a:off x="7119083" y="4327468"/>
              <a:ext cx="568194" cy="65232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  <p:sp>
          <p:nvSpPr>
            <p:cNvPr id="55" name="Can 54"/>
            <p:cNvSpPr/>
            <p:nvPr/>
          </p:nvSpPr>
          <p:spPr bwMode="auto">
            <a:xfrm>
              <a:off x="7403180" y="4529210"/>
              <a:ext cx="568194" cy="573198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496916" y="2346638"/>
            <a:ext cx="852291" cy="774940"/>
            <a:chOff x="7119083" y="4327468"/>
            <a:chExt cx="852291" cy="774940"/>
          </a:xfrm>
        </p:grpSpPr>
        <p:sp>
          <p:nvSpPr>
            <p:cNvPr id="57" name="Rectangle 56"/>
            <p:cNvSpPr/>
            <p:nvPr/>
          </p:nvSpPr>
          <p:spPr bwMode="auto">
            <a:xfrm>
              <a:off x="7119083" y="4327468"/>
              <a:ext cx="568194" cy="65232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  <p:sp>
          <p:nvSpPr>
            <p:cNvPr id="58" name="Can 57"/>
            <p:cNvSpPr/>
            <p:nvPr/>
          </p:nvSpPr>
          <p:spPr bwMode="auto">
            <a:xfrm>
              <a:off x="7403180" y="4529210"/>
              <a:ext cx="568194" cy="573198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706976" y="4458094"/>
            <a:ext cx="852291" cy="774940"/>
            <a:chOff x="7119083" y="4327468"/>
            <a:chExt cx="852291" cy="774940"/>
          </a:xfrm>
        </p:grpSpPr>
        <p:sp>
          <p:nvSpPr>
            <p:cNvPr id="60" name="Rectangle 59"/>
            <p:cNvSpPr/>
            <p:nvPr/>
          </p:nvSpPr>
          <p:spPr bwMode="auto">
            <a:xfrm>
              <a:off x="7119083" y="4327468"/>
              <a:ext cx="568194" cy="65232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  <p:sp>
          <p:nvSpPr>
            <p:cNvPr id="61" name="Can 60"/>
            <p:cNvSpPr/>
            <p:nvPr/>
          </p:nvSpPr>
          <p:spPr bwMode="auto">
            <a:xfrm>
              <a:off x="7403180" y="4529210"/>
              <a:ext cx="568194" cy="573198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dobe Arabic" panose="02040503050201020203" pitchFamily="18" charset="-78"/>
              </a:endParaRPr>
            </a:p>
          </p:txBody>
        </p:sp>
      </p:grpSp>
      <p:cxnSp>
        <p:nvCxnSpPr>
          <p:cNvPr id="62" name="Straight Arrow Connector 61"/>
          <p:cNvCxnSpPr/>
          <p:nvPr/>
        </p:nvCxnSpPr>
        <p:spPr bwMode="auto">
          <a:xfrm>
            <a:off x="5065110" y="3884932"/>
            <a:ext cx="0" cy="55390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7403180" y="3906703"/>
            <a:ext cx="0" cy="55390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>
            <a:off x="6889473" y="3008051"/>
            <a:ext cx="0" cy="55390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4706976" y="2982687"/>
            <a:ext cx="0" cy="55390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67" name="Rectangle 66"/>
          <p:cNvSpPr/>
          <p:nvPr/>
        </p:nvSpPr>
        <p:spPr bwMode="auto">
          <a:xfrm>
            <a:off x="8760208" y="1581167"/>
            <a:ext cx="1472364" cy="64633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Adobe Arabic" panose="02040503050201020203" pitchFamily="18" charset="-78"/>
              </a:rPr>
              <a:t>Data Streaming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7807257" y="3130670"/>
            <a:ext cx="2106002" cy="56150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Adobe Arabic" panose="02040503050201020203" pitchFamily="18" charset="-78"/>
              </a:rPr>
              <a:t>Huge Connection Counts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4956338" y="3015309"/>
            <a:ext cx="1144118" cy="56150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Adobe Arabic" panose="02040503050201020203" pitchFamily="18" charset="-78"/>
              </a:rPr>
              <a:t>Low Latency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5799075" y="2312328"/>
            <a:ext cx="1144118" cy="56150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Adobe Arabic" panose="02040503050201020203" pitchFamily="18" charset="-78"/>
              </a:rPr>
              <a:t>Big </a:t>
            </a:r>
          </a:p>
          <a:p>
            <a:pPr marR="0" indent="4763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 Narrow" pitchFamily="34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Adobe Arabic" panose="02040503050201020203" pitchFamily="18" charset="-78"/>
              </a:rPr>
              <a:t>Data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682350" y="3566941"/>
            <a:ext cx="153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Message Bus</a:t>
            </a:r>
          </a:p>
        </p:txBody>
      </p:sp>
    </p:spTree>
    <p:extLst>
      <p:ext uri="{BB962C8B-B14F-4D97-AF65-F5344CB8AC3E}">
        <p14:creationId xmlns:p14="http://schemas.microsoft.com/office/powerpoint/2010/main" val="367010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Sports Betting;</a:t>
            </a:r>
            <a:br>
              <a:rPr lang="en-US" dirty="0" smtClean="0"/>
            </a:br>
            <a:r>
              <a:rPr lang="en-US" dirty="0" smtClean="0"/>
              <a:t>Similar 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3438526" y="1371600"/>
            <a:ext cx="4442732" cy="1457689"/>
          </a:xfrm>
        </p:spPr>
        <p:txBody>
          <a:bodyPr/>
          <a:lstStyle/>
          <a:p>
            <a:r>
              <a:rPr lang="en-US" dirty="0"/>
              <a:t>Mobile Social Updates</a:t>
            </a:r>
          </a:p>
          <a:p>
            <a:pPr lvl="1"/>
            <a:r>
              <a:rPr lang="en-US" dirty="0"/>
              <a:t>Latency less important</a:t>
            </a:r>
          </a:p>
          <a:p>
            <a:pPr lvl="1"/>
            <a:r>
              <a:rPr lang="en-US" dirty="0"/>
              <a:t>Distribution far </a:t>
            </a:r>
            <a:r>
              <a:rPr lang="en-US" dirty="0" smtClean="0"/>
              <a:t>greater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7506501"/>
              </p:ext>
            </p:extLst>
          </p:nvPr>
        </p:nvGraphicFramePr>
        <p:xfrm>
          <a:off x="8098793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0603915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Number of</a:t>
            </a:r>
            <a:br>
              <a:rPr lang="en-US" sz="1200" b="1" dirty="0" smtClean="0"/>
            </a:br>
            <a:r>
              <a:rPr lang="en-US" sz="1200" b="1" dirty="0" smtClean="0"/>
              <a:t>Messages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328013" y="1447431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Network Distance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097537" y="2074469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Required</a:t>
            </a:r>
            <a:br>
              <a:rPr lang="en-US" sz="1200" b="1" dirty="0" smtClean="0"/>
            </a:br>
            <a:r>
              <a:rPr lang="en-US" sz="1200" b="1" dirty="0" smtClean="0"/>
              <a:t>Latency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097537" y="5031643"/>
            <a:ext cx="16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</a:t>
            </a:r>
            <a:br>
              <a:rPr lang="en-US" sz="1200" b="1" dirty="0" smtClean="0"/>
            </a:br>
            <a:r>
              <a:rPr lang="en-US" sz="1200" b="1" dirty="0" smtClean="0"/>
              <a:t>Guarantee</a:t>
            </a:r>
            <a:br>
              <a:rPr lang="en-US" sz="1200" b="1" dirty="0" smtClean="0"/>
            </a:br>
            <a:r>
              <a:rPr lang="en-US" sz="1200" b="1" dirty="0" smtClean="0"/>
              <a:t>Importance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603915" y="5031648"/>
            <a:ext cx="162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Degree</a:t>
            </a:r>
            <a:br>
              <a:rPr lang="en-US" sz="1200" b="1" dirty="0" smtClean="0"/>
            </a:br>
            <a:r>
              <a:rPr lang="en-US" sz="1200" b="1" dirty="0" smtClean="0"/>
              <a:t>of Distribution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328013" y="5895755"/>
            <a:ext cx="162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Size of Messages</a:t>
            </a:r>
            <a:endParaRPr lang="en-US" sz="1200" b="1" dirty="0"/>
          </a:p>
        </p:txBody>
      </p:sp>
      <p:pic>
        <p:nvPicPr>
          <p:cNvPr id="43" name="Picture 2" descr="http://www.sports-betting-insights.com/images/Sportsbook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39789"/>
          <a:stretch/>
        </p:blipFill>
        <p:spPr bwMode="auto">
          <a:xfrm>
            <a:off x="0" y="1151413"/>
            <a:ext cx="3207657" cy="52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Placeholder 21"/>
          <p:cNvSpPr txBox="1">
            <a:spLocks/>
          </p:cNvSpPr>
          <p:nvPr/>
        </p:nvSpPr>
        <p:spPr bwMode="auto">
          <a:xfrm>
            <a:off x="3423974" y="2928630"/>
            <a:ext cx="4442732" cy="145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8138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SzPct val="100000"/>
              <a:buFont typeface="Courier New" panose="02070309020205020404" pitchFamily="49" charset="0"/>
              <a:buChar char="o"/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68325" indent="-231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Calibri" panose="020F0502020204030204" pitchFamily="34" charset="0"/>
              <a:buChar char="‐"/>
              <a:defRPr sz="20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2pPr>
            <a:lvl3pPr marL="1027113" indent="-1682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4D4D4D"/>
              </a:buClr>
              <a:buSzPct val="80000"/>
              <a:buFont typeface="Calibri" panose="020F0502020204030204" pitchFamily="34" charset="0"/>
              <a:buChar char="‐"/>
              <a:defRPr sz="18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60000"/>
              <a:defRPr sz="16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n"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defTabSz="914400"/>
            <a:r>
              <a:rPr lang="en-US" kern="0" dirty="0" smtClean="0"/>
              <a:t>Real Time Travel Alerting</a:t>
            </a:r>
          </a:p>
          <a:p>
            <a:pPr lvl="1" defTabSz="914400"/>
            <a:r>
              <a:rPr lang="en-US" kern="0" dirty="0" smtClean="0"/>
              <a:t>Each message more important</a:t>
            </a:r>
          </a:p>
          <a:p>
            <a:pPr lvl="1" defTabSz="914400"/>
            <a:r>
              <a:rPr lang="en-US" kern="0" dirty="0" smtClean="0"/>
              <a:t>Volumes much lower </a:t>
            </a:r>
          </a:p>
        </p:txBody>
      </p:sp>
      <p:sp>
        <p:nvSpPr>
          <p:cNvPr id="45" name="Text Placeholder 21"/>
          <p:cNvSpPr txBox="1">
            <a:spLocks/>
          </p:cNvSpPr>
          <p:nvPr/>
        </p:nvSpPr>
        <p:spPr bwMode="auto">
          <a:xfrm>
            <a:off x="3423974" y="4533635"/>
            <a:ext cx="4442732" cy="145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8138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SzPct val="100000"/>
              <a:buFont typeface="Courier New" panose="02070309020205020404" pitchFamily="49" charset="0"/>
              <a:buChar char="o"/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68325" indent="-231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Calibri" panose="020F0502020204030204" pitchFamily="34" charset="0"/>
              <a:buChar char="‐"/>
              <a:defRPr sz="20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2pPr>
            <a:lvl3pPr marL="1027113" indent="-1682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4D4D4D"/>
              </a:buClr>
              <a:buSzPct val="80000"/>
              <a:buFont typeface="Calibri" panose="020F0502020204030204" pitchFamily="34" charset="0"/>
              <a:buChar char="‐"/>
              <a:defRPr sz="18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60000"/>
              <a:defRPr sz="1600" b="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n"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defTabSz="914400"/>
            <a:r>
              <a:rPr lang="en-US" kern="0" dirty="0" smtClean="0"/>
              <a:t>Market Data Distribution</a:t>
            </a:r>
          </a:p>
          <a:p>
            <a:pPr lvl="1" defTabSz="914400"/>
            <a:r>
              <a:rPr lang="en-US" kern="0" dirty="0" smtClean="0"/>
              <a:t>Latency even more important</a:t>
            </a:r>
          </a:p>
          <a:p>
            <a:pPr lvl="1" defTabSz="914400"/>
            <a:r>
              <a:rPr lang="en-US" kern="0" dirty="0" smtClean="0"/>
              <a:t>Volumes often much higher</a:t>
            </a:r>
          </a:p>
          <a:p>
            <a:pPr lvl="1" defTabSz="914400"/>
            <a:r>
              <a:rPr lang="en-US" kern="0" dirty="0" smtClean="0"/>
              <a:t>Loss often tolerable</a:t>
            </a:r>
            <a:endParaRPr lang="en-US" kern="0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6656440" y="1661652"/>
            <a:ext cx="3273373" cy="126697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7210698" y="3134708"/>
            <a:ext cx="1733005" cy="3065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6977533" y="3753394"/>
            <a:ext cx="2773948" cy="1015251"/>
          </a:xfrm>
          <a:prstGeom prst="line">
            <a:avLst/>
          </a:prstGeom>
          <a:noFill/>
          <a:ln w="19050" cap="flat" cmpd="sng" algn="ctr">
            <a:solidFill>
              <a:srgbClr val="008A3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6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4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363938"/>
              </p:ext>
            </p:extLst>
          </p:nvPr>
        </p:nvGraphicFramePr>
        <p:xfrm>
          <a:off x="2692831" y="54244"/>
          <a:ext cx="6263640" cy="606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8275898" y="1412420"/>
            <a:ext cx="11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Number of</a:t>
            </a:r>
            <a:br>
              <a:rPr lang="en-US" sz="1400" b="1" dirty="0" smtClean="0"/>
            </a:br>
            <a:r>
              <a:rPr lang="en-US" sz="1400" b="1" dirty="0" smtClean="0"/>
              <a:t>Messages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288580" y="53283"/>
            <a:ext cx="2967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Network Distance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164080" y="1323429"/>
            <a:ext cx="114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Required</a:t>
            </a:r>
            <a:br>
              <a:rPr lang="en-US" sz="1400" b="1" dirty="0" smtClean="0"/>
            </a:br>
            <a:r>
              <a:rPr lang="en-US" sz="1400" b="1" dirty="0" smtClean="0"/>
              <a:t>Latency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40194" y="4371703"/>
            <a:ext cx="1483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Delivery</a:t>
            </a:r>
            <a:br>
              <a:rPr lang="en-US" sz="1400" b="1" dirty="0" smtClean="0"/>
            </a:br>
            <a:r>
              <a:rPr lang="en-US" sz="1400" b="1" dirty="0" smtClean="0"/>
              <a:t>Guarantee</a:t>
            </a:r>
            <a:br>
              <a:rPr lang="en-US" sz="1400" b="1" dirty="0" smtClean="0"/>
            </a:br>
            <a:r>
              <a:rPr lang="en-US" sz="1400" b="1" dirty="0" smtClean="0"/>
              <a:t>Importance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275899" y="4479275"/>
            <a:ext cx="126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Degree of </a:t>
            </a:r>
          </a:p>
          <a:p>
            <a:pPr algn="r"/>
            <a:r>
              <a:rPr lang="en-US" sz="1400" b="1" dirty="0" smtClean="0"/>
              <a:t>Distribution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546614" y="6050313"/>
            <a:ext cx="242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Size of Messages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3952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143000"/>
            <a:ext cx="12192000" cy="5257800"/>
            <a:chOff x="0" y="1143000"/>
            <a:chExt cx="12192000" cy="5257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74" b="20217"/>
            <a:stretch/>
          </p:blipFill>
          <p:spPr>
            <a:xfrm>
              <a:off x="0" y="1149531"/>
              <a:ext cx="12192000" cy="524256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57" t="23473" r="88272" b="38194"/>
            <a:stretch/>
          </p:blipFill>
          <p:spPr>
            <a:xfrm>
              <a:off x="8468" y="1143000"/>
              <a:ext cx="1753657" cy="5257800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57452" y="2300614"/>
            <a:ext cx="8750710" cy="3808873"/>
          </a:xfrm>
          <a:effectLst>
            <a:outerShdw blurRad="63500" dist="63500" dir="2700000" algn="tl" rotWithShape="0">
              <a:prstClr val="black">
                <a:alpha val="85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US" sz="13800" b="1" dirty="0" smtClean="0"/>
              <a:t>Questions?</a:t>
            </a:r>
            <a:endParaRPr lang="en-US" sz="13800" b="1" dirty="0"/>
          </a:p>
        </p:txBody>
      </p:sp>
    </p:spTree>
    <p:extLst>
      <p:ext uri="{BB962C8B-B14F-4D97-AF65-F5344CB8AC3E}">
        <p14:creationId xmlns:p14="http://schemas.microsoft.com/office/powerpoint/2010/main" val="255586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Required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438525" y="1371600"/>
            <a:ext cx="4623071" cy="4708525"/>
          </a:xfrm>
        </p:spPr>
        <p:txBody>
          <a:bodyPr/>
          <a:lstStyle/>
          <a:p>
            <a:r>
              <a:rPr lang="en-US" sz="2800" dirty="0" smtClean="0"/>
              <a:t>Some not sensitive at all</a:t>
            </a:r>
          </a:p>
          <a:p>
            <a:pPr lvl="1"/>
            <a:r>
              <a:rPr lang="en-US" sz="2400" dirty="0" smtClean="0"/>
              <a:t>Batch updates</a:t>
            </a:r>
          </a:p>
          <a:p>
            <a:r>
              <a:rPr lang="en-US" sz="2800" dirty="0" smtClean="0"/>
              <a:t>Seconds often good enough</a:t>
            </a:r>
          </a:p>
          <a:p>
            <a:pPr lvl="1"/>
            <a:r>
              <a:rPr lang="en-US" sz="2400" dirty="0" smtClean="0"/>
              <a:t>Database sync</a:t>
            </a:r>
          </a:p>
          <a:p>
            <a:pPr lvl="1"/>
            <a:r>
              <a:rPr lang="en-US" sz="2400" dirty="0" smtClean="0"/>
              <a:t>User interfaces</a:t>
            </a:r>
          </a:p>
          <a:p>
            <a:r>
              <a:rPr lang="en-US" sz="2800" dirty="0" smtClean="0"/>
              <a:t>Others measure in</a:t>
            </a:r>
            <a:br>
              <a:rPr lang="en-US" sz="2800" dirty="0" smtClean="0"/>
            </a:br>
            <a:r>
              <a:rPr lang="en-US" sz="2800" dirty="0" err="1" smtClean="0"/>
              <a:t>milli</a:t>
            </a:r>
            <a:r>
              <a:rPr lang="en-US" sz="2800" dirty="0" smtClean="0"/>
              <a:t>-</a:t>
            </a:r>
            <a:r>
              <a:rPr lang="en-US" sz="2800" dirty="0"/>
              <a:t> </a:t>
            </a:r>
            <a:r>
              <a:rPr lang="en-US" sz="2800" dirty="0" smtClean="0"/>
              <a:t>or micro-seconds</a:t>
            </a:r>
          </a:p>
          <a:p>
            <a:pPr lvl="1"/>
            <a:r>
              <a:rPr lang="en-US" sz="2400" dirty="0" err="1" smtClean="0"/>
              <a:t>Algo</a:t>
            </a:r>
            <a:r>
              <a:rPr lang="en-US" sz="2400" dirty="0" smtClean="0"/>
              <a:t> trading</a:t>
            </a:r>
          </a:p>
          <a:p>
            <a:pPr lvl="1"/>
            <a:r>
              <a:rPr lang="en-US" sz="2400" dirty="0" smtClean="0"/>
              <a:t>Industrial controls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8088961" y="1563419"/>
            <a:ext cx="4199018" cy="4321037"/>
            <a:chOff x="8088961" y="1563419"/>
            <a:chExt cx="4199018" cy="4321037"/>
          </a:xfrm>
        </p:grpSpPr>
        <p:cxnSp>
          <p:nvCxnSpPr>
            <p:cNvPr id="51" name="Straight Connector 50"/>
            <p:cNvCxnSpPr/>
            <p:nvPr/>
          </p:nvCxnSpPr>
          <p:spPr bwMode="auto">
            <a:xfrm flipV="1">
              <a:off x="10153068" y="1796539"/>
              <a:ext cx="0" cy="399976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 flipH="1" flipV="1">
              <a:off x="8422297" y="2806200"/>
              <a:ext cx="3463439" cy="19972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8387663" y="2829289"/>
              <a:ext cx="3509619" cy="197416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32" name="Content Placeholder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78601016"/>
                </p:ext>
              </p:extLst>
            </p:nvPr>
          </p:nvGraphicFramePr>
          <p:xfrm>
            <a:off x="8088961" y="1563419"/>
            <a:ext cx="4199018" cy="43210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8097537" y="2074469"/>
            <a:ext cx="2187723" cy="1835307"/>
            <a:chOff x="8097537" y="2074469"/>
            <a:chExt cx="2187723" cy="1835307"/>
          </a:xfrm>
        </p:grpSpPr>
        <p:sp>
          <p:nvSpPr>
            <p:cNvPr id="54" name="Left-Right Arrow 53"/>
            <p:cNvSpPr/>
            <p:nvPr/>
          </p:nvSpPr>
          <p:spPr bwMode="auto">
            <a:xfrm rot="12579042">
              <a:off x="8287758" y="2704016"/>
              <a:ext cx="1997502" cy="1205760"/>
            </a:xfrm>
            <a:prstGeom prst="leftRightArrow">
              <a:avLst/>
            </a:prstGeom>
            <a:gradFill>
              <a:gsLst>
                <a:gs pos="53000">
                  <a:schemeClr val="accent2">
                    <a:lumMod val="60000"/>
                    <a:lumOff val="40000"/>
                    <a:alpha val="65000"/>
                  </a:schemeClr>
                </a:gs>
                <a:gs pos="100000">
                  <a:schemeClr val="accent2">
                    <a:alpha val="75000"/>
                  </a:schemeClr>
                </a:gs>
                <a:gs pos="0">
                  <a:schemeClr val="accent2">
                    <a:alpha val="75000"/>
                  </a:schemeClr>
                </a:gs>
              </a:gsLst>
              <a:lin ang="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7537" y="2074469"/>
              <a:ext cx="1627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Required</a:t>
              </a:r>
              <a:br>
                <a:rPr lang="en-US" sz="1200" b="1" dirty="0" smtClean="0"/>
              </a:br>
              <a:r>
                <a:rPr lang="en-US" sz="1200" b="1" dirty="0" smtClean="0"/>
                <a:t>Latency</a:t>
              </a:r>
              <a:endParaRPr lang="en-US" sz="12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954606" y="3401639"/>
              <a:ext cx="1162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/>
                <a:t>Not</a:t>
              </a:r>
              <a:br>
                <a:rPr lang="en-US" sz="1200" i="1" dirty="0" smtClean="0"/>
              </a:br>
              <a:r>
                <a:rPr lang="en-US" sz="1200" i="1" dirty="0" smtClean="0"/>
                <a:t>Critical</a:t>
              </a:r>
              <a:endParaRPr lang="en-US" sz="1200" i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16691" y="2738054"/>
              <a:ext cx="901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Low as</a:t>
              </a:r>
              <a:br>
                <a:rPr lang="en-US" sz="1200" i="1" dirty="0" smtClean="0"/>
              </a:br>
              <a:r>
                <a:rPr lang="en-US" sz="1200" i="1" dirty="0" smtClean="0"/>
                <a:t>Possible</a:t>
              </a:r>
              <a:endParaRPr lang="en-US" sz="12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t="10229"/>
          <a:stretch/>
        </p:blipFill>
        <p:spPr>
          <a:xfrm>
            <a:off x="10712" y="1156995"/>
            <a:ext cx="3206006" cy="5240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Distance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/>
              <a:t>Co-location for max speed</a:t>
            </a:r>
          </a:p>
          <a:p>
            <a:pPr lvl="1"/>
            <a:r>
              <a:rPr lang="en-US" sz="2400" dirty="0"/>
              <a:t>Minimize speed of light</a:t>
            </a:r>
          </a:p>
          <a:p>
            <a:r>
              <a:rPr lang="en-US" sz="2800" dirty="0"/>
              <a:t>LAN for many apps</a:t>
            </a:r>
          </a:p>
          <a:p>
            <a:pPr lvl="1"/>
            <a:r>
              <a:rPr lang="en-US" sz="2400" dirty="0"/>
              <a:t>10GigE networks</a:t>
            </a:r>
          </a:p>
          <a:p>
            <a:r>
              <a:rPr lang="en-US" sz="2800" dirty="0"/>
              <a:t>Long distance WAN</a:t>
            </a:r>
          </a:p>
          <a:p>
            <a:pPr lvl="1"/>
            <a:r>
              <a:rPr lang="en-US" sz="2400" dirty="0"/>
              <a:t>Expensive, limited pipes</a:t>
            </a:r>
          </a:p>
          <a:p>
            <a:pPr lvl="1"/>
            <a:r>
              <a:rPr lang="en-US" sz="2400" dirty="0"/>
              <a:t>Creates mismatches with other </a:t>
            </a:r>
            <a:r>
              <a:rPr lang="en-US" sz="2400" dirty="0" smtClean="0"/>
              <a:t>networks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314654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9328013" y="1447431"/>
            <a:ext cx="1627817" cy="2324056"/>
            <a:chOff x="9328013" y="1447431"/>
            <a:chExt cx="1627817" cy="2324056"/>
          </a:xfrm>
        </p:grpSpPr>
        <p:sp>
          <p:nvSpPr>
            <p:cNvPr id="29" name="TextBox 28"/>
            <p:cNvSpPr txBox="1"/>
            <p:nvPr/>
          </p:nvSpPr>
          <p:spPr>
            <a:xfrm>
              <a:off x="9328013" y="1447431"/>
              <a:ext cx="16278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Network Distance</a:t>
              </a:r>
              <a:endParaRPr lang="en-US" sz="1200" b="1" dirty="0"/>
            </a:p>
          </p:txBody>
        </p:sp>
        <p:sp>
          <p:nvSpPr>
            <p:cNvPr id="53" name="Left-Right Arrow 52"/>
            <p:cNvSpPr/>
            <p:nvPr/>
          </p:nvSpPr>
          <p:spPr bwMode="auto">
            <a:xfrm rot="16200000">
              <a:off x="9165593" y="2181133"/>
              <a:ext cx="1974949" cy="1205760"/>
            </a:xfrm>
            <a:prstGeom prst="leftRightArrow">
              <a:avLst/>
            </a:prstGeom>
            <a:gradFill>
              <a:gsLst>
                <a:gs pos="53000">
                  <a:schemeClr val="accent2">
                    <a:lumMod val="60000"/>
                    <a:lumOff val="40000"/>
                    <a:alpha val="65000"/>
                  </a:schemeClr>
                </a:gs>
                <a:gs pos="100000">
                  <a:schemeClr val="accent2">
                    <a:alpha val="75000"/>
                  </a:schemeClr>
                </a:gs>
                <a:gs pos="0">
                  <a:schemeClr val="accent2">
                    <a:alpha val="75000"/>
                  </a:schemeClr>
                </a:gs>
              </a:gsLst>
              <a:lin ang="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695873" y="3240053"/>
              <a:ext cx="962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Co-location</a:t>
              </a:r>
              <a:endParaRPr lang="en-US" sz="1200" i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11620" y="1919590"/>
              <a:ext cx="825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/>
                <a:t>Global</a:t>
              </a:r>
              <a:br>
                <a:rPr lang="en-US" sz="1200" i="1" dirty="0" smtClean="0"/>
              </a:br>
              <a:r>
                <a:rPr lang="en-US" sz="1200" i="1" dirty="0" smtClean="0"/>
                <a:t>WAN</a:t>
              </a:r>
              <a:endParaRPr lang="en-US" sz="1200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r="23403"/>
          <a:stretch/>
        </p:blipFill>
        <p:spPr>
          <a:xfrm>
            <a:off x="11191" y="1151412"/>
            <a:ext cx="3189209" cy="52403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7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Number of Messages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>Few</a:t>
            </a:r>
          </a:p>
          <a:p>
            <a:pPr lvl="1"/>
            <a:r>
              <a:rPr lang="en-US" sz="2400" dirty="0"/>
              <a:t>Batch updates</a:t>
            </a:r>
          </a:p>
          <a:p>
            <a:pPr lvl="1"/>
            <a:r>
              <a:rPr lang="en-US" sz="2400" dirty="0"/>
              <a:t>Simple applications</a:t>
            </a:r>
          </a:p>
          <a:p>
            <a:r>
              <a:rPr lang="en-US" sz="2800" dirty="0"/>
              <a:t>Moderate</a:t>
            </a:r>
          </a:p>
          <a:p>
            <a:pPr lvl="1"/>
            <a:r>
              <a:rPr lang="en-US" sz="2400" dirty="0"/>
              <a:t>Risk management</a:t>
            </a:r>
          </a:p>
          <a:p>
            <a:pPr lvl="1"/>
            <a:r>
              <a:rPr lang="en-US" sz="2400" dirty="0"/>
              <a:t>Order routing</a:t>
            </a:r>
          </a:p>
          <a:p>
            <a:r>
              <a:rPr lang="en-US" sz="2800" dirty="0"/>
              <a:t>Insane</a:t>
            </a:r>
          </a:p>
          <a:p>
            <a:pPr lvl="1"/>
            <a:r>
              <a:rPr lang="en-US" sz="2400" dirty="0"/>
              <a:t>Market data</a:t>
            </a:r>
          </a:p>
          <a:p>
            <a:pPr lvl="1"/>
            <a:r>
              <a:rPr lang="en-US" sz="2400" dirty="0"/>
              <a:t>Click stream </a:t>
            </a:r>
            <a:r>
              <a:rPr lang="en-US" sz="2400" dirty="0" smtClean="0"/>
              <a:t>analysis</a:t>
            </a:r>
            <a:endParaRPr lang="en-US" sz="2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314654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0070860" y="2074469"/>
            <a:ext cx="2160872" cy="1845076"/>
            <a:chOff x="10070860" y="2074469"/>
            <a:chExt cx="2160872" cy="1845076"/>
          </a:xfrm>
        </p:grpSpPr>
        <p:sp>
          <p:nvSpPr>
            <p:cNvPr id="29" name="TextBox 28"/>
            <p:cNvSpPr txBox="1"/>
            <p:nvPr/>
          </p:nvSpPr>
          <p:spPr>
            <a:xfrm>
              <a:off x="10603915" y="2074469"/>
              <a:ext cx="1627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Number of</a:t>
              </a:r>
              <a:br>
                <a:rPr lang="en-US" sz="1200" b="1" dirty="0" smtClean="0"/>
              </a:br>
              <a:r>
                <a:rPr lang="en-US" sz="1200" b="1" dirty="0" smtClean="0"/>
                <a:t>Messages</a:t>
              </a:r>
              <a:endParaRPr lang="en-US" sz="1200" b="1" dirty="0"/>
            </a:p>
          </p:txBody>
        </p:sp>
        <p:sp>
          <p:nvSpPr>
            <p:cNvPr id="49" name="Left-Right Arrow 48"/>
            <p:cNvSpPr/>
            <p:nvPr/>
          </p:nvSpPr>
          <p:spPr bwMode="auto">
            <a:xfrm rot="9048955">
              <a:off x="10070860" y="2713785"/>
              <a:ext cx="1956400" cy="1205760"/>
            </a:xfrm>
            <a:prstGeom prst="leftRightArrow">
              <a:avLst/>
            </a:prstGeom>
            <a:gradFill>
              <a:gsLst>
                <a:gs pos="53000">
                  <a:schemeClr val="accent2">
                    <a:lumMod val="60000"/>
                    <a:lumOff val="40000"/>
                    <a:alpha val="65000"/>
                  </a:schemeClr>
                </a:gs>
                <a:gs pos="100000">
                  <a:schemeClr val="accent2">
                    <a:alpha val="75000"/>
                  </a:schemeClr>
                </a:gs>
                <a:gs pos="0">
                  <a:schemeClr val="accent2">
                    <a:alpha val="75000"/>
                  </a:schemeClr>
                </a:gs>
              </a:gsLst>
              <a:lin ang="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321266" y="2806200"/>
              <a:ext cx="6169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OMG</a:t>
              </a:r>
              <a:endParaRPr lang="en-US" sz="1200" i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225928" y="3510476"/>
              <a:ext cx="1022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Whatever</a:t>
              </a:r>
              <a:endParaRPr lang="en-US" sz="1200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2"/>
          <a:stretch/>
        </p:blipFill>
        <p:spPr>
          <a:xfrm>
            <a:off x="10712" y="1151412"/>
            <a:ext cx="3200400" cy="52401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9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 of Distribution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>Point-to-point</a:t>
            </a:r>
          </a:p>
          <a:p>
            <a:r>
              <a:rPr lang="en-US" sz="2800" dirty="0"/>
              <a:t>Fan-out (many subs) </a:t>
            </a:r>
          </a:p>
          <a:p>
            <a:r>
              <a:rPr lang="en-US" sz="2800" dirty="0"/>
              <a:t>Fan-in (many pubs)</a:t>
            </a:r>
          </a:p>
          <a:p>
            <a:r>
              <a:rPr lang="en-US" sz="2800" dirty="0"/>
              <a:t>Mesh</a:t>
            </a:r>
          </a:p>
          <a:p>
            <a:pPr lvl="1"/>
            <a:r>
              <a:rPr lang="en-US" sz="2400" dirty="0"/>
              <a:t>Synching data </a:t>
            </a:r>
            <a:r>
              <a:rPr lang="en-US" sz="2400" dirty="0" smtClean="0"/>
              <a:t>between</a:t>
            </a:r>
            <a:br>
              <a:rPr lang="en-US" sz="2400" dirty="0" smtClean="0"/>
            </a:br>
            <a:r>
              <a:rPr lang="en-US" sz="2400" dirty="0" smtClean="0"/>
              <a:t>many endpoints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314654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0035779" y="3719426"/>
            <a:ext cx="2195953" cy="1773887"/>
            <a:chOff x="10035779" y="3719426"/>
            <a:chExt cx="2195953" cy="1773887"/>
          </a:xfrm>
        </p:grpSpPr>
        <p:sp>
          <p:nvSpPr>
            <p:cNvPr id="48" name="Left-Right Arrow 47"/>
            <p:cNvSpPr/>
            <p:nvPr/>
          </p:nvSpPr>
          <p:spPr bwMode="auto">
            <a:xfrm rot="12600693">
              <a:off x="10035779" y="3719426"/>
              <a:ext cx="1987355" cy="1205760"/>
            </a:xfrm>
            <a:prstGeom prst="leftRightArrow">
              <a:avLst/>
            </a:prstGeom>
            <a:gradFill>
              <a:gsLst>
                <a:gs pos="53000">
                  <a:schemeClr val="accent2">
                    <a:lumMod val="60000"/>
                    <a:lumOff val="40000"/>
                    <a:alpha val="65000"/>
                  </a:schemeClr>
                </a:gs>
                <a:gs pos="100000">
                  <a:schemeClr val="accent2">
                    <a:alpha val="75000"/>
                  </a:schemeClr>
                </a:gs>
                <a:gs pos="0">
                  <a:schemeClr val="accent2">
                    <a:alpha val="75000"/>
                  </a:schemeClr>
                </a:gs>
              </a:gsLst>
              <a:lin ang="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03915" y="5031648"/>
              <a:ext cx="1627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Degree</a:t>
              </a:r>
              <a:br>
                <a:rPr lang="en-US" sz="1200" b="1" dirty="0" smtClean="0"/>
              </a:br>
              <a:r>
                <a:rPr lang="en-US" sz="1200" b="1" dirty="0" smtClean="0"/>
                <a:t>of Distribution</a:t>
              </a:r>
              <a:endParaRPr lang="en-US" sz="12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015487" y="4364874"/>
              <a:ext cx="998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Millions of Endpoints</a:t>
              </a:r>
              <a:endParaRPr lang="en-US" sz="1200" i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410157" y="3844905"/>
              <a:ext cx="6379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1:1</a:t>
              </a:r>
              <a:endParaRPr lang="en-US" sz="1200" i="1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9461"/>
            <a:ext cx="3211113" cy="5222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Message Size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>Small</a:t>
            </a:r>
          </a:p>
          <a:p>
            <a:pPr lvl="1"/>
            <a:r>
              <a:rPr lang="en-US" dirty="0" smtClean="0"/>
              <a:t>Status updates, activity logging events</a:t>
            </a:r>
            <a:endParaRPr lang="en-US" dirty="0"/>
          </a:p>
          <a:p>
            <a:r>
              <a:rPr lang="en-US" sz="2800" dirty="0"/>
              <a:t>Medium</a:t>
            </a:r>
          </a:p>
          <a:p>
            <a:pPr lvl="1"/>
            <a:r>
              <a:rPr lang="en-US" dirty="0"/>
              <a:t>Orders, product </a:t>
            </a:r>
            <a:r>
              <a:rPr lang="en-US" dirty="0" smtClean="0"/>
              <a:t>BOMs</a:t>
            </a:r>
            <a:endParaRPr lang="en-US" dirty="0"/>
          </a:p>
          <a:p>
            <a:r>
              <a:rPr lang="en-US" sz="2800" dirty="0"/>
              <a:t>Large</a:t>
            </a:r>
          </a:p>
          <a:p>
            <a:pPr lvl="1"/>
            <a:r>
              <a:rPr lang="en-US" dirty="0" smtClean="0"/>
              <a:t>Batch </a:t>
            </a:r>
            <a:r>
              <a:rPr lang="en-US" dirty="0"/>
              <a:t>updates, media </a:t>
            </a:r>
            <a:r>
              <a:rPr lang="en-US" dirty="0" smtClean="0"/>
              <a:t>files,</a:t>
            </a:r>
            <a:br>
              <a:rPr lang="en-US" dirty="0" smtClean="0"/>
            </a:br>
            <a:r>
              <a:rPr lang="en-US" dirty="0" smtClean="0"/>
              <a:t>product catalogs</a:t>
            </a:r>
            <a:endParaRPr lang="en-US" dirty="0"/>
          </a:p>
          <a:p>
            <a:r>
              <a:rPr lang="en-US" sz="2800" dirty="0"/>
              <a:t>Very different stresses on system based on message size and frequency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5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314654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328013" y="3832599"/>
            <a:ext cx="1627817" cy="2340155"/>
            <a:chOff x="9328013" y="3832599"/>
            <a:chExt cx="1627817" cy="2340155"/>
          </a:xfrm>
        </p:grpSpPr>
        <p:sp>
          <p:nvSpPr>
            <p:cNvPr id="55" name="Left-Right Arrow 54"/>
            <p:cNvSpPr/>
            <p:nvPr/>
          </p:nvSpPr>
          <p:spPr bwMode="auto">
            <a:xfrm rot="16200000">
              <a:off x="9189097" y="4211571"/>
              <a:ext cx="1963703" cy="1205760"/>
            </a:xfrm>
            <a:prstGeom prst="leftRightArrow">
              <a:avLst/>
            </a:prstGeom>
            <a:gradFill>
              <a:gsLst>
                <a:gs pos="53000">
                  <a:schemeClr val="accent2">
                    <a:lumMod val="60000"/>
                    <a:lumOff val="40000"/>
                    <a:alpha val="65000"/>
                  </a:schemeClr>
                </a:gs>
                <a:gs pos="100000">
                  <a:schemeClr val="accent2">
                    <a:alpha val="75000"/>
                  </a:schemeClr>
                </a:gs>
                <a:gs pos="0">
                  <a:schemeClr val="accent2">
                    <a:alpha val="75000"/>
                  </a:schemeClr>
                </a:gs>
              </a:gsLst>
              <a:lin ang="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8013" y="5895755"/>
              <a:ext cx="16278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Size of Messages</a:t>
              </a:r>
              <a:endParaRPr lang="en-US" sz="12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638270" y="5325659"/>
              <a:ext cx="10724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/>
                <a:t>Huge</a:t>
              </a:r>
              <a:endParaRPr lang="en-US" sz="12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856946" y="4116932"/>
              <a:ext cx="6260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Small</a:t>
              </a:r>
              <a:endParaRPr lang="en-US" sz="1200" i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t="18774" r="23332" b="11076"/>
          <a:stretch/>
        </p:blipFill>
        <p:spPr>
          <a:xfrm>
            <a:off x="0" y="1151412"/>
            <a:ext cx="3218370" cy="5240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Importance of Delivery Guarantee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3438525" y="1371600"/>
            <a:ext cx="4611065" cy="4708525"/>
          </a:xfrm>
        </p:spPr>
        <p:txBody>
          <a:bodyPr/>
          <a:lstStyle/>
          <a:p>
            <a:r>
              <a:rPr lang="en-US" sz="2800" dirty="0"/>
              <a:t>“Best effort” fine </a:t>
            </a:r>
            <a:r>
              <a:rPr lang="en-US" sz="2800" dirty="0" smtClean="0"/>
              <a:t>for</a:t>
            </a:r>
            <a:br>
              <a:rPr lang="en-US" sz="2800" dirty="0" smtClean="0"/>
            </a:br>
            <a:r>
              <a:rPr lang="en-US" sz="2800" dirty="0" smtClean="0"/>
              <a:t>some </a:t>
            </a:r>
            <a:r>
              <a:rPr lang="en-US" sz="2800" dirty="0"/>
              <a:t>scenarios</a:t>
            </a:r>
          </a:p>
          <a:p>
            <a:r>
              <a:rPr lang="en-US" sz="2800" dirty="0"/>
              <a:t>Others require “</a:t>
            </a:r>
            <a:r>
              <a:rPr lang="en-US" sz="2800" dirty="0" smtClean="0"/>
              <a:t>once</a:t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/>
              <a:t>only once”</a:t>
            </a:r>
          </a:p>
          <a:p>
            <a:r>
              <a:rPr lang="en-US" sz="2800" dirty="0"/>
              <a:t>Sequence matters for some</a:t>
            </a:r>
          </a:p>
          <a:p>
            <a:r>
              <a:rPr lang="en-US" sz="2800" dirty="0"/>
              <a:t>Some demand </a:t>
            </a:r>
            <a:r>
              <a:rPr lang="en-US" sz="2800" dirty="0" smtClean="0"/>
              <a:t>failsafe</a:t>
            </a:r>
            <a:br>
              <a:rPr lang="en-US" sz="2800" dirty="0" smtClean="0"/>
            </a:br>
            <a:r>
              <a:rPr lang="en-US" sz="2800" dirty="0" smtClean="0"/>
              <a:t>even </a:t>
            </a:r>
            <a:r>
              <a:rPr lang="en-US" sz="2800" dirty="0"/>
              <a:t>in DR </a:t>
            </a:r>
            <a:r>
              <a:rPr lang="en-US" sz="2800" dirty="0" smtClean="0"/>
              <a:t>scenarios</a:t>
            </a:r>
            <a:endParaRPr lang="en-US" sz="2800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10153068" y="1796539"/>
            <a:ext cx="0" cy="39997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H="1" flipV="1">
            <a:off x="8422297" y="2806200"/>
            <a:ext cx="3463439" cy="19972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H="1">
            <a:off x="8387663" y="2829289"/>
            <a:ext cx="3509619" cy="19741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943754"/>
              </p:ext>
            </p:extLst>
          </p:nvPr>
        </p:nvGraphicFramePr>
        <p:xfrm>
          <a:off x="8088961" y="1563419"/>
          <a:ext cx="4199018" cy="432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8097537" y="3697144"/>
            <a:ext cx="2186488" cy="1980830"/>
            <a:chOff x="8097537" y="3697144"/>
            <a:chExt cx="2186488" cy="1980830"/>
          </a:xfrm>
        </p:grpSpPr>
        <p:sp>
          <p:nvSpPr>
            <p:cNvPr id="48" name="Left-Right Arrow 47"/>
            <p:cNvSpPr/>
            <p:nvPr/>
          </p:nvSpPr>
          <p:spPr bwMode="auto">
            <a:xfrm rot="9049788">
              <a:off x="8321495" y="3697144"/>
              <a:ext cx="1962530" cy="1205760"/>
            </a:xfrm>
            <a:prstGeom prst="leftRightArrow">
              <a:avLst/>
            </a:prstGeom>
            <a:gradFill>
              <a:gsLst>
                <a:gs pos="53000">
                  <a:schemeClr val="accent2">
                    <a:lumMod val="60000"/>
                    <a:lumOff val="40000"/>
                    <a:alpha val="65000"/>
                  </a:schemeClr>
                </a:gs>
                <a:gs pos="100000">
                  <a:schemeClr val="accent2">
                    <a:alpha val="75000"/>
                  </a:schemeClr>
                </a:gs>
                <a:gs pos="0">
                  <a:schemeClr val="accent2">
                    <a:alpha val="75000"/>
                  </a:schemeClr>
                </a:gs>
              </a:gsLst>
              <a:lin ang="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Arial Narrow" pitchFamily="34" charset="0"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97537" y="5031643"/>
              <a:ext cx="1627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Delivery</a:t>
              </a:r>
              <a:br>
                <a:rPr lang="en-US" sz="1200" b="1" dirty="0" smtClean="0"/>
              </a:br>
              <a:r>
                <a:rPr lang="en-US" sz="1200" b="1" dirty="0" smtClean="0"/>
                <a:t>Guarantee</a:t>
              </a:r>
              <a:br>
                <a:rPr lang="en-US" sz="1200" b="1" dirty="0" smtClean="0"/>
              </a:br>
              <a:r>
                <a:rPr lang="en-US" sz="1200" b="1" dirty="0" smtClean="0"/>
                <a:t>Importance</a:t>
              </a:r>
              <a:endParaRPr lang="en-US" sz="12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2335" y="4548579"/>
              <a:ext cx="5230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Very</a:t>
              </a:r>
              <a:endParaRPr lang="en-US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598016" y="3858822"/>
              <a:ext cx="507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Not</a:t>
              </a:r>
              <a:endParaRPr lang="en-US" sz="1200" i="1" dirty="0"/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14012"/>
          <a:stretch/>
        </p:blipFill>
        <p:spPr bwMode="auto">
          <a:xfrm flipH="1">
            <a:off x="0" y="1151413"/>
            <a:ext cx="3200400" cy="524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36713"/>
          <a:stretch/>
        </p:blipFill>
        <p:spPr>
          <a:xfrm>
            <a:off x="-11546" y="1151412"/>
            <a:ext cx="3229916" cy="52401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23543" r="88272" b="38194"/>
          <a:stretch/>
        </p:blipFill>
        <p:spPr>
          <a:xfrm>
            <a:off x="8468" y="1154906"/>
            <a:ext cx="1753657" cy="52411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Considerations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526208" y="1371600"/>
            <a:ext cx="4102142" cy="47085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Message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Format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Protocol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Structured/Unstructured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Network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Availability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RTT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Bandwidth </a:t>
            </a:r>
            <a:r>
              <a:rPr lang="en-US" sz="2400" dirty="0" smtClean="0"/>
              <a:t>cost</a:t>
            </a:r>
            <a:endParaRPr lang="en-US" sz="2400" dirty="0"/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7881257" y="1371600"/>
            <a:ext cx="4121063" cy="47085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Robustness</a:t>
            </a:r>
            <a:endParaRPr lang="en-US" sz="3600" dirty="0"/>
          </a:p>
          <a:p>
            <a:pPr lvl="1">
              <a:spcAft>
                <a:spcPts val="1200"/>
              </a:spcAft>
            </a:pPr>
            <a:r>
              <a:rPr lang="en-US" sz="2400" dirty="0"/>
              <a:t>Archival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Caching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Acceptable MTBF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HA switchover times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DR </a:t>
            </a:r>
            <a:r>
              <a:rPr lang="en-US" sz="2400" dirty="0" smtClean="0"/>
              <a:t>requirements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976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bd65858838fb42a2ebafbe04c7f0ae3d356c"/>
</p:tagLst>
</file>

<file path=ppt/theme/theme1.xml><?xml version="1.0" encoding="utf-8"?>
<a:theme xmlns:a="http://schemas.openxmlformats.org/drawingml/2006/main" name="default">
  <a:themeElements>
    <a:clrScheme name="default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D3692"/>
      </a:accent1>
      <a:accent2>
        <a:srgbClr val="F6760F"/>
      </a:accent2>
      <a:accent3>
        <a:srgbClr val="FFFFFF"/>
      </a:accent3>
      <a:accent4>
        <a:srgbClr val="000000"/>
      </a:accent4>
      <a:accent5>
        <a:srgbClr val="AAAEC7"/>
      </a:accent5>
      <a:accent6>
        <a:srgbClr val="DF6A0C"/>
      </a:accent6>
      <a:hlink>
        <a:srgbClr val="FADF6C"/>
      </a:hlink>
      <a:folHlink>
        <a:srgbClr val="0066CC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60000"/>
          <a:buFont typeface="Arial Narrow" pitchFamily="34" charset="0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60000"/>
          <a:buFont typeface="Arial Narrow" pitchFamily="34" charset="0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B3D91"/>
        </a:accent1>
        <a:accent2>
          <a:srgbClr val="F6760F"/>
        </a:accent2>
        <a:accent3>
          <a:srgbClr val="FFFFFF"/>
        </a:accent3>
        <a:accent4>
          <a:srgbClr val="000000"/>
        </a:accent4>
        <a:accent5>
          <a:srgbClr val="AAAFC7"/>
        </a:accent5>
        <a:accent6>
          <a:srgbClr val="DF6A0C"/>
        </a:accent6>
        <a:hlink>
          <a:srgbClr val="FADF6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D3692"/>
        </a:accent1>
        <a:accent2>
          <a:srgbClr val="F6760F"/>
        </a:accent2>
        <a:accent3>
          <a:srgbClr val="FFFFFF"/>
        </a:accent3>
        <a:accent4>
          <a:srgbClr val="000000"/>
        </a:accent4>
        <a:accent5>
          <a:srgbClr val="AAAEC7"/>
        </a:accent5>
        <a:accent6>
          <a:srgbClr val="DF6A0C"/>
        </a:accent6>
        <a:hlink>
          <a:srgbClr val="FADF6C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Solace-Presentation-Template.potx" id="{992161A4-68FE-411E-8C4C-20C5CE448E6D}" vid="{4F1C5365-79AD-445C-94BC-36F0DCA093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Solace-Presentation-Template</Template>
  <TotalTime>4145</TotalTime>
  <Words>823</Words>
  <Application>Microsoft Macintosh PowerPoint</Application>
  <PresentationFormat>Custom</PresentationFormat>
  <Paragraphs>319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</vt:lpstr>
      <vt:lpstr>Design Patterns for Large Scale Data Movement</vt:lpstr>
      <vt:lpstr>Data Movement Patterns</vt:lpstr>
      <vt:lpstr>Latency Required</vt:lpstr>
      <vt:lpstr>Network Distance</vt:lpstr>
      <vt:lpstr>Number of Messages</vt:lpstr>
      <vt:lpstr>Degree of Distribution</vt:lpstr>
      <vt:lpstr>Message Size</vt:lpstr>
      <vt:lpstr>Importance of Delivery Guarantee</vt:lpstr>
      <vt:lpstr>Other Considerations</vt:lpstr>
      <vt:lpstr>Combination of Factors Yields Design Patterns</vt:lpstr>
      <vt:lpstr>Identifying Patterns in Real-World Use Cases</vt:lpstr>
      <vt:lpstr>Order Flow</vt:lpstr>
      <vt:lpstr>Order Flow; Architecture</vt:lpstr>
      <vt:lpstr>Order Flow; Similar Use Cases</vt:lpstr>
      <vt:lpstr>Manufacturing Data Sync</vt:lpstr>
      <vt:lpstr>Manufacturing Data Sync; Architecture</vt:lpstr>
      <vt:lpstr>Manufacturing Data Sync; Similar Use Cases</vt:lpstr>
      <vt:lpstr>Oil &amp; Gas Pipeline Monitoring</vt:lpstr>
      <vt:lpstr>Oil &amp; Gas Pipeline Monitoring; Architecture</vt:lpstr>
      <vt:lpstr>Oil &amp; Gas Pipeline Monitoring; Similar Use Cases</vt:lpstr>
      <vt:lpstr>Real-Time Sports Betting</vt:lpstr>
      <vt:lpstr>Real-Time Sports Betting; Architecture</vt:lpstr>
      <vt:lpstr>Real-Time Sports Betting; Similar Use Cases</vt:lpstr>
      <vt:lpstr>PowerPoint Presentation</vt:lpstr>
      <vt:lpstr>Summary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Barr</dc:creator>
  <cp:lastModifiedBy>Hans Jespersen</cp:lastModifiedBy>
  <cp:revision>169</cp:revision>
  <dcterms:created xsi:type="dcterms:W3CDTF">2014-05-28T23:14:38Z</dcterms:created>
  <dcterms:modified xsi:type="dcterms:W3CDTF">2014-11-04T22:57:04Z</dcterms:modified>
</cp:coreProperties>
</file>