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7" r:id="rId4"/>
    <p:sldMasterId id="2147483791" r:id="rId5"/>
    <p:sldMasterId id="2147483798" r:id="rId6"/>
    <p:sldMasterId id="2147483805" r:id="rId7"/>
    <p:sldMasterId id="2147483807" r:id="rId8"/>
  </p:sldMasterIdLst>
  <p:notesMasterIdLst>
    <p:notesMasterId r:id="rId45"/>
  </p:notesMasterIdLst>
  <p:handoutMasterIdLst>
    <p:handoutMasterId r:id="rId46"/>
  </p:handoutMasterIdLst>
  <p:sldIdLst>
    <p:sldId id="417" r:id="rId9"/>
    <p:sldId id="425" r:id="rId10"/>
    <p:sldId id="446" r:id="rId11"/>
    <p:sldId id="444" r:id="rId12"/>
    <p:sldId id="443" r:id="rId13"/>
    <p:sldId id="445" r:id="rId14"/>
    <p:sldId id="441" r:id="rId15"/>
    <p:sldId id="448" r:id="rId16"/>
    <p:sldId id="449" r:id="rId17"/>
    <p:sldId id="450" r:id="rId18"/>
    <p:sldId id="451" r:id="rId19"/>
    <p:sldId id="452" r:id="rId20"/>
    <p:sldId id="454" r:id="rId21"/>
    <p:sldId id="453" r:id="rId22"/>
    <p:sldId id="455" r:id="rId23"/>
    <p:sldId id="456" r:id="rId24"/>
    <p:sldId id="440" r:id="rId25"/>
    <p:sldId id="427"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60" r:id="rId39"/>
    <p:sldId id="459" r:id="rId40"/>
    <p:sldId id="457" r:id="rId41"/>
    <p:sldId id="458" r:id="rId42"/>
    <p:sldId id="309" r:id="rId43"/>
    <p:sldId id="424" r:id="rId4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08">
          <p15:clr>
            <a:srgbClr val="A4A3A4"/>
          </p15:clr>
        </p15:guide>
        <p15:guide id="2" orient="horz" pos="3267">
          <p15:clr>
            <a:srgbClr val="A4A3A4"/>
          </p15:clr>
        </p15:guide>
        <p15:guide id="3" orient="horz" pos="3112">
          <p15:clr>
            <a:srgbClr val="A4A3A4"/>
          </p15:clr>
        </p15:guide>
        <p15:guide id="4" pos="2880">
          <p15:clr>
            <a:srgbClr val="A4A3A4"/>
          </p15:clr>
        </p15:guide>
        <p15:guide id="5" pos="2332">
          <p15:clr>
            <a:srgbClr val="A4A3A4"/>
          </p15:clr>
        </p15:guide>
        <p15:guide id="6" pos="5432">
          <p15:clr>
            <a:srgbClr val="A4A3A4"/>
          </p15:clr>
        </p15:guide>
        <p15:guide id="7" pos="343">
          <p15:clr>
            <a:srgbClr val="A4A3A4"/>
          </p15:clr>
        </p15:guide>
        <p15:guide id="8" pos="733">
          <p15:clr>
            <a:srgbClr val="A4A3A4"/>
          </p15:clr>
        </p15:guide>
      </p15:sldGuideLst>
    </p:ext>
    <p:ext uri="{2D200454-40CA-4A62-9FC3-DE9A4176ACB9}">
      <p15:notesGuideLst xmlns:p15="http://schemas.microsoft.com/office/powerpoint/2012/main" xmlns="">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42F"/>
    <a:srgbClr val="B3C6E4"/>
    <a:srgbClr val="20343A"/>
    <a:srgbClr val="22465E"/>
    <a:srgbClr val="22475C"/>
    <a:srgbClr val="3B2259"/>
    <a:srgbClr val="6D0404"/>
    <a:srgbClr val="53BBD4"/>
    <a:srgbClr val="19272C"/>
    <a:srgbClr val="586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49" autoAdjust="0"/>
    <p:restoredTop sz="92542" autoAdjust="0"/>
  </p:normalViewPr>
  <p:slideViewPr>
    <p:cSldViewPr snapToGrid="0">
      <p:cViewPr varScale="1">
        <p:scale>
          <a:sx n="103" d="100"/>
          <a:sy n="103" d="100"/>
        </p:scale>
        <p:origin x="-592" y="-112"/>
      </p:cViewPr>
      <p:guideLst>
        <p:guide orient="horz" pos="809"/>
        <p:guide orient="horz" pos="3268"/>
        <p:guide orient="horz" pos="3112"/>
        <p:guide pos="2880"/>
        <p:guide pos="2332"/>
        <p:guide pos="5432"/>
        <p:guide pos="343"/>
        <p:guide pos="733"/>
      </p:guideLst>
    </p:cSldViewPr>
  </p:slideViewPr>
  <p:notesTextViewPr>
    <p:cViewPr>
      <p:scale>
        <a:sx n="100" d="100"/>
        <a:sy n="100" d="100"/>
      </p:scale>
      <p:origin x="0" y="0"/>
    </p:cViewPr>
  </p:notesTextViewPr>
  <p:sorterViewPr>
    <p:cViewPr>
      <p:scale>
        <a:sx n="132" d="100"/>
        <a:sy n="132" d="100"/>
      </p:scale>
      <p:origin x="0" y="6984"/>
    </p:cViewPr>
  </p:sorterViewPr>
  <p:notesViewPr>
    <p:cSldViewPr snapToGrid="0" showGuides="1">
      <p:cViewPr varScale="1">
        <p:scale>
          <a:sx n="78" d="100"/>
          <a:sy n="78" d="100"/>
        </p:scale>
        <p:origin x="-1266"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9" Type="http://schemas.openxmlformats.org/officeDocument/2006/relationships/slide" Target="slides/slide1.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7.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32E565C2-D25B-4665-A3AB-AE0884BADE42}" type="slidenum">
              <a:rPr lang="en-US" smtClean="0"/>
              <a:pPr/>
              <a:t>‹#›</a:t>
            </a:fld>
            <a:endParaRPr lang="en-US" dirty="0"/>
          </a:p>
        </p:txBody>
      </p:sp>
      <p:pic>
        <p:nvPicPr>
          <p:cNvPr id="6" name="Picture 5" descr="ca_r_1cr_grey.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6221271" y="162734"/>
            <a:ext cx="502406" cy="413093"/>
          </a:xfrm>
          <a:prstGeom prst="rect">
            <a:avLst/>
          </a:prstGeom>
        </p:spPr>
      </p:pic>
    </p:spTree>
    <p:extLst>
      <p:ext uri="{BB962C8B-B14F-4D97-AF65-F5344CB8AC3E}">
        <p14:creationId xmlns:p14="http://schemas.microsoft.com/office/powerpoint/2010/main" val="468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7.e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E09BE09F-839A-4E46-AA96-6B1F206C8913}" type="slidenum">
              <a:rPr lang="en-US" smtClean="0"/>
              <a:pPr/>
              <a:t>‹#›</a:t>
            </a:fld>
            <a:endParaRPr lang="en-US" dirty="0"/>
          </a:p>
        </p:txBody>
      </p:sp>
      <p:pic>
        <p:nvPicPr>
          <p:cNvPr id="8" name="Picture 7" descr="ca_r_1cr_grey.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6221271" y="162734"/>
            <a:ext cx="502406" cy="413093"/>
          </a:xfrm>
          <a:prstGeom prst="rect">
            <a:avLst/>
          </a:prstGeom>
        </p:spPr>
      </p:pic>
    </p:spTree>
    <p:extLst>
      <p:ext uri="{BB962C8B-B14F-4D97-AF65-F5344CB8AC3E}">
        <p14:creationId xmlns:p14="http://schemas.microsoft.com/office/powerpoint/2010/main" val="374705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E09F-839A-4E46-AA96-6B1F206C8913}" type="slidenum">
              <a:rPr lang="en-US" smtClean="0"/>
              <a:pPr/>
              <a:t>1</a:t>
            </a:fld>
            <a:endParaRPr lang="en-US" dirty="0"/>
          </a:p>
        </p:txBody>
      </p:sp>
    </p:spTree>
    <p:extLst>
      <p:ext uri="{BB962C8B-B14F-4D97-AF65-F5344CB8AC3E}">
        <p14:creationId xmlns:p14="http://schemas.microsoft.com/office/powerpoint/2010/main" val="279112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11D6D2-4EC2-724C-9232-AA919D9624A9}" type="slidenum">
              <a:rPr lang="en-US" smtClean="0"/>
              <a:t>21</a:t>
            </a:fld>
            <a:endParaRPr lang="en-US"/>
          </a:p>
        </p:txBody>
      </p:sp>
    </p:spTree>
    <p:extLst>
      <p:ext uri="{BB962C8B-B14F-4D97-AF65-F5344CB8AC3E}">
        <p14:creationId xmlns:p14="http://schemas.microsoft.com/office/powerpoint/2010/main" val="3699904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a:defRPr/>
            </a:pPr>
            <a:fld id="{75E09DD8-CB1B-4F15-9070-7D9BAAA921D3}" type="slidenum">
              <a:rPr lang="en-US" smtClean="0">
                <a:solidFill>
                  <a:prstClr val="black"/>
                </a:solidFill>
              </a:rPr>
              <a:pPr>
                <a:defRPr/>
              </a:pPr>
              <a:t>22</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olidFill>
              </a:rPr>
              <a:t>Copyright © 2010 CA. All rights reserved.</a:t>
            </a:r>
            <a:endParaRPr lang="en-US" dirty="0">
              <a:solidFill>
                <a:prstClr val="black"/>
              </a:solidFill>
            </a:endParaRPr>
          </a:p>
        </p:txBody>
      </p:sp>
    </p:spTree>
    <p:extLst>
      <p:ext uri="{BB962C8B-B14F-4D97-AF65-F5344CB8AC3E}">
        <p14:creationId xmlns:p14="http://schemas.microsoft.com/office/powerpoint/2010/main" val="403322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5E09DD8-CB1B-4F15-9070-7D9BAAA921D3}"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smtClean="0"/>
              <a:t>Copyright © 2010 CA. All rights reserved.</a:t>
            </a:r>
            <a:endParaRPr lang="en-US" dirty="0"/>
          </a:p>
        </p:txBody>
      </p:sp>
    </p:spTree>
    <p:extLst>
      <p:ext uri="{BB962C8B-B14F-4D97-AF65-F5344CB8AC3E}">
        <p14:creationId xmlns:p14="http://schemas.microsoft.com/office/powerpoint/2010/main" val="174206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E09F-839A-4E46-AA96-6B1F206C8913}" type="slidenum">
              <a:rPr lang="en-US" smtClean="0"/>
              <a:pPr/>
              <a:t>35</a:t>
            </a:fld>
            <a:endParaRPr lang="en-US" dirty="0"/>
          </a:p>
        </p:txBody>
      </p:sp>
    </p:spTree>
    <p:extLst>
      <p:ext uri="{BB962C8B-B14F-4D97-AF65-F5344CB8AC3E}">
        <p14:creationId xmlns:p14="http://schemas.microsoft.com/office/powerpoint/2010/main" val="1061706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442370" y="8910360"/>
            <a:ext cx="371462" cy="357035"/>
          </a:xfrm>
          <a:prstGeom prst="rect">
            <a:avLst/>
          </a:prstGeom>
          <a:noFill/>
        </p:spPr>
        <p:txBody>
          <a:bodyPr/>
          <a:lstStyle/>
          <a:p>
            <a:fld id="{8ADED9D6-8E15-4691-B0CC-A041377FD90E}" type="slidenum">
              <a:rPr lang="en-US" smtClean="0">
                <a:solidFill>
                  <a:prstClr val="black"/>
                </a:solidFill>
              </a:rPr>
              <a:pPr/>
              <a:t>36</a:t>
            </a:fld>
            <a:endParaRPr lang="en-US" dirty="0" smtClean="0">
              <a:solidFill>
                <a:prstClr val="black"/>
              </a:solidFill>
            </a:endParaRPr>
          </a:p>
        </p:txBody>
      </p:sp>
      <p:sp>
        <p:nvSpPr>
          <p:cNvPr id="28675" name="Rectangle 2"/>
          <p:cNvSpPr>
            <a:spLocks noGrp="1" noRot="1" noChangeAspect="1" noChangeArrowheads="1" noTextEdit="1"/>
          </p:cNvSpPr>
          <p:nvPr>
            <p:ph type="sldImg"/>
          </p:nvPr>
        </p:nvSpPr>
        <p:spPr>
          <a:xfrm>
            <a:off x="1204913" y="704850"/>
            <a:ext cx="4692650" cy="3519488"/>
          </a:xfrm>
          <a:ln/>
        </p:spPr>
      </p:sp>
      <p:sp>
        <p:nvSpPr>
          <p:cNvPr id="2867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APIs come with their own problems. </a:t>
            </a:r>
          </a:p>
          <a:p>
            <a:r>
              <a:rPr lang="en-US" baseline="0" dirty="0" smtClean="0"/>
              <a:t>You never have just one API. So quickly the issue is scaling access and management. </a:t>
            </a:r>
          </a:p>
          <a:p>
            <a:endParaRPr lang="en-US" dirty="0"/>
          </a:p>
        </p:txBody>
      </p:sp>
      <p:sp>
        <p:nvSpPr>
          <p:cNvPr id="4" name="Slide Number Placeholder 3"/>
          <p:cNvSpPr>
            <a:spLocks noGrp="1"/>
          </p:cNvSpPr>
          <p:nvPr>
            <p:ph type="sldNum" sz="quarter" idx="10"/>
          </p:nvPr>
        </p:nvSpPr>
        <p:spPr/>
        <p:txBody>
          <a:bodyPr/>
          <a:lstStyle/>
          <a:p>
            <a:pPr>
              <a:defRPr/>
            </a:pPr>
            <a:fld id="{75E09DD8-CB1B-4F15-9070-7D9BAAA921D3}"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Copyright © 2010 CA. All rights reserved.</a:t>
            </a:r>
            <a:endParaRPr lang="en-US" dirty="0"/>
          </a:p>
        </p:txBody>
      </p:sp>
    </p:spTree>
    <p:extLst>
      <p:ext uri="{BB962C8B-B14F-4D97-AF65-F5344CB8AC3E}">
        <p14:creationId xmlns:p14="http://schemas.microsoft.com/office/powerpoint/2010/main" val="325320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09DD8-CB1B-4F15-9070-7D9BAAA921D3}"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Copyright © 2010 CA. All rights reserved.</a:t>
            </a:r>
            <a:endParaRPr lang="en-US" dirty="0"/>
          </a:p>
        </p:txBody>
      </p:sp>
    </p:spTree>
    <p:extLst>
      <p:ext uri="{BB962C8B-B14F-4D97-AF65-F5344CB8AC3E}">
        <p14:creationId xmlns:p14="http://schemas.microsoft.com/office/powerpoint/2010/main" val="325320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09DD8-CB1B-4F15-9070-7D9BAAA921D3}"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smtClean="0"/>
              <a:t>Copyright © 2010 CA. All rights reserved.</a:t>
            </a:r>
            <a:endParaRPr lang="en-US" dirty="0"/>
          </a:p>
        </p:txBody>
      </p:sp>
    </p:spTree>
    <p:extLst>
      <p:ext uri="{BB962C8B-B14F-4D97-AF65-F5344CB8AC3E}">
        <p14:creationId xmlns:p14="http://schemas.microsoft.com/office/powerpoint/2010/main" val="3253200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09DD8-CB1B-4F15-9070-7D9BAAA921D3}"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smtClean="0"/>
              <a:t>Copyright © 2010 CA. All rights reserved.</a:t>
            </a:r>
            <a:endParaRPr lang="en-US" dirty="0"/>
          </a:p>
        </p:txBody>
      </p:sp>
    </p:spTree>
    <p:extLst>
      <p:ext uri="{BB962C8B-B14F-4D97-AF65-F5344CB8AC3E}">
        <p14:creationId xmlns:p14="http://schemas.microsoft.com/office/powerpoint/2010/main" val="325320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APIs come with their own problems. </a:t>
            </a:r>
          </a:p>
          <a:p>
            <a:r>
              <a:rPr lang="en-US" baseline="0" dirty="0" smtClean="0"/>
              <a:t>You never have just one API. So quickly the issue is scaling access and management. </a:t>
            </a:r>
          </a:p>
          <a:p>
            <a:endParaRPr lang="en-US" dirty="0"/>
          </a:p>
        </p:txBody>
      </p:sp>
      <p:sp>
        <p:nvSpPr>
          <p:cNvPr id="4" name="Slide Number Placeholder 3"/>
          <p:cNvSpPr>
            <a:spLocks noGrp="1"/>
          </p:cNvSpPr>
          <p:nvPr>
            <p:ph type="sldNum" sz="quarter" idx="10"/>
          </p:nvPr>
        </p:nvSpPr>
        <p:spPr/>
        <p:txBody>
          <a:bodyPr/>
          <a:lstStyle/>
          <a:p>
            <a:pPr>
              <a:defRPr/>
            </a:pPr>
            <a:fld id="{75E09DD8-CB1B-4F15-9070-7D9BAAA921D3}"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smtClean="0"/>
              <a:t>Copyright © 2010 CA. All rights reserved.</a:t>
            </a:r>
            <a:endParaRPr lang="en-US" dirty="0"/>
          </a:p>
        </p:txBody>
      </p:sp>
    </p:spTree>
    <p:extLst>
      <p:ext uri="{BB962C8B-B14F-4D97-AF65-F5344CB8AC3E}">
        <p14:creationId xmlns:p14="http://schemas.microsoft.com/office/powerpoint/2010/main" val="3253200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WORD ASSOC NEXT</a:t>
            </a:r>
            <a:endParaRPr lang="en-US" b="1" dirty="0"/>
          </a:p>
        </p:txBody>
      </p:sp>
      <p:sp>
        <p:nvSpPr>
          <p:cNvPr id="4" name="Slide Number Placeholder 3"/>
          <p:cNvSpPr>
            <a:spLocks noGrp="1"/>
          </p:cNvSpPr>
          <p:nvPr>
            <p:ph type="sldNum" sz="quarter" idx="10"/>
          </p:nvPr>
        </p:nvSpPr>
        <p:spPr/>
        <p:txBody>
          <a:bodyPr/>
          <a:lstStyle/>
          <a:p>
            <a:fld id="{CE11D6D2-4EC2-724C-9232-AA919D9624A9}" type="slidenum">
              <a:rPr lang="en-US" smtClean="0"/>
              <a:t>9</a:t>
            </a:fld>
            <a:endParaRPr lang="en-US"/>
          </a:p>
        </p:txBody>
      </p:sp>
    </p:spTree>
    <p:extLst>
      <p:ext uri="{BB962C8B-B14F-4D97-AF65-F5344CB8AC3E}">
        <p14:creationId xmlns:p14="http://schemas.microsoft.com/office/powerpoint/2010/main" val="1074895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APIs come with their own problems. </a:t>
            </a:r>
          </a:p>
          <a:p>
            <a:r>
              <a:rPr lang="en-US" baseline="0" dirty="0" smtClean="0"/>
              <a:t>You never have just one API. So quickly the issue is scaling access and management. </a:t>
            </a:r>
          </a:p>
          <a:p>
            <a:endParaRPr lang="en-US" dirty="0"/>
          </a:p>
        </p:txBody>
      </p:sp>
      <p:sp>
        <p:nvSpPr>
          <p:cNvPr id="4" name="Slide Number Placeholder 3"/>
          <p:cNvSpPr>
            <a:spLocks noGrp="1"/>
          </p:cNvSpPr>
          <p:nvPr>
            <p:ph type="sldNum" sz="quarter" idx="10"/>
          </p:nvPr>
        </p:nvSpPr>
        <p:spPr/>
        <p:txBody>
          <a:bodyPr/>
          <a:lstStyle/>
          <a:p>
            <a:pPr>
              <a:defRPr/>
            </a:pPr>
            <a:fld id="{75E09DD8-CB1B-4F15-9070-7D9BAAA921D3}"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smtClean="0"/>
              <a:t>Copyright © 2010 CA. All rights reserved.</a:t>
            </a:r>
            <a:endParaRPr lang="en-US" dirty="0"/>
          </a:p>
        </p:txBody>
      </p:sp>
    </p:spTree>
    <p:extLst>
      <p:ext uri="{BB962C8B-B14F-4D97-AF65-F5344CB8AC3E}">
        <p14:creationId xmlns:p14="http://schemas.microsoft.com/office/powerpoint/2010/main" val="325320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APIs come with their own problems. </a:t>
            </a:r>
          </a:p>
          <a:p>
            <a:r>
              <a:rPr lang="en-US" baseline="0" dirty="0" smtClean="0"/>
              <a:t>You never have just one API. So quickly the issue is scaling access and management. </a:t>
            </a:r>
          </a:p>
          <a:p>
            <a:endParaRPr lang="en-US" dirty="0"/>
          </a:p>
        </p:txBody>
      </p:sp>
      <p:sp>
        <p:nvSpPr>
          <p:cNvPr id="4" name="Slide Number Placeholder 3"/>
          <p:cNvSpPr>
            <a:spLocks noGrp="1"/>
          </p:cNvSpPr>
          <p:nvPr>
            <p:ph type="sldNum" sz="quarter" idx="10"/>
          </p:nvPr>
        </p:nvSpPr>
        <p:spPr/>
        <p:txBody>
          <a:bodyPr/>
          <a:lstStyle/>
          <a:p>
            <a:pPr>
              <a:defRPr/>
            </a:pPr>
            <a:fld id="{75E09DD8-CB1B-4F15-9070-7D9BAAA921D3}"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smtClean="0"/>
              <a:t>Copyright © 2010 CA. All rights reserved.</a:t>
            </a:r>
            <a:endParaRPr lang="en-US" dirty="0"/>
          </a:p>
        </p:txBody>
      </p:sp>
    </p:spTree>
    <p:extLst>
      <p:ext uri="{BB962C8B-B14F-4D97-AF65-F5344CB8AC3E}">
        <p14:creationId xmlns:p14="http://schemas.microsoft.com/office/powerpoint/2010/main" val="325320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emf"/><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emf"/><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533628" y="859536"/>
            <a:ext cx="6456114" cy="1470025"/>
          </a:xfrm>
          <a:prstGeom prst="rect">
            <a:avLst/>
          </a:prstGeom>
        </p:spPr>
        <p:txBody>
          <a:bodyPr>
            <a:noAutofit/>
          </a:bodyPr>
          <a:lstStyle>
            <a:lvl1pPr marL="0" algn="l" defTabSz="457200" rtl="0" eaLnBrk="1" latinLnBrk="0" hangingPunct="1">
              <a:lnSpc>
                <a:spcPct val="90000"/>
              </a:lnSpc>
              <a:spcBef>
                <a:spcPct val="0"/>
              </a:spcBef>
              <a:buNone/>
              <a:defRPr lang="en-US" sz="3600" b="0" kern="1200" dirty="0">
                <a:solidFill>
                  <a:schemeClr val="bg1"/>
                </a:solidFill>
                <a:latin typeface="+mj-lt"/>
                <a:ea typeface="+mj-ea"/>
                <a:cs typeface="+mj-cs"/>
              </a:defRPr>
            </a:lvl1pPr>
          </a:lstStyle>
          <a:p>
            <a:r>
              <a:rPr lang="en-US" dirty="0" smtClean="0"/>
              <a:t>Always In Title Case; </a:t>
            </a:r>
            <a:br>
              <a:rPr lang="en-US" dirty="0" smtClean="0"/>
            </a:br>
            <a:r>
              <a:rPr lang="en-US" dirty="0" smtClean="0"/>
              <a:t>2 Lines Preferred</a:t>
            </a:r>
            <a:endParaRPr lang="en-US" dirty="0"/>
          </a:p>
        </p:txBody>
      </p:sp>
      <p:sp>
        <p:nvSpPr>
          <p:cNvPr id="3" name="Subtitle 2"/>
          <p:cNvSpPr>
            <a:spLocks noGrp="1"/>
          </p:cNvSpPr>
          <p:nvPr>
            <p:ph type="subTitle" idx="1" hasCustomPrompt="1"/>
          </p:nvPr>
        </p:nvSpPr>
        <p:spPr bwMode="black">
          <a:xfrm>
            <a:off x="533627" y="2872230"/>
            <a:ext cx="6456116" cy="761998"/>
          </a:xfrm>
          <a:prstGeom prst="rect">
            <a:avLst/>
          </a:prstGeom>
        </p:spPr>
        <p:txBody>
          <a:bodyPr>
            <a:noAutofit/>
          </a:bodyPr>
          <a:lstStyle>
            <a:lvl1pPr marL="0" indent="0" algn="l" defTabSz="457200" rtl="0" eaLnBrk="1" latinLnBrk="0" hangingPunct="1">
              <a:lnSpc>
                <a:spcPct val="90000"/>
              </a:lnSpc>
              <a:spcBef>
                <a:spcPct val="0"/>
              </a:spcBef>
              <a:buNone/>
              <a:defRPr lang="en-US" sz="1800" b="0" kern="1200" dirty="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or presenter name [sentence or title case as needed </a:t>
            </a:r>
            <a:br>
              <a:rPr lang="en-US" dirty="0" smtClean="0"/>
            </a:br>
            <a:r>
              <a:rPr lang="en-US" dirty="0" smtClean="0"/>
              <a:t>Calibri 18 pt]</a:t>
            </a:r>
            <a:endParaRPr lang="en-US" dirty="0"/>
          </a:p>
        </p:txBody>
      </p:sp>
      <p:sp>
        <p:nvSpPr>
          <p:cNvPr id="11" name="Text Placeholder 12"/>
          <p:cNvSpPr>
            <a:spLocks noGrp="1"/>
          </p:cNvSpPr>
          <p:nvPr>
            <p:ph type="body" sz="quarter" idx="11" hasCustomPrompt="1"/>
          </p:nvPr>
        </p:nvSpPr>
        <p:spPr bwMode="black">
          <a:xfrm>
            <a:off x="533628" y="4410130"/>
            <a:ext cx="6456116" cy="651006"/>
          </a:xfrm>
          <a:prstGeom prst="rect">
            <a:avLst/>
          </a:prstGeom>
        </p:spPr>
        <p:txBody>
          <a:bodyPr>
            <a:noAutofit/>
          </a:bodyPr>
          <a:lstStyle>
            <a:lvl1pPr marL="0" indent="0">
              <a:buNone/>
              <a:defRPr sz="1200" b="1">
                <a:solidFill>
                  <a:schemeClr val="bg1"/>
                </a:solidFill>
              </a:defRPr>
            </a:lvl1pPr>
          </a:lstStyle>
          <a:p>
            <a:pPr lvl="0"/>
            <a:r>
              <a:rPr lang="en-US" dirty="0" smtClean="0"/>
              <a:t>Insert Date Here</a:t>
            </a:r>
            <a:endParaRPr lang="lt-LT" dirty="0"/>
          </a:p>
        </p:txBody>
      </p:sp>
    </p:spTree>
    <p:extLst>
      <p:ext uri="{BB962C8B-B14F-4D97-AF65-F5344CB8AC3E}">
        <p14:creationId xmlns:p14="http://schemas.microsoft.com/office/powerpoint/2010/main" val="424879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605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ull Pa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p:spPr>
        <p:txBody>
          <a:bodyPr bIns="1463040" anchor="ctr" anchorCtr="0"/>
          <a:lstStyle>
            <a:lvl1pPr algn="ctr">
              <a:buNone/>
              <a:defRPr/>
            </a:lvl1pPr>
          </a:lstStyle>
          <a:p>
            <a:r>
              <a:rPr lang="en-US" dirty="0" smtClean="0"/>
              <a:t>INSERT PHOTO HERE</a:t>
            </a:r>
            <a:endParaRPr lang="en-US" dirty="0"/>
          </a:p>
        </p:txBody>
      </p:sp>
      <p:sp>
        <p:nvSpPr>
          <p:cNvPr id="2" name="Title 1"/>
          <p:cNvSpPr>
            <a:spLocks noGrp="1"/>
          </p:cNvSpPr>
          <p:nvPr>
            <p:ph type="title" hasCustomPrompt="1"/>
          </p:nvPr>
        </p:nvSpPr>
        <p:spPr>
          <a:xfrm>
            <a:off x="6288832" y="1"/>
            <a:ext cx="2167128" cy="3675888"/>
          </a:xfrm>
          <a:solidFill>
            <a:schemeClr val="accent3">
              <a:alpha val="95000"/>
            </a:schemeClr>
          </a:solidFill>
        </p:spPr>
        <p:txBody>
          <a:bodyPr lIns="182880" tIns="182880" bIns="182880" anchor="b" anchorCtr="0"/>
          <a:lstStyle>
            <a:lvl1pPr>
              <a:defRPr>
                <a:solidFill>
                  <a:schemeClr val="bg1"/>
                </a:solidFill>
              </a:defRPr>
            </a:lvl1pPr>
          </a:lstStyle>
          <a:p>
            <a:r>
              <a:rPr lang="en-US" dirty="0" smtClean="0"/>
              <a:t>Title - Title Case, Calibri 28 pt bold</a:t>
            </a:r>
            <a:br>
              <a:rPr lang="en-US" dirty="0" smtClean="0"/>
            </a:br>
            <a:r>
              <a:rPr lang="en-US" dirty="0" smtClean="0"/>
              <a:t>2 Line Max</a:t>
            </a:r>
            <a:endParaRPr lang="en-US" dirty="0"/>
          </a:p>
        </p:txBody>
      </p:sp>
      <p:sp>
        <p:nvSpPr>
          <p:cNvPr id="5" name="Title 2"/>
          <p:cNvSpPr txBox="1">
            <a:spLocks/>
          </p:cNvSpPr>
          <p:nvPr userDrawn="1"/>
        </p:nvSpPr>
        <p:spPr bwMode="gray">
          <a:xfrm>
            <a:off x="9360764" y="1"/>
            <a:ext cx="2167128" cy="3675888"/>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mj-lt"/>
                <a:ea typeface="+mj-ea"/>
                <a:cs typeface="+mj-cs"/>
              </a:rPr>
              <a:t>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40605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41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0313"/>
            <a:ext cx="8229600" cy="1091353"/>
          </a:xfrm>
        </p:spPr>
        <p:txBody>
          <a:bodyPr/>
          <a:lstStyle>
            <a:lvl1pPr>
              <a:defRPr/>
            </a:lvl1pPr>
          </a:lstStyle>
          <a:p>
            <a:r>
              <a:rPr lang="en-US" dirty="0" smtClean="0"/>
              <a:t>Title - Title Case, Calibri 28 pt bold</a:t>
            </a:r>
            <a:br>
              <a:rPr lang="en-US" dirty="0" smtClean="0"/>
            </a:br>
            <a:r>
              <a:rPr lang="en-US" dirty="0" smtClean="0"/>
              <a:t>2 Line Max</a:t>
            </a:r>
            <a:endParaRPr lang="en-US" dirty="0"/>
          </a:p>
        </p:txBody>
      </p:sp>
      <p:sp>
        <p:nvSpPr>
          <p:cNvPr id="6" name="Text Placeholder 4"/>
          <p:cNvSpPr>
            <a:spLocks noGrp="1"/>
          </p:cNvSpPr>
          <p:nvPr>
            <p:ph type="body" sz="quarter" idx="10"/>
          </p:nvPr>
        </p:nvSpPr>
        <p:spPr>
          <a:xfrm>
            <a:off x="459670" y="1306892"/>
            <a:ext cx="8229600" cy="44695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188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0313"/>
            <a:ext cx="8229600" cy="546927"/>
          </a:xfrm>
        </p:spPr>
        <p:txBody>
          <a:bodyPr/>
          <a:lstStyle>
            <a:lvl1pPr>
              <a:defRPr/>
            </a:lvl1pPr>
          </a:lstStyle>
          <a:p>
            <a:r>
              <a:rPr lang="en-US" dirty="0" smtClean="0"/>
              <a:t>Title - Title Case, Calibri 28 pt bold</a:t>
            </a:r>
            <a:endParaRPr lang="en-US" dirty="0"/>
          </a:p>
        </p:txBody>
      </p:sp>
      <p:sp>
        <p:nvSpPr>
          <p:cNvPr id="5" name="Text Placeholder 4"/>
          <p:cNvSpPr>
            <a:spLocks noGrp="1"/>
          </p:cNvSpPr>
          <p:nvPr>
            <p:ph type="body" sz="quarter" idx="10"/>
          </p:nvPr>
        </p:nvSpPr>
        <p:spPr>
          <a:xfrm>
            <a:off x="453176" y="1307290"/>
            <a:ext cx="8170124" cy="43668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444499" y="685798"/>
            <a:ext cx="8178803" cy="385763"/>
          </a:xfrm>
        </p:spPr>
        <p:txBody>
          <a:bodyPr vert="horz" lIns="91440" tIns="45720" rIns="91440" bIns="45720" rtlCol="0" anchor="t">
            <a:noAutofit/>
          </a:bodyPr>
          <a:lstStyle>
            <a:lvl1pPr algn="l" defTabSz="457200" rtl="0" eaLnBrk="1" latinLnBrk="0" hangingPunct="1">
              <a:lnSpc>
                <a:spcPct val="90000"/>
              </a:lnSpc>
              <a:spcBef>
                <a:spcPct val="0"/>
              </a:spcBef>
              <a:buNone/>
              <a:defRPr lang="en-US" sz="2000" b="0" kern="1200" smtClean="0">
                <a:solidFill>
                  <a:schemeClr val="tx1"/>
                </a:solidFill>
                <a:latin typeface="+mj-lt"/>
                <a:ea typeface="+mj-ea"/>
                <a:cs typeface="+mj-cs"/>
              </a:defRPr>
            </a:lvl1pPr>
            <a:lvl2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200"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144188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1675"/>
            <a:ext cx="4038600" cy="4367289"/>
          </a:xfrm>
          <a:prstGeom prst="rect">
            <a:avLst/>
          </a:prstGeom>
        </p:spPr>
        <p:txBody>
          <a:bodyPr/>
          <a:lstStyle>
            <a:lvl1pPr>
              <a:lnSpc>
                <a:spcPts val="2880"/>
              </a:lnSpc>
              <a:defRPr sz="2400" b="0">
                <a:solidFill>
                  <a:schemeClr val="bg1"/>
                </a:solidFill>
              </a:defRPr>
            </a:lvl1pPr>
            <a:lvl2pPr>
              <a:defRPr sz="2000" b="0">
                <a:solidFill>
                  <a:schemeClr val="bg1"/>
                </a:solidFill>
              </a:defRPr>
            </a:lvl2pPr>
            <a:lvl3pPr>
              <a:defRPr sz="1800" b="0">
                <a:solidFill>
                  <a:schemeClr val="bg1"/>
                </a:solidFill>
              </a:defRPr>
            </a:lvl3pPr>
            <a:lvl4pPr>
              <a:defRPr sz="1600" b="0">
                <a:solidFill>
                  <a:schemeClr val="bg1"/>
                </a:solidFill>
              </a:defRPr>
            </a:lvl4pPr>
            <a:lvl5pPr>
              <a:defRPr sz="1600" b="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01675"/>
            <a:ext cx="4038600" cy="4367289"/>
          </a:xfrm>
          <a:prstGeom prst="rect">
            <a:avLst/>
          </a:prstGeom>
        </p:spPr>
        <p:txBody>
          <a:bodyPr/>
          <a:lstStyle>
            <a:lvl1pPr>
              <a:defRPr sz="2400" b="0">
                <a:solidFill>
                  <a:schemeClr val="bg1"/>
                </a:solidFill>
              </a:defRPr>
            </a:lvl1pPr>
            <a:lvl2pPr>
              <a:defRPr sz="2000" b="0">
                <a:solidFill>
                  <a:schemeClr val="bg1"/>
                </a:solidFill>
              </a:defRPr>
            </a:lvl2pPr>
            <a:lvl3pPr>
              <a:defRPr sz="1800" b="0">
                <a:solidFill>
                  <a:schemeClr val="bg1"/>
                </a:solidFill>
              </a:defRPr>
            </a:lvl3pPr>
            <a:lvl4pPr>
              <a:defRPr sz="1600" b="0">
                <a:solidFill>
                  <a:schemeClr val="bg1"/>
                </a:solidFill>
              </a:defRPr>
            </a:lvl4pPr>
            <a:lvl5pPr>
              <a:defRPr sz="1600" b="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546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0318"/>
            <a:ext cx="8229600" cy="1091353"/>
          </a:xfrm>
        </p:spPr>
        <p:txBody>
          <a:bodyPr/>
          <a:lstStyle>
            <a:lvl1pPr>
              <a:defRPr/>
            </a:lvl1pPr>
          </a:lstStyle>
          <a:p>
            <a:r>
              <a:rPr lang="en-US" dirty="0" smtClean="0"/>
              <a:t>Title - Title Case, Calibri 28 pt bold</a:t>
            </a:r>
            <a:br>
              <a:rPr lang="en-US" dirty="0" smtClean="0"/>
            </a:br>
            <a:r>
              <a:rPr lang="en-US" dirty="0" smtClean="0"/>
              <a:t>2 Line Max</a:t>
            </a:r>
            <a:endParaRPr lang="en-US" dirty="0"/>
          </a:p>
        </p:txBody>
      </p:sp>
    </p:spTree>
    <p:extLst>
      <p:ext uri="{BB962C8B-B14F-4D97-AF65-F5344CB8AC3E}">
        <p14:creationId xmlns:p14="http://schemas.microsoft.com/office/powerpoint/2010/main" val="144188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Full Pa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p:spPr>
        <p:txBody>
          <a:bodyPr vert="horz" lIns="91440" tIns="45720" rIns="91440" bIns="1463040" rtlCol="0" anchor="ctr" anchorCtr="0">
            <a:normAutofit/>
          </a:bodyPr>
          <a:lstStyle>
            <a:lvl1pPr marL="342900" indent="-342900" algn="ctr" defTabSz="457200" rtl="0" eaLnBrk="1" latinLnBrk="0" hangingPunct="1">
              <a:lnSpc>
                <a:spcPts val="2880"/>
              </a:lnSpc>
              <a:spcBef>
                <a:spcPts val="1200"/>
              </a:spcBef>
              <a:spcAft>
                <a:spcPts val="200"/>
              </a:spcAft>
              <a:buClr>
                <a:schemeClr val="tx1"/>
              </a:buClr>
              <a:buFont typeface="Wingdings" charset="2"/>
              <a:buNone/>
              <a:defRPr lang="en-US" sz="2400" b="0" kern="1200" dirty="0" smtClean="0">
                <a:solidFill>
                  <a:schemeClr val="tx1"/>
                </a:solidFill>
                <a:latin typeface="+mn-lt"/>
                <a:ea typeface="+mn-ea"/>
                <a:cs typeface="+mn-cs"/>
              </a:defRPr>
            </a:lvl1pPr>
          </a:lstStyle>
          <a:p>
            <a:r>
              <a:rPr lang="en-US" dirty="0" smtClean="0"/>
              <a:t>INSERT PHOTO HERE</a:t>
            </a:r>
            <a:endParaRPr lang="en-US" dirty="0"/>
          </a:p>
        </p:txBody>
      </p:sp>
      <p:sp>
        <p:nvSpPr>
          <p:cNvPr id="6" name="Title 1"/>
          <p:cNvSpPr>
            <a:spLocks noGrp="1"/>
          </p:cNvSpPr>
          <p:nvPr>
            <p:ph type="title" hasCustomPrompt="1"/>
          </p:nvPr>
        </p:nvSpPr>
        <p:spPr bwMode="blackGray">
          <a:xfrm>
            <a:off x="6288832" y="1"/>
            <a:ext cx="2167128" cy="3675888"/>
          </a:xfrm>
          <a:prstGeom prst="rect">
            <a:avLst/>
          </a:prstGeom>
          <a:solidFill>
            <a:srgbClr val="22475C">
              <a:alpha val="95000"/>
            </a:srgbClr>
          </a:solidFill>
        </p:spPr>
        <p:txBody>
          <a:bodyPr lIns="182880" tIns="182880" bIns="182880" anchor="b" anchorCtr="0"/>
          <a:lstStyle>
            <a:lvl1pPr>
              <a:defRPr>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rPr>
              <a:t>Title - Title Case, Calibri 28 pt bold</a:t>
            </a:r>
            <a:br>
              <a:rPr kumimoji="0" lang="en-US" sz="1800" b="0" i="0" u="none" strike="noStrike" kern="0" cap="none" spc="0" normalizeH="0" baseline="0" noProof="0" dirty="0" smtClean="0">
                <a:ln>
                  <a:noFill/>
                </a:ln>
                <a:solidFill>
                  <a:srgbClr val="FFFFFF"/>
                </a:solidFill>
                <a:effectLst/>
                <a:uLnTx/>
                <a:uFillTx/>
              </a:rPr>
            </a:br>
            <a:r>
              <a:rPr kumimoji="0" lang="en-US" sz="1800" b="0" i="0" u="none" strike="noStrike" kern="0" cap="none" spc="0" normalizeH="0" baseline="0" noProof="0" dirty="0" smtClean="0">
                <a:ln>
                  <a:noFill/>
                </a:ln>
                <a:solidFill>
                  <a:srgbClr val="FFFFFF"/>
                </a:solidFill>
                <a:effectLst/>
                <a:uLnTx/>
                <a:uFillTx/>
              </a:rPr>
              <a:t>2 Line Max</a:t>
            </a:r>
            <a:endParaRPr kumimoji="0" lang="en-US" sz="18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40605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02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22343A"/>
        </a:solidFill>
        <a:effectLst/>
      </p:bgPr>
    </p:bg>
    <p:spTree>
      <p:nvGrpSpPr>
        <p:cNvPr id="1" name=""/>
        <p:cNvGrpSpPr/>
        <p:nvPr/>
      </p:nvGrpSpPr>
      <p:grpSpPr>
        <a:xfrm>
          <a:off x="0" y="0"/>
          <a:ext cx="0" cy="0"/>
          <a:chOff x="0" y="0"/>
          <a:chExt cx="0" cy="0"/>
        </a:xfrm>
      </p:grpSpPr>
      <p:sp>
        <p:nvSpPr>
          <p:cNvPr id="6" name="Text Placeholder 22"/>
          <p:cNvSpPr>
            <a:spLocks noGrp="1"/>
          </p:cNvSpPr>
          <p:nvPr>
            <p:ph type="body" sz="quarter" idx="16" hasCustomPrompt="1"/>
          </p:nvPr>
        </p:nvSpPr>
        <p:spPr bwMode="black">
          <a:xfrm>
            <a:off x="4595986" y="2598108"/>
            <a:ext cx="3182112" cy="243192"/>
          </a:xfrm>
          <a:prstGeom prst="rect">
            <a:avLst/>
          </a:prstGeom>
        </p:spPr>
        <p:txBody>
          <a:bodyPr lIns="0"/>
          <a:lstStyle>
            <a:lvl1pPr marL="0" marR="0" indent="0" algn="l" defTabSz="457200" rtl="0" eaLnBrk="1" fontAlgn="auto" latinLnBrk="0" hangingPunct="1">
              <a:lnSpc>
                <a:spcPct val="110000"/>
              </a:lnSpc>
              <a:spcBef>
                <a:spcPts val="0"/>
              </a:spcBef>
              <a:spcAft>
                <a:spcPts val="1200"/>
              </a:spcAft>
              <a:buClr>
                <a:schemeClr val="bg1"/>
              </a:buClr>
              <a:buSzTx/>
              <a:buFont typeface="Wingdings" charset="2"/>
              <a:buNone/>
              <a:tabLst/>
              <a:defRPr sz="1100">
                <a:solidFill>
                  <a:srgbClr val="FFFFFF"/>
                </a:solidFill>
              </a:defRPr>
            </a:lvl1pPr>
            <a:lvl2pPr>
              <a:buNone/>
              <a:defRPr sz="800"/>
            </a:lvl2pPr>
            <a:lvl3pPr>
              <a:buNone/>
              <a:defRPr sz="800"/>
            </a:lvl3pPr>
            <a:lvl4pPr>
              <a:buNone/>
              <a:defRPr sz="800"/>
            </a:lvl4pPr>
            <a:lvl5pPr>
              <a:buNone/>
              <a:defRPr sz="800"/>
            </a:lvl5pPr>
          </a:lstStyle>
          <a:p>
            <a:pPr lvl="0"/>
            <a:r>
              <a:rPr lang="en-US" dirty="0" smtClean="0"/>
              <a:t>Title Goes Here</a:t>
            </a:r>
          </a:p>
        </p:txBody>
      </p:sp>
      <p:sp>
        <p:nvSpPr>
          <p:cNvPr id="7" name="Text Placeholder 22"/>
          <p:cNvSpPr>
            <a:spLocks noGrp="1"/>
          </p:cNvSpPr>
          <p:nvPr>
            <p:ph type="body" sz="quarter" idx="17" hasCustomPrompt="1"/>
          </p:nvPr>
        </p:nvSpPr>
        <p:spPr bwMode="black">
          <a:xfrm>
            <a:off x="4595986" y="2849815"/>
            <a:ext cx="3182112" cy="243192"/>
          </a:xfrm>
          <a:prstGeom prst="rect">
            <a:avLst/>
          </a:prstGeom>
        </p:spPr>
        <p:txBody>
          <a:bodyPr lIns="0"/>
          <a:lstStyle>
            <a:lvl1pPr marL="0" marR="0" indent="0" algn="l" defTabSz="457200" rtl="0" eaLnBrk="1" fontAlgn="auto" latinLnBrk="0" hangingPunct="1">
              <a:lnSpc>
                <a:spcPct val="110000"/>
              </a:lnSpc>
              <a:spcBef>
                <a:spcPts val="0"/>
              </a:spcBef>
              <a:spcAft>
                <a:spcPts val="1200"/>
              </a:spcAft>
              <a:buClr>
                <a:schemeClr val="bg1"/>
              </a:buClr>
              <a:buSzTx/>
              <a:buFont typeface="Wingdings" charset="2"/>
              <a:buNone/>
              <a:tabLst/>
              <a:defRPr sz="1100">
                <a:solidFill>
                  <a:srgbClr val="FFFFFF"/>
                </a:solidFill>
              </a:defRPr>
            </a:lvl1pPr>
            <a:lvl2pPr>
              <a:buNone/>
              <a:defRPr sz="800"/>
            </a:lvl2pPr>
            <a:lvl3pPr>
              <a:buNone/>
              <a:defRPr sz="800"/>
            </a:lvl3pPr>
            <a:lvl4pPr>
              <a:buNone/>
              <a:defRPr sz="800"/>
            </a:lvl4pPr>
            <a:lvl5pPr>
              <a:buNone/>
              <a:defRPr sz="800"/>
            </a:lvl5pPr>
          </a:lstStyle>
          <a:p>
            <a:pPr lvl="0"/>
            <a:r>
              <a:rPr lang="en-US" dirty="0" smtClean="0"/>
              <a:t>First.Last@ca.com</a:t>
            </a:r>
          </a:p>
        </p:txBody>
      </p:sp>
      <p:sp>
        <p:nvSpPr>
          <p:cNvPr id="8" name="Text Placeholder 22"/>
          <p:cNvSpPr>
            <a:spLocks noGrp="1"/>
          </p:cNvSpPr>
          <p:nvPr>
            <p:ph type="body" sz="quarter" idx="18" hasCustomPrompt="1"/>
          </p:nvPr>
        </p:nvSpPr>
        <p:spPr bwMode="black">
          <a:xfrm>
            <a:off x="4855934" y="3223498"/>
            <a:ext cx="3182112" cy="243192"/>
          </a:xfrm>
          <a:prstGeom prst="rect">
            <a:avLst/>
          </a:prstGeom>
        </p:spPr>
        <p:txBody>
          <a:bodyPr lIns="0"/>
          <a:lstStyle>
            <a:lvl1pPr marL="0" marR="0" indent="0" algn="l" defTabSz="457200" rtl="0" eaLnBrk="1" fontAlgn="auto" latinLnBrk="0" hangingPunct="1">
              <a:lnSpc>
                <a:spcPct val="110000"/>
              </a:lnSpc>
              <a:spcBef>
                <a:spcPts val="0"/>
              </a:spcBef>
              <a:spcAft>
                <a:spcPts val="1200"/>
              </a:spcAft>
              <a:buClr>
                <a:srgbClr val="0064AF"/>
              </a:buClr>
              <a:buSzTx/>
              <a:buFont typeface="Wingdings" charset="2"/>
              <a:buNone/>
              <a:tabLst/>
              <a:defRPr sz="1100">
                <a:solidFill>
                  <a:srgbClr val="FFFFFF"/>
                </a:solidFill>
              </a:defRPr>
            </a:lvl1pPr>
            <a:lvl2pPr>
              <a:buNone/>
              <a:defRPr sz="800"/>
            </a:lvl2pPr>
            <a:lvl3pPr>
              <a:buNone/>
              <a:defRPr sz="800"/>
            </a:lvl3pPr>
            <a:lvl4pPr>
              <a:buNone/>
              <a:defRPr sz="800"/>
            </a:lvl4pPr>
            <a:lvl5pPr>
              <a:buNone/>
              <a:defRPr sz="800"/>
            </a:lvl5pPr>
          </a:lstStyle>
          <a:p>
            <a:pPr lvl="0"/>
            <a:r>
              <a:rPr lang="en-US" dirty="0" smtClean="0"/>
              <a:t>@</a:t>
            </a:r>
            <a:r>
              <a:rPr lang="en-US" dirty="0" err="1" smtClean="0"/>
              <a:t>cainc</a:t>
            </a:r>
            <a:endParaRPr lang="en-US" dirty="0" smtClean="0"/>
          </a:p>
        </p:txBody>
      </p:sp>
      <p:sp>
        <p:nvSpPr>
          <p:cNvPr id="9" name="Text Placeholder 22"/>
          <p:cNvSpPr>
            <a:spLocks noGrp="1"/>
          </p:cNvSpPr>
          <p:nvPr>
            <p:ph type="body" sz="quarter" idx="19" hasCustomPrompt="1"/>
          </p:nvPr>
        </p:nvSpPr>
        <p:spPr bwMode="black">
          <a:xfrm>
            <a:off x="4855934" y="3557983"/>
            <a:ext cx="3182112" cy="243192"/>
          </a:xfrm>
          <a:prstGeom prst="rect">
            <a:avLst/>
          </a:prstGeom>
        </p:spPr>
        <p:txBody>
          <a:bodyPr lIns="0"/>
          <a:lstStyle>
            <a:lvl1pPr marL="0" marR="0" indent="0" algn="l" defTabSz="457200" rtl="0" eaLnBrk="1" fontAlgn="auto" latinLnBrk="0" hangingPunct="1">
              <a:lnSpc>
                <a:spcPct val="110000"/>
              </a:lnSpc>
              <a:spcBef>
                <a:spcPts val="0"/>
              </a:spcBef>
              <a:spcAft>
                <a:spcPts val="1200"/>
              </a:spcAft>
              <a:buClr>
                <a:srgbClr val="0064AF"/>
              </a:buClr>
              <a:buSzTx/>
              <a:buFont typeface="Wingdings" charset="2"/>
              <a:buNone/>
              <a:tabLst/>
              <a:defRPr sz="1100">
                <a:solidFill>
                  <a:srgbClr val="FFFFFF"/>
                </a:solidFill>
              </a:defRPr>
            </a:lvl1pPr>
            <a:lvl2pPr>
              <a:buNone/>
              <a:defRPr sz="800"/>
            </a:lvl2pPr>
            <a:lvl3pPr>
              <a:buNone/>
              <a:defRPr sz="800"/>
            </a:lvl3pPr>
            <a:lvl4pPr>
              <a:buNone/>
              <a:defRPr sz="800"/>
            </a:lvl4pPr>
            <a:lvl5pPr>
              <a:buNone/>
              <a:defRPr sz="800"/>
            </a:lvl5pPr>
          </a:lstStyle>
          <a:p>
            <a:pPr lvl="0"/>
            <a:r>
              <a:rPr lang="en-US" dirty="0" smtClean="0"/>
              <a:t>slideshare.net/</a:t>
            </a:r>
            <a:r>
              <a:rPr lang="en-US" dirty="0" err="1" smtClean="0"/>
              <a:t>CAinc</a:t>
            </a:r>
            <a:endParaRPr lang="en-US" dirty="0" smtClean="0"/>
          </a:p>
        </p:txBody>
      </p:sp>
      <p:sp>
        <p:nvSpPr>
          <p:cNvPr id="10" name="Text Placeholder 22"/>
          <p:cNvSpPr>
            <a:spLocks noGrp="1"/>
          </p:cNvSpPr>
          <p:nvPr>
            <p:ph type="body" sz="quarter" idx="20" hasCustomPrompt="1"/>
          </p:nvPr>
        </p:nvSpPr>
        <p:spPr bwMode="black">
          <a:xfrm>
            <a:off x="4855934" y="3881582"/>
            <a:ext cx="3182112" cy="243192"/>
          </a:xfrm>
          <a:prstGeom prst="rect">
            <a:avLst/>
          </a:prstGeom>
        </p:spPr>
        <p:txBody>
          <a:bodyPr lIns="0"/>
          <a:lstStyle>
            <a:lvl1pPr marL="0" marR="0" indent="0" algn="l" defTabSz="457200" rtl="0" eaLnBrk="1" fontAlgn="auto" latinLnBrk="0" hangingPunct="1">
              <a:lnSpc>
                <a:spcPct val="110000"/>
              </a:lnSpc>
              <a:spcBef>
                <a:spcPts val="0"/>
              </a:spcBef>
              <a:spcAft>
                <a:spcPts val="1200"/>
              </a:spcAft>
              <a:buClr>
                <a:schemeClr val="bg1"/>
              </a:buClr>
              <a:buSzTx/>
              <a:buFont typeface="Wingdings" charset="2"/>
              <a:buNone/>
              <a:tabLst/>
              <a:defRPr sz="1100">
                <a:solidFill>
                  <a:srgbClr val="FFFFFF"/>
                </a:solidFill>
              </a:defRPr>
            </a:lvl1pPr>
            <a:lvl2pPr>
              <a:buNone/>
              <a:defRPr sz="800"/>
            </a:lvl2pPr>
            <a:lvl3pPr>
              <a:buNone/>
              <a:defRPr sz="800"/>
            </a:lvl3pPr>
            <a:lvl4pPr>
              <a:buNone/>
              <a:defRPr sz="800"/>
            </a:lvl4pPr>
            <a:lvl5pPr>
              <a:buNone/>
              <a:defRPr sz="800"/>
            </a:lvl5pPr>
          </a:lstStyle>
          <a:p>
            <a:pPr lvl="0"/>
            <a:r>
              <a:rPr lang="en-US" dirty="0" smtClean="0"/>
              <a:t>linkedin.com/company/ca-technologies</a:t>
            </a:r>
          </a:p>
        </p:txBody>
      </p:sp>
      <p:sp>
        <p:nvSpPr>
          <p:cNvPr id="11" name="Text Placeholder 29"/>
          <p:cNvSpPr>
            <a:spLocks noGrp="1"/>
          </p:cNvSpPr>
          <p:nvPr>
            <p:ph type="body" sz="quarter" idx="21" hasCustomPrompt="1"/>
          </p:nvPr>
        </p:nvSpPr>
        <p:spPr bwMode="black">
          <a:xfrm>
            <a:off x="4584974" y="4600498"/>
            <a:ext cx="1224057" cy="275437"/>
          </a:xfrm>
          <a:prstGeom prst="rect">
            <a:avLst/>
          </a:prstGeom>
        </p:spPr>
        <p:txBody>
          <a:bodyPr lIns="0" tIns="0" rIns="0" bIns="0"/>
          <a:lstStyle>
            <a:lvl1pPr>
              <a:buNone/>
              <a:defRPr sz="1400" b="1">
                <a:solidFill>
                  <a:srgbClr val="FFFFFF"/>
                </a:solidFill>
              </a:defRPr>
            </a:lvl1pPr>
          </a:lstStyle>
          <a:p>
            <a:pPr lvl="0"/>
            <a:r>
              <a:rPr lang="en-US" dirty="0" smtClean="0"/>
              <a:t>ca.com</a:t>
            </a:r>
            <a:endParaRPr lang="en-US" dirty="0"/>
          </a:p>
        </p:txBody>
      </p:sp>
      <p:sp>
        <p:nvSpPr>
          <p:cNvPr id="14" name="Text Placeholder 16"/>
          <p:cNvSpPr>
            <a:spLocks noGrp="1"/>
          </p:cNvSpPr>
          <p:nvPr>
            <p:ph type="body" sz="quarter" idx="22" hasCustomPrompt="1"/>
          </p:nvPr>
        </p:nvSpPr>
        <p:spPr bwMode="black">
          <a:xfrm>
            <a:off x="4595558" y="2322212"/>
            <a:ext cx="3200400" cy="304800"/>
          </a:xfrm>
          <a:prstGeom prst="rect">
            <a:avLst/>
          </a:prstGeom>
        </p:spPr>
        <p:txBody>
          <a:bodyPr lIns="0" tIns="0" rIns="0" bIns="0"/>
          <a:lstStyle>
            <a:lvl1pPr>
              <a:buNone/>
              <a:defRPr sz="1600" b="1">
                <a:solidFill>
                  <a:srgbClr val="FFFFFF"/>
                </a:solidFill>
              </a:defRPr>
            </a:lvl1pPr>
            <a:lvl2pPr>
              <a:buNone/>
              <a:defRPr sz="1800" b="1"/>
            </a:lvl2pPr>
            <a:lvl3pPr>
              <a:buNone/>
              <a:defRPr sz="1600" b="1"/>
            </a:lvl3pPr>
            <a:lvl4pPr>
              <a:buNone/>
              <a:defRPr sz="1400" b="1"/>
            </a:lvl4pPr>
            <a:lvl5pPr>
              <a:buNone/>
              <a:defRPr sz="1400" b="1"/>
            </a:lvl5pPr>
          </a:lstStyle>
          <a:p>
            <a:r>
              <a:rPr lang="en-US" dirty="0" err="1" smtClean="0"/>
              <a:t>Firstname</a:t>
            </a:r>
            <a:r>
              <a:rPr lang="en-US" dirty="0" smtClean="0"/>
              <a:t> </a:t>
            </a:r>
            <a:r>
              <a:rPr lang="en-US" dirty="0" err="1" smtClean="0"/>
              <a:t>Lastname</a:t>
            </a:r>
            <a:endParaRPr lang="en-US" dirty="0" smtClean="0"/>
          </a:p>
        </p:txBody>
      </p:sp>
      <p:pic>
        <p:nvPicPr>
          <p:cNvPr id="15" name="Picture Placeholder 2"/>
          <p:cNvPicPr>
            <a:picLocks/>
          </p:cNvPicPr>
          <p:nvPr userDrawn="1"/>
        </p:nvPicPr>
        <p:blipFill>
          <a:blip r:embed="rId2">
            <a:extLst>
              <a:ext uri="{28A0092B-C50C-407E-A947-70E740481C1C}">
                <a14:useLocalDpi xmlns:a14="http://schemas.microsoft.com/office/drawing/2010/main"/>
              </a:ext>
            </a:extLst>
          </a:blip>
          <a:stretch>
            <a:fillRect/>
          </a:stretch>
        </p:blipFill>
        <p:spPr bwMode="black">
          <a:xfrm>
            <a:off x="4581495" y="3233740"/>
            <a:ext cx="232950" cy="246389"/>
          </a:xfrm>
          <a:prstGeom prst="rect">
            <a:avLst/>
          </a:prstGeom>
          <a:noFill/>
          <a:ln>
            <a:noFill/>
          </a:ln>
        </p:spPr>
      </p:pic>
      <p:pic>
        <p:nvPicPr>
          <p:cNvPr id="16" name="Picture Placeholder 6"/>
          <p:cNvPicPr>
            <a:picLocks/>
          </p:cNvPicPr>
          <p:nvPr userDrawn="1"/>
        </p:nvPicPr>
        <p:blipFill>
          <a:blip r:embed="rId3">
            <a:extLst>
              <a:ext uri="{28A0092B-C50C-407E-A947-70E740481C1C}">
                <a14:useLocalDpi xmlns:a14="http://schemas.microsoft.com/office/drawing/2010/main"/>
              </a:ext>
            </a:extLst>
          </a:blip>
          <a:stretch>
            <a:fillRect/>
          </a:stretch>
        </p:blipFill>
        <p:spPr bwMode="black">
          <a:xfrm>
            <a:off x="4586261" y="3580205"/>
            <a:ext cx="248781" cy="263134"/>
          </a:xfrm>
          <a:prstGeom prst="rect">
            <a:avLst/>
          </a:prstGeom>
          <a:noFill/>
          <a:ln>
            <a:noFill/>
          </a:ln>
        </p:spPr>
      </p:pic>
      <p:pic>
        <p:nvPicPr>
          <p:cNvPr id="17" name="Picture Placeholder 11"/>
          <p:cNvPicPr>
            <a:picLocks/>
          </p:cNvPicPr>
          <p:nvPr userDrawn="1"/>
        </p:nvPicPr>
        <p:blipFill>
          <a:blip r:embed="rId4">
            <a:extLst>
              <a:ext uri="{28A0092B-C50C-407E-A947-70E740481C1C}">
                <a14:useLocalDpi xmlns:a14="http://schemas.microsoft.com/office/drawing/2010/main"/>
              </a:ext>
            </a:extLst>
          </a:blip>
          <a:stretch>
            <a:fillRect/>
          </a:stretch>
        </p:blipFill>
        <p:spPr bwMode="black">
          <a:xfrm>
            <a:off x="4581497" y="3885770"/>
            <a:ext cx="270571" cy="286182"/>
          </a:xfrm>
          <a:prstGeom prst="rect">
            <a:avLst/>
          </a:prstGeom>
          <a:noFill/>
          <a:ln>
            <a:noFill/>
          </a:ln>
        </p:spPr>
      </p:pic>
      <p:cxnSp>
        <p:nvCxnSpPr>
          <p:cNvPr id="18" name="Straight Connector 17"/>
          <p:cNvCxnSpPr/>
          <p:nvPr userDrawn="1"/>
        </p:nvCxnSpPr>
        <p:spPr bwMode="gray">
          <a:xfrm flipV="1">
            <a:off x="3961774" y="1885745"/>
            <a:ext cx="37963" cy="3236860"/>
          </a:xfrm>
          <a:prstGeom prst="line">
            <a:avLst/>
          </a:prstGeom>
          <a:noFill/>
          <a:ln w="25400" cap="flat" cmpd="sng" algn="ctr">
            <a:gradFill flip="none" rotWithShape="1">
              <a:gsLst>
                <a:gs pos="0">
                  <a:sysClr val="window" lastClr="FFFFFF"/>
                </a:gs>
                <a:gs pos="100000">
                  <a:prstClr val="white"/>
                </a:gs>
                <a:gs pos="47000">
                  <a:sysClr val="window" lastClr="FFFFFF">
                    <a:lumMod val="85000"/>
                  </a:sysClr>
                </a:gs>
              </a:gsLst>
              <a:lin ang="16200000" scaled="0"/>
              <a:tileRect/>
            </a:gradFill>
            <a:prstDash val="solid"/>
          </a:ln>
          <a:effectLst/>
        </p:spPr>
      </p:cxnSp>
      <p:pic>
        <p:nvPicPr>
          <p:cNvPr id="19" name="Picture 18" descr="ca_r_1cr.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bwMode="black">
          <a:xfrm>
            <a:off x="1779506" y="2275647"/>
            <a:ext cx="1922544" cy="1713784"/>
          </a:xfrm>
          <a:prstGeom prst="rect">
            <a:avLst/>
          </a:prstGeom>
        </p:spPr>
      </p:pic>
    </p:spTree>
    <p:extLst>
      <p:ext uri="{BB962C8B-B14F-4D97-AF65-F5344CB8AC3E}">
        <p14:creationId xmlns:p14="http://schemas.microsoft.com/office/powerpoint/2010/main" val="16994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533628" y="859536"/>
            <a:ext cx="6456114" cy="1470025"/>
          </a:xfrm>
          <a:prstGeom prst="rect">
            <a:avLst/>
          </a:prstGeom>
        </p:spPr>
        <p:txBody>
          <a:bodyPr>
            <a:noAutofit/>
          </a:bodyPr>
          <a:lstStyle>
            <a:lvl1pPr marL="0" algn="l" defTabSz="457200" rtl="0" eaLnBrk="1" latinLnBrk="0" hangingPunct="1">
              <a:lnSpc>
                <a:spcPct val="90000"/>
              </a:lnSpc>
              <a:spcBef>
                <a:spcPct val="0"/>
              </a:spcBef>
              <a:buNone/>
              <a:defRPr lang="en-US" sz="3600" b="0" kern="1200" dirty="0">
                <a:solidFill>
                  <a:schemeClr val="tx1"/>
                </a:solidFill>
                <a:latin typeface="+mj-lt"/>
                <a:ea typeface="+mj-ea"/>
                <a:cs typeface="+mj-cs"/>
              </a:defRPr>
            </a:lvl1pPr>
          </a:lstStyle>
          <a:p>
            <a:r>
              <a:rPr lang="en-US" dirty="0" smtClean="0"/>
              <a:t>Always In Title Case; </a:t>
            </a:r>
            <a:br>
              <a:rPr lang="en-US" dirty="0" smtClean="0"/>
            </a:br>
            <a:r>
              <a:rPr lang="en-US" dirty="0" smtClean="0"/>
              <a:t>2 Lines Preferred</a:t>
            </a:r>
            <a:endParaRPr lang="en-US" dirty="0"/>
          </a:p>
        </p:txBody>
      </p:sp>
      <p:sp>
        <p:nvSpPr>
          <p:cNvPr id="3" name="Subtitle 2"/>
          <p:cNvSpPr>
            <a:spLocks noGrp="1"/>
          </p:cNvSpPr>
          <p:nvPr>
            <p:ph type="subTitle" idx="1" hasCustomPrompt="1"/>
          </p:nvPr>
        </p:nvSpPr>
        <p:spPr bwMode="black">
          <a:xfrm>
            <a:off x="533627" y="2872230"/>
            <a:ext cx="6456116" cy="761998"/>
          </a:xfrm>
          <a:prstGeom prst="rect">
            <a:avLst/>
          </a:prstGeom>
        </p:spPr>
        <p:txBody>
          <a:bodyPr>
            <a:noAutofit/>
          </a:bodyPr>
          <a:lstStyle>
            <a:lvl1pPr marL="0" indent="0" algn="l" defTabSz="457200" rtl="0" eaLnBrk="1" latinLnBrk="0" hangingPunct="1">
              <a:lnSpc>
                <a:spcPct val="90000"/>
              </a:lnSpc>
              <a:spcBef>
                <a:spcPct val="0"/>
              </a:spcBef>
              <a:buNone/>
              <a:defRPr lang="en-US" sz="1800" b="0" kern="120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or presenter name [sentence or title case as needed </a:t>
            </a:r>
            <a:br>
              <a:rPr lang="en-US" dirty="0" smtClean="0"/>
            </a:br>
            <a:r>
              <a:rPr lang="en-US" dirty="0" smtClean="0"/>
              <a:t>Calibri 18 pt]</a:t>
            </a:r>
            <a:endParaRPr lang="en-US" dirty="0"/>
          </a:p>
        </p:txBody>
      </p:sp>
      <p:sp>
        <p:nvSpPr>
          <p:cNvPr id="11" name="Text Placeholder 12"/>
          <p:cNvSpPr>
            <a:spLocks noGrp="1"/>
          </p:cNvSpPr>
          <p:nvPr>
            <p:ph type="body" sz="quarter" idx="11" hasCustomPrompt="1"/>
          </p:nvPr>
        </p:nvSpPr>
        <p:spPr bwMode="black">
          <a:xfrm>
            <a:off x="533628" y="4410131"/>
            <a:ext cx="6456116" cy="340201"/>
          </a:xfrm>
          <a:prstGeom prst="rect">
            <a:avLst/>
          </a:prstGeom>
        </p:spPr>
        <p:txBody>
          <a:bodyPr>
            <a:noAutofit/>
          </a:bodyPr>
          <a:lstStyle>
            <a:lvl1pPr marL="0" indent="0">
              <a:buNone/>
              <a:defRPr sz="1200" b="1">
                <a:solidFill>
                  <a:schemeClr val="tx1"/>
                </a:solidFill>
              </a:defRPr>
            </a:lvl1pPr>
          </a:lstStyle>
          <a:p>
            <a:pPr lvl="0"/>
            <a:r>
              <a:rPr lang="en-US" dirty="0" smtClean="0"/>
              <a:t>Insert Date Here</a:t>
            </a:r>
            <a:endParaRPr lang="lt-LT" dirty="0"/>
          </a:p>
        </p:txBody>
      </p:sp>
    </p:spTree>
    <p:extLst>
      <p:ext uri="{BB962C8B-B14F-4D97-AF65-F5344CB8AC3E}">
        <p14:creationId xmlns:p14="http://schemas.microsoft.com/office/powerpoint/2010/main" val="424879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0313"/>
            <a:ext cx="8229600" cy="1091353"/>
          </a:xfrm>
          <a:prstGeom prst="rect">
            <a:avLst/>
          </a:prstGeom>
        </p:spPr>
        <p:txBody>
          <a:bodyPr/>
          <a:lstStyle>
            <a:lvl1pPr>
              <a:defRPr/>
            </a:lvl1pPr>
          </a:lstStyle>
          <a:p>
            <a:r>
              <a:rPr lang="en-US" dirty="0" smtClean="0"/>
              <a:t>Title - Title Case, Calibri 28 pt bold</a:t>
            </a:r>
            <a:br>
              <a:rPr lang="en-US" dirty="0" smtClean="0"/>
            </a:br>
            <a:r>
              <a:rPr lang="en-US" dirty="0" smtClean="0"/>
              <a:t>2 Line Max</a:t>
            </a:r>
            <a:endParaRPr lang="en-US" dirty="0"/>
          </a:p>
        </p:txBody>
      </p:sp>
      <p:sp>
        <p:nvSpPr>
          <p:cNvPr id="6" name="Text Placeholder 4"/>
          <p:cNvSpPr>
            <a:spLocks noGrp="1"/>
          </p:cNvSpPr>
          <p:nvPr>
            <p:ph type="body" sz="quarter" idx="10"/>
          </p:nvPr>
        </p:nvSpPr>
        <p:spPr>
          <a:xfrm>
            <a:off x="459670" y="1306892"/>
            <a:ext cx="8229600" cy="446953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188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0313"/>
            <a:ext cx="8229600" cy="546927"/>
          </a:xfrm>
          <a:prstGeom prst="rect">
            <a:avLst/>
          </a:prstGeom>
        </p:spPr>
        <p:txBody>
          <a:bodyPr/>
          <a:lstStyle>
            <a:lvl1pPr>
              <a:defRPr/>
            </a:lvl1pPr>
          </a:lstStyle>
          <a:p>
            <a:r>
              <a:rPr lang="en-US" dirty="0" smtClean="0"/>
              <a:t>Title - Title Case, Calibri 28 pt bold</a:t>
            </a:r>
            <a:endParaRPr lang="en-US" dirty="0"/>
          </a:p>
        </p:txBody>
      </p:sp>
      <p:sp>
        <p:nvSpPr>
          <p:cNvPr id="5" name="Text Placeholder 4"/>
          <p:cNvSpPr>
            <a:spLocks noGrp="1"/>
          </p:cNvSpPr>
          <p:nvPr>
            <p:ph type="body" sz="quarter" idx="10"/>
          </p:nvPr>
        </p:nvSpPr>
        <p:spPr>
          <a:xfrm>
            <a:off x="453176" y="1307290"/>
            <a:ext cx="8170124" cy="43668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444499" y="685798"/>
            <a:ext cx="8178803" cy="385763"/>
          </a:xfrm>
          <a:prstGeom prst="rect">
            <a:avLst/>
          </a:prstGeom>
        </p:spPr>
        <p:txBody>
          <a:bodyPr vert="horz" lIns="91440" tIns="45720" rIns="91440" bIns="45720" rtlCol="0" anchor="t">
            <a:noAutofit/>
          </a:bodyPr>
          <a:lstStyle>
            <a:lvl1pPr algn="l" defTabSz="457200" rtl="0" eaLnBrk="1" latinLnBrk="0" hangingPunct="1">
              <a:lnSpc>
                <a:spcPct val="90000"/>
              </a:lnSpc>
              <a:spcBef>
                <a:spcPct val="0"/>
              </a:spcBef>
              <a:buNone/>
              <a:defRPr lang="en-US" sz="2000" b="0" kern="1200" smtClean="0">
                <a:solidFill>
                  <a:schemeClr val="tx1"/>
                </a:solidFill>
                <a:latin typeface="+mj-lt"/>
                <a:ea typeface="+mj-ea"/>
                <a:cs typeface="+mj-cs"/>
              </a:defRPr>
            </a:lvl1pPr>
            <a:lvl2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200"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44188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losing Slide">
    <p:bg>
      <p:bgPr>
        <a:solidFill>
          <a:schemeClr val="bg2">
            <a:alpha val="0"/>
          </a:schemeClr>
        </a:solidFill>
        <a:effectLst/>
      </p:bgPr>
    </p:bg>
    <p:spTree>
      <p:nvGrpSpPr>
        <p:cNvPr id="1" name=""/>
        <p:cNvGrpSpPr/>
        <p:nvPr/>
      </p:nvGrpSpPr>
      <p:grpSpPr>
        <a:xfrm>
          <a:off x="0" y="0"/>
          <a:ext cx="0" cy="0"/>
          <a:chOff x="0" y="0"/>
          <a:chExt cx="0" cy="0"/>
        </a:xfrm>
      </p:grpSpPr>
      <p:sp>
        <p:nvSpPr>
          <p:cNvPr id="6" name="Text Placeholder 22"/>
          <p:cNvSpPr>
            <a:spLocks noGrp="1"/>
          </p:cNvSpPr>
          <p:nvPr>
            <p:ph type="body" sz="quarter" idx="16" hasCustomPrompt="1"/>
          </p:nvPr>
        </p:nvSpPr>
        <p:spPr bwMode="black">
          <a:xfrm>
            <a:off x="4595986" y="2598108"/>
            <a:ext cx="3182112" cy="243192"/>
          </a:xfrm>
          <a:prstGeom prst="rect">
            <a:avLst/>
          </a:prstGeom>
        </p:spPr>
        <p:txBody>
          <a:bodyPr lIns="0"/>
          <a:lstStyle>
            <a:lvl1pPr marL="0" marR="0" indent="0" algn="l" defTabSz="457200" rtl="0" eaLnBrk="1" fontAlgn="auto" latinLnBrk="0" hangingPunct="1">
              <a:lnSpc>
                <a:spcPct val="110000"/>
              </a:lnSpc>
              <a:spcBef>
                <a:spcPts val="0"/>
              </a:spcBef>
              <a:spcAft>
                <a:spcPts val="1200"/>
              </a:spcAft>
              <a:buClr>
                <a:schemeClr val="bg1"/>
              </a:buClr>
              <a:buSzTx/>
              <a:buFont typeface="Wingdings" charset="2"/>
              <a:buNone/>
              <a:tabLst/>
              <a:defRPr sz="1100">
                <a:solidFill>
                  <a:schemeClr val="bg2"/>
                </a:solidFill>
              </a:defRPr>
            </a:lvl1pPr>
            <a:lvl2pPr>
              <a:buNone/>
              <a:defRPr sz="800"/>
            </a:lvl2pPr>
            <a:lvl3pPr>
              <a:buNone/>
              <a:defRPr sz="800"/>
            </a:lvl3pPr>
            <a:lvl4pPr>
              <a:buNone/>
              <a:defRPr sz="800"/>
            </a:lvl4pPr>
            <a:lvl5pPr>
              <a:buNone/>
              <a:defRPr sz="800"/>
            </a:lvl5pPr>
          </a:lstStyle>
          <a:p>
            <a:pPr lvl="0"/>
            <a:r>
              <a:rPr lang="en-US" dirty="0" smtClean="0"/>
              <a:t>Title Goes Here</a:t>
            </a:r>
          </a:p>
        </p:txBody>
      </p:sp>
      <p:sp>
        <p:nvSpPr>
          <p:cNvPr id="7" name="Text Placeholder 22"/>
          <p:cNvSpPr>
            <a:spLocks noGrp="1"/>
          </p:cNvSpPr>
          <p:nvPr>
            <p:ph type="body" sz="quarter" idx="17" hasCustomPrompt="1"/>
          </p:nvPr>
        </p:nvSpPr>
        <p:spPr bwMode="black">
          <a:xfrm>
            <a:off x="4595986" y="2849815"/>
            <a:ext cx="3182112" cy="243192"/>
          </a:xfrm>
          <a:prstGeom prst="rect">
            <a:avLst/>
          </a:prstGeom>
        </p:spPr>
        <p:txBody>
          <a:bodyPr lIns="0"/>
          <a:lstStyle>
            <a:lvl1pPr marL="0" marR="0" indent="0" algn="l" defTabSz="457200" rtl="0" eaLnBrk="1" fontAlgn="auto" latinLnBrk="0" hangingPunct="1">
              <a:lnSpc>
                <a:spcPct val="110000"/>
              </a:lnSpc>
              <a:spcBef>
                <a:spcPts val="0"/>
              </a:spcBef>
              <a:spcAft>
                <a:spcPts val="1200"/>
              </a:spcAft>
              <a:buClr>
                <a:schemeClr val="bg1"/>
              </a:buClr>
              <a:buSzTx/>
              <a:buFont typeface="Wingdings" charset="2"/>
              <a:buNone/>
              <a:tabLst/>
              <a:defRPr sz="1100">
                <a:solidFill>
                  <a:schemeClr val="bg2"/>
                </a:solidFill>
              </a:defRPr>
            </a:lvl1pPr>
            <a:lvl2pPr>
              <a:buNone/>
              <a:defRPr sz="800"/>
            </a:lvl2pPr>
            <a:lvl3pPr>
              <a:buNone/>
              <a:defRPr sz="800"/>
            </a:lvl3pPr>
            <a:lvl4pPr>
              <a:buNone/>
              <a:defRPr sz="800"/>
            </a:lvl4pPr>
            <a:lvl5pPr>
              <a:buNone/>
              <a:defRPr sz="800"/>
            </a:lvl5pPr>
          </a:lstStyle>
          <a:p>
            <a:pPr lvl="0"/>
            <a:r>
              <a:rPr lang="en-US" dirty="0" smtClean="0"/>
              <a:t>First.Last@ca.com</a:t>
            </a:r>
          </a:p>
        </p:txBody>
      </p:sp>
      <p:sp>
        <p:nvSpPr>
          <p:cNvPr id="8" name="Text Placeholder 22"/>
          <p:cNvSpPr>
            <a:spLocks noGrp="1"/>
          </p:cNvSpPr>
          <p:nvPr>
            <p:ph type="body" sz="quarter" idx="18" hasCustomPrompt="1"/>
          </p:nvPr>
        </p:nvSpPr>
        <p:spPr bwMode="black">
          <a:xfrm>
            <a:off x="4893258" y="3223498"/>
            <a:ext cx="3182112" cy="243192"/>
          </a:xfrm>
          <a:prstGeom prst="rect">
            <a:avLst/>
          </a:prstGeom>
        </p:spPr>
        <p:txBody>
          <a:bodyPr lIns="0"/>
          <a:lstStyle>
            <a:lvl1pPr marL="0" marR="0" indent="0" algn="l" defTabSz="457200" rtl="0" eaLnBrk="1" fontAlgn="auto" latinLnBrk="0" hangingPunct="1">
              <a:lnSpc>
                <a:spcPct val="110000"/>
              </a:lnSpc>
              <a:spcBef>
                <a:spcPts val="0"/>
              </a:spcBef>
              <a:spcAft>
                <a:spcPts val="1200"/>
              </a:spcAft>
              <a:buClr>
                <a:srgbClr val="0064AF"/>
              </a:buClr>
              <a:buSzTx/>
              <a:buFont typeface="Wingdings" charset="2"/>
              <a:buNone/>
              <a:tabLst/>
              <a:defRPr sz="1100">
                <a:solidFill>
                  <a:schemeClr val="bg2"/>
                </a:solidFill>
              </a:defRPr>
            </a:lvl1pPr>
            <a:lvl2pPr>
              <a:buNone/>
              <a:defRPr sz="800"/>
            </a:lvl2pPr>
            <a:lvl3pPr>
              <a:buNone/>
              <a:defRPr sz="800"/>
            </a:lvl3pPr>
            <a:lvl4pPr>
              <a:buNone/>
              <a:defRPr sz="800"/>
            </a:lvl4pPr>
            <a:lvl5pPr>
              <a:buNone/>
              <a:defRPr sz="800"/>
            </a:lvl5pPr>
          </a:lstStyle>
          <a:p>
            <a:pPr lvl="0"/>
            <a:r>
              <a:rPr lang="en-US" dirty="0" smtClean="0"/>
              <a:t>@</a:t>
            </a:r>
            <a:r>
              <a:rPr lang="en-US" dirty="0" err="1" smtClean="0"/>
              <a:t>cainc</a:t>
            </a:r>
            <a:endParaRPr lang="en-US" dirty="0" smtClean="0"/>
          </a:p>
        </p:txBody>
      </p:sp>
      <p:sp>
        <p:nvSpPr>
          <p:cNvPr id="9" name="Text Placeholder 22"/>
          <p:cNvSpPr>
            <a:spLocks noGrp="1"/>
          </p:cNvSpPr>
          <p:nvPr>
            <p:ph type="body" sz="quarter" idx="19" hasCustomPrompt="1"/>
          </p:nvPr>
        </p:nvSpPr>
        <p:spPr bwMode="black">
          <a:xfrm>
            <a:off x="4893258" y="3567315"/>
            <a:ext cx="3182112" cy="243192"/>
          </a:xfrm>
          <a:prstGeom prst="rect">
            <a:avLst/>
          </a:prstGeom>
        </p:spPr>
        <p:txBody>
          <a:bodyPr lIns="0"/>
          <a:lstStyle>
            <a:lvl1pPr marL="0" marR="0" indent="0" algn="l" defTabSz="457200" rtl="0" eaLnBrk="1" fontAlgn="auto" latinLnBrk="0" hangingPunct="1">
              <a:lnSpc>
                <a:spcPct val="110000"/>
              </a:lnSpc>
              <a:spcBef>
                <a:spcPts val="0"/>
              </a:spcBef>
              <a:spcAft>
                <a:spcPts val="1200"/>
              </a:spcAft>
              <a:buClr>
                <a:srgbClr val="0064AF"/>
              </a:buClr>
              <a:buSzTx/>
              <a:buFont typeface="Wingdings" charset="2"/>
              <a:buNone/>
              <a:tabLst/>
              <a:defRPr sz="1100">
                <a:solidFill>
                  <a:schemeClr val="bg2"/>
                </a:solidFill>
              </a:defRPr>
            </a:lvl1pPr>
            <a:lvl2pPr>
              <a:buNone/>
              <a:defRPr sz="800"/>
            </a:lvl2pPr>
            <a:lvl3pPr>
              <a:buNone/>
              <a:defRPr sz="800"/>
            </a:lvl3pPr>
            <a:lvl4pPr>
              <a:buNone/>
              <a:defRPr sz="800"/>
            </a:lvl4pPr>
            <a:lvl5pPr>
              <a:buNone/>
              <a:defRPr sz="800"/>
            </a:lvl5pPr>
          </a:lstStyle>
          <a:p>
            <a:pPr lvl="0"/>
            <a:r>
              <a:rPr lang="en-US" dirty="0" smtClean="0"/>
              <a:t>slideshare.net/</a:t>
            </a:r>
            <a:r>
              <a:rPr lang="en-US" dirty="0" err="1" smtClean="0"/>
              <a:t>CAinc</a:t>
            </a:r>
            <a:endParaRPr lang="en-US" dirty="0" smtClean="0"/>
          </a:p>
        </p:txBody>
      </p:sp>
      <p:sp>
        <p:nvSpPr>
          <p:cNvPr id="10" name="Text Placeholder 22"/>
          <p:cNvSpPr>
            <a:spLocks noGrp="1"/>
          </p:cNvSpPr>
          <p:nvPr>
            <p:ph type="body" sz="quarter" idx="20" hasCustomPrompt="1"/>
          </p:nvPr>
        </p:nvSpPr>
        <p:spPr bwMode="black">
          <a:xfrm>
            <a:off x="4893258" y="3918906"/>
            <a:ext cx="3182112" cy="243192"/>
          </a:xfrm>
          <a:prstGeom prst="rect">
            <a:avLst/>
          </a:prstGeom>
        </p:spPr>
        <p:txBody>
          <a:bodyPr lIns="0"/>
          <a:lstStyle>
            <a:lvl1pPr marL="0" marR="0" indent="0" algn="l" defTabSz="457200" rtl="0" eaLnBrk="1" fontAlgn="auto" latinLnBrk="0" hangingPunct="1">
              <a:lnSpc>
                <a:spcPct val="110000"/>
              </a:lnSpc>
              <a:spcBef>
                <a:spcPts val="0"/>
              </a:spcBef>
              <a:spcAft>
                <a:spcPts val="1200"/>
              </a:spcAft>
              <a:buClr>
                <a:schemeClr val="bg1"/>
              </a:buClr>
              <a:buSzTx/>
              <a:buFont typeface="Wingdings" charset="2"/>
              <a:buNone/>
              <a:tabLst/>
              <a:defRPr sz="1100">
                <a:solidFill>
                  <a:schemeClr val="bg2"/>
                </a:solidFill>
              </a:defRPr>
            </a:lvl1pPr>
            <a:lvl2pPr>
              <a:buNone/>
              <a:defRPr sz="800"/>
            </a:lvl2pPr>
            <a:lvl3pPr>
              <a:buNone/>
              <a:defRPr sz="800"/>
            </a:lvl3pPr>
            <a:lvl4pPr>
              <a:buNone/>
              <a:defRPr sz="800"/>
            </a:lvl4pPr>
            <a:lvl5pPr>
              <a:buNone/>
              <a:defRPr sz="800"/>
            </a:lvl5pPr>
          </a:lstStyle>
          <a:p>
            <a:pPr lvl="0"/>
            <a:r>
              <a:rPr lang="en-US" dirty="0" smtClean="0"/>
              <a:t>linkedin.com/company/ca-technologies</a:t>
            </a:r>
          </a:p>
        </p:txBody>
      </p:sp>
      <p:sp>
        <p:nvSpPr>
          <p:cNvPr id="11" name="Text Placeholder 29"/>
          <p:cNvSpPr>
            <a:spLocks noGrp="1"/>
          </p:cNvSpPr>
          <p:nvPr>
            <p:ph type="body" sz="quarter" idx="21" hasCustomPrompt="1"/>
          </p:nvPr>
        </p:nvSpPr>
        <p:spPr bwMode="black">
          <a:xfrm>
            <a:off x="4584974" y="4600498"/>
            <a:ext cx="1224057" cy="275437"/>
          </a:xfrm>
          <a:prstGeom prst="rect">
            <a:avLst/>
          </a:prstGeom>
        </p:spPr>
        <p:txBody>
          <a:bodyPr lIns="0" tIns="0" rIns="0" bIns="0"/>
          <a:lstStyle>
            <a:lvl1pPr>
              <a:buNone/>
              <a:defRPr sz="1400" b="1">
                <a:solidFill>
                  <a:schemeClr val="bg2"/>
                </a:solidFill>
              </a:defRPr>
            </a:lvl1pPr>
          </a:lstStyle>
          <a:p>
            <a:pPr lvl="0"/>
            <a:r>
              <a:rPr lang="en-US" dirty="0" smtClean="0"/>
              <a:t>ca.com</a:t>
            </a:r>
            <a:endParaRPr lang="en-US" dirty="0"/>
          </a:p>
        </p:txBody>
      </p:sp>
      <p:sp>
        <p:nvSpPr>
          <p:cNvPr id="14" name="Text Placeholder 16"/>
          <p:cNvSpPr>
            <a:spLocks noGrp="1"/>
          </p:cNvSpPr>
          <p:nvPr>
            <p:ph type="body" sz="quarter" idx="22" hasCustomPrompt="1"/>
          </p:nvPr>
        </p:nvSpPr>
        <p:spPr bwMode="black">
          <a:xfrm>
            <a:off x="4595558" y="2322212"/>
            <a:ext cx="3200400" cy="304800"/>
          </a:xfrm>
          <a:prstGeom prst="rect">
            <a:avLst/>
          </a:prstGeom>
        </p:spPr>
        <p:txBody>
          <a:bodyPr lIns="0" tIns="0" rIns="0" bIns="0"/>
          <a:lstStyle>
            <a:lvl1pPr>
              <a:buNone/>
              <a:defRPr sz="1600" b="1">
                <a:solidFill>
                  <a:schemeClr val="bg2"/>
                </a:solidFill>
              </a:defRPr>
            </a:lvl1pPr>
            <a:lvl2pPr>
              <a:buNone/>
              <a:defRPr sz="1800" b="1"/>
            </a:lvl2pPr>
            <a:lvl3pPr>
              <a:buNone/>
              <a:defRPr sz="1600" b="1"/>
            </a:lvl3pPr>
            <a:lvl4pPr>
              <a:buNone/>
              <a:defRPr sz="1400" b="1"/>
            </a:lvl4pPr>
            <a:lvl5pPr>
              <a:buNone/>
              <a:defRPr sz="1400" b="1"/>
            </a:lvl5pPr>
          </a:lstStyle>
          <a:p>
            <a:r>
              <a:rPr lang="en-US" dirty="0" err="1" smtClean="0"/>
              <a:t>Firstname</a:t>
            </a:r>
            <a:r>
              <a:rPr lang="en-US" dirty="0" smtClean="0"/>
              <a:t> </a:t>
            </a:r>
            <a:r>
              <a:rPr lang="en-US" dirty="0" err="1" smtClean="0"/>
              <a:t>Lastname</a:t>
            </a:r>
            <a:endParaRPr lang="en-US" dirty="0" smtClean="0"/>
          </a:p>
        </p:txBody>
      </p:sp>
      <p:pic>
        <p:nvPicPr>
          <p:cNvPr id="15" name="Picture Placeholder 2"/>
          <p:cNvPicPr>
            <a:picLocks/>
          </p:cNvPicPr>
          <p:nvPr userDrawn="1"/>
        </p:nvPicPr>
        <p:blipFill>
          <a:blip r:embed="rId2">
            <a:duotone>
              <a:prstClr val="black"/>
              <a:schemeClr val="bg2">
                <a:tint val="45000"/>
                <a:satMod val="400000"/>
              </a:schemeClr>
            </a:duotone>
            <a:lum bright="-40000"/>
            <a:extLst>
              <a:ext uri="{28A0092B-C50C-407E-A947-70E740481C1C}">
                <a14:useLocalDpi xmlns:a14="http://schemas.microsoft.com/office/drawing/2010/main"/>
              </a:ext>
            </a:extLst>
          </a:blip>
          <a:stretch>
            <a:fillRect/>
          </a:stretch>
        </p:blipFill>
        <p:spPr bwMode="black">
          <a:xfrm>
            <a:off x="4581495" y="3233740"/>
            <a:ext cx="232950" cy="246389"/>
          </a:xfrm>
          <a:prstGeom prst="rect">
            <a:avLst/>
          </a:prstGeom>
          <a:noFill/>
          <a:ln>
            <a:noFill/>
          </a:ln>
        </p:spPr>
      </p:pic>
      <p:pic>
        <p:nvPicPr>
          <p:cNvPr id="16" name="Picture Placeholder 6"/>
          <p:cNvPicPr>
            <a:picLocks/>
          </p:cNvPicPr>
          <p:nvPr userDrawn="1"/>
        </p:nvPicPr>
        <p:blipFill>
          <a:blip r:embed="rId3">
            <a:duotone>
              <a:prstClr val="black"/>
              <a:schemeClr val="bg2">
                <a:tint val="45000"/>
                <a:satMod val="400000"/>
              </a:schemeClr>
            </a:duotone>
            <a:lum bright="-40000"/>
            <a:extLst>
              <a:ext uri="{28A0092B-C50C-407E-A947-70E740481C1C}">
                <a14:useLocalDpi xmlns:a14="http://schemas.microsoft.com/office/drawing/2010/main"/>
              </a:ext>
            </a:extLst>
          </a:blip>
          <a:stretch>
            <a:fillRect/>
          </a:stretch>
        </p:blipFill>
        <p:spPr bwMode="black">
          <a:xfrm>
            <a:off x="4586261" y="3580205"/>
            <a:ext cx="248781" cy="263134"/>
          </a:xfrm>
          <a:prstGeom prst="rect">
            <a:avLst/>
          </a:prstGeom>
          <a:noFill/>
          <a:ln>
            <a:noFill/>
          </a:ln>
        </p:spPr>
      </p:pic>
      <p:pic>
        <p:nvPicPr>
          <p:cNvPr id="17" name="Picture Placeholder 11"/>
          <p:cNvPicPr>
            <a:picLocks/>
          </p:cNvPicPr>
          <p:nvPr userDrawn="1"/>
        </p:nvPicPr>
        <p:blipFill>
          <a:blip r:embed="rId4">
            <a:duotone>
              <a:prstClr val="black"/>
              <a:schemeClr val="bg2">
                <a:tint val="45000"/>
                <a:satMod val="400000"/>
              </a:schemeClr>
            </a:duotone>
            <a:lum bright="-40000"/>
            <a:extLst>
              <a:ext uri="{28A0092B-C50C-407E-A947-70E740481C1C}">
                <a14:useLocalDpi xmlns:a14="http://schemas.microsoft.com/office/drawing/2010/main"/>
              </a:ext>
            </a:extLst>
          </a:blip>
          <a:stretch>
            <a:fillRect/>
          </a:stretch>
        </p:blipFill>
        <p:spPr bwMode="black">
          <a:xfrm>
            <a:off x="4581497" y="3885770"/>
            <a:ext cx="270571" cy="286182"/>
          </a:xfrm>
          <a:prstGeom prst="rect">
            <a:avLst/>
          </a:prstGeom>
          <a:noFill/>
          <a:ln>
            <a:noFill/>
          </a:ln>
        </p:spPr>
      </p:pic>
      <p:cxnSp>
        <p:nvCxnSpPr>
          <p:cNvPr id="18" name="Straight Connector 17"/>
          <p:cNvCxnSpPr/>
          <p:nvPr userDrawn="1"/>
        </p:nvCxnSpPr>
        <p:spPr bwMode="gray">
          <a:xfrm flipV="1">
            <a:off x="3961774" y="1885745"/>
            <a:ext cx="37963" cy="3236860"/>
          </a:xfrm>
          <a:prstGeom prst="line">
            <a:avLst/>
          </a:prstGeom>
          <a:noFill/>
          <a:ln w="25400" cap="flat" cmpd="sng" algn="ctr">
            <a:gradFill flip="none" rotWithShape="1">
              <a:gsLst>
                <a:gs pos="0">
                  <a:sysClr val="window" lastClr="FFFFFF"/>
                </a:gs>
                <a:gs pos="100000">
                  <a:prstClr val="white"/>
                </a:gs>
                <a:gs pos="47000">
                  <a:sysClr val="window" lastClr="FFFFFF">
                    <a:lumMod val="85000"/>
                  </a:sysClr>
                </a:gs>
              </a:gsLst>
              <a:lin ang="16200000" scaled="0"/>
              <a:tileRect/>
            </a:gradFill>
            <a:prstDash val="solid"/>
          </a:ln>
          <a:effectLst/>
        </p:spPr>
      </p:cxnSp>
      <p:pic>
        <p:nvPicPr>
          <p:cNvPr id="21" name="Picture 20" descr="ca_r_1cr_grey.eps"/>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31067" y="2629845"/>
            <a:ext cx="1227954" cy="1018422"/>
          </a:xfrm>
          <a:prstGeom prst="rect">
            <a:avLst/>
          </a:prstGeom>
        </p:spPr>
      </p:pic>
    </p:spTree>
    <p:extLst>
      <p:ext uri="{BB962C8B-B14F-4D97-AF65-F5344CB8AC3E}">
        <p14:creationId xmlns:p14="http://schemas.microsoft.com/office/powerpoint/2010/main" val="16994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bwMode="black">
          <a:xfrm>
            <a:off x="576072" y="182880"/>
            <a:ext cx="8119872" cy="731520"/>
          </a:xfrm>
          <a:prstGeom prst="rect">
            <a:avLst/>
          </a:prstGeom>
        </p:spPr>
        <p:txBody>
          <a:bodyPr rtlCol="0">
            <a:noAutofit/>
          </a:bodyPr>
          <a:lstStyle/>
          <a:p>
            <a:r>
              <a:rPr lang="en-US" dirty="0" smtClean="0"/>
              <a:t>Click to edit Master title style</a:t>
            </a:r>
            <a:endParaRPr lang="en-US" dirty="0"/>
          </a:p>
        </p:txBody>
      </p:sp>
      <p:sp>
        <p:nvSpPr>
          <p:cNvPr id="7" name="Date Placeholder 1"/>
          <p:cNvSpPr>
            <a:spLocks noGrp="1"/>
          </p:cNvSpPr>
          <p:nvPr>
            <p:ph type="dt" sz="half" idx="2"/>
          </p:nvPr>
        </p:nvSpPr>
        <p:spPr>
          <a:xfrm>
            <a:off x="903111" y="6537960"/>
            <a:ext cx="1371600" cy="320040"/>
          </a:xfrm>
          <a:prstGeom prst="rect">
            <a:avLst/>
          </a:prstGeom>
        </p:spPr>
        <p:txBody>
          <a:bodyPr vert="horz" lIns="91440" tIns="45720" rIns="91440" bIns="45720" rtlCol="0" anchor="t"/>
          <a:lstStyle>
            <a:lvl1pPr algn="l">
              <a:defRPr lang="en-US" sz="1000" smtClean="0">
                <a:latin typeface="+mn-lt"/>
                <a:ea typeface="+mn-ea"/>
                <a:cs typeface="+mn-cs"/>
              </a:defRPr>
            </a:lvl1pPr>
          </a:lstStyle>
          <a:p>
            <a:pPr fontAlgn="auto">
              <a:spcBef>
                <a:spcPts val="0"/>
              </a:spcBef>
              <a:spcAft>
                <a:spcPts val="0"/>
              </a:spcAft>
            </a:pPr>
            <a:fld id="{B549B438-46FA-4497-8680-139A43634283}" type="datetime4">
              <a:rPr lang="en-US" smtClean="0"/>
              <a:pPr fontAlgn="auto">
                <a:spcBef>
                  <a:spcPts val="0"/>
                </a:spcBef>
                <a:spcAft>
                  <a:spcPts val="0"/>
                </a:spcAft>
              </a:pPr>
              <a:t>November 3, 2014</a:t>
            </a:fld>
            <a:endParaRPr lang="en-US" dirty="0"/>
          </a:p>
        </p:txBody>
      </p:sp>
      <p:sp>
        <p:nvSpPr>
          <p:cNvPr id="8" name="Footer Placeholder 2"/>
          <p:cNvSpPr>
            <a:spLocks noGrp="1"/>
          </p:cNvSpPr>
          <p:nvPr>
            <p:ph type="ftr" sz="quarter" idx="3"/>
          </p:nvPr>
        </p:nvSpPr>
        <p:spPr>
          <a:xfrm>
            <a:off x="2286000" y="6537960"/>
            <a:ext cx="5486400" cy="320040"/>
          </a:xfrm>
          <a:prstGeom prst="rect">
            <a:avLst/>
          </a:prstGeom>
        </p:spPr>
        <p:txBody>
          <a:bodyPr vert="horz" lIns="91440" tIns="45720" rIns="91440" bIns="45720" rtlCol="0" anchor="t"/>
          <a:lstStyle>
            <a:lvl1pPr algn="ctr">
              <a:defRPr lang="en-US" sz="1000" dirty="0">
                <a:latin typeface="+mn-lt"/>
                <a:ea typeface="+mn-ea"/>
                <a:cs typeface="+mn-cs"/>
              </a:defRPr>
            </a:lvl1pPr>
          </a:lstStyle>
          <a:p>
            <a:pPr fontAlgn="auto">
              <a:spcBef>
                <a:spcPts val="0"/>
              </a:spcBef>
              <a:spcAft>
                <a:spcPts val="0"/>
              </a:spcAft>
            </a:pPr>
            <a:r>
              <a:rPr lang="en-US" smtClean="0"/>
              <a:t>Copyright © 2012 CA. All rights reserved.</a:t>
            </a:r>
            <a:endParaRPr lang="en-US"/>
          </a:p>
        </p:txBody>
      </p:sp>
    </p:spTree>
    <p:extLst>
      <p:ext uri="{BB962C8B-B14F-4D97-AF65-F5344CB8AC3E}">
        <p14:creationId xmlns:p14="http://schemas.microsoft.com/office/powerpoint/2010/main" val="1837379137"/>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0313"/>
            <a:ext cx="8229600" cy="1091353"/>
          </a:xfrm>
        </p:spPr>
        <p:txBody>
          <a:bodyPr/>
          <a:lstStyle>
            <a:lvl1pPr>
              <a:defRPr/>
            </a:lvl1pPr>
          </a:lstStyle>
          <a:p>
            <a:r>
              <a:rPr lang="en-US" dirty="0" smtClean="0"/>
              <a:t>Title - Title Case, Calibri 28 pt bold</a:t>
            </a:r>
            <a:br>
              <a:rPr lang="en-US" dirty="0" smtClean="0"/>
            </a:br>
            <a:r>
              <a:rPr lang="en-US" dirty="0" smtClean="0"/>
              <a:t>2 Line Max</a:t>
            </a:r>
            <a:endParaRPr lang="en-US" dirty="0"/>
          </a:p>
        </p:txBody>
      </p:sp>
      <p:sp>
        <p:nvSpPr>
          <p:cNvPr id="5" name="Text Placeholder 4"/>
          <p:cNvSpPr>
            <a:spLocks noGrp="1"/>
          </p:cNvSpPr>
          <p:nvPr>
            <p:ph type="body" sz="quarter" idx="10"/>
          </p:nvPr>
        </p:nvSpPr>
        <p:spPr>
          <a:xfrm>
            <a:off x="453176" y="1335572"/>
            <a:ext cx="8170124" cy="43668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188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0313"/>
            <a:ext cx="8229600" cy="546927"/>
          </a:xfrm>
        </p:spPr>
        <p:txBody>
          <a:bodyPr/>
          <a:lstStyle>
            <a:lvl1pPr>
              <a:defRPr/>
            </a:lvl1pPr>
          </a:lstStyle>
          <a:p>
            <a:r>
              <a:rPr lang="en-US" dirty="0" smtClean="0"/>
              <a:t>Title - Title Case, Calibri 28 pt bold</a:t>
            </a:r>
            <a:endParaRPr lang="en-US" dirty="0"/>
          </a:p>
        </p:txBody>
      </p:sp>
      <p:sp>
        <p:nvSpPr>
          <p:cNvPr id="5" name="Text Placeholder 4"/>
          <p:cNvSpPr>
            <a:spLocks noGrp="1"/>
          </p:cNvSpPr>
          <p:nvPr>
            <p:ph type="body" sz="quarter" idx="10"/>
          </p:nvPr>
        </p:nvSpPr>
        <p:spPr>
          <a:xfrm>
            <a:off x="453176" y="1335572"/>
            <a:ext cx="8170124" cy="43668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444499" y="685798"/>
            <a:ext cx="8178803" cy="385763"/>
          </a:xfrm>
        </p:spPr>
        <p:txBody>
          <a:bodyPr vert="horz" lIns="91440" tIns="45720" rIns="91440" bIns="45720" rtlCol="0" anchor="t">
            <a:noAutofit/>
          </a:bodyPr>
          <a:lstStyle>
            <a:lvl1pPr algn="l" defTabSz="457200" rtl="0" eaLnBrk="1" latinLnBrk="0" hangingPunct="1">
              <a:lnSpc>
                <a:spcPct val="90000"/>
              </a:lnSpc>
              <a:spcBef>
                <a:spcPct val="0"/>
              </a:spcBef>
              <a:buNone/>
              <a:defRPr lang="en-US" sz="2000" b="0" kern="1200" smtClean="0">
                <a:solidFill>
                  <a:schemeClr val="tx1"/>
                </a:solidFill>
                <a:latin typeface="+mj-lt"/>
                <a:ea typeface="+mj-ea"/>
                <a:cs typeface="+mj-cs"/>
              </a:defRPr>
            </a:lvl1pPr>
            <a:lvl2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200"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144188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01675"/>
            <a:ext cx="4038600" cy="4367289"/>
          </a:xfrm>
          <a:prstGeom prst="rect">
            <a:avLst/>
          </a:prstGeom>
        </p:spPr>
        <p:txBody>
          <a:bodyPr/>
          <a:lstStyle>
            <a:lvl1pPr>
              <a:lnSpc>
                <a:spcPts val="2880"/>
              </a:lnSpc>
              <a:defRPr sz="2400" b="0">
                <a:solidFill>
                  <a:schemeClr val="tx1"/>
                </a:solidFill>
              </a:defRPr>
            </a:lvl1pPr>
            <a:lvl2pPr>
              <a:defRPr sz="2000" b="0">
                <a:solidFill>
                  <a:schemeClr val="tx1"/>
                </a:solidFill>
              </a:defRPr>
            </a:lvl2pPr>
            <a:lvl3pPr>
              <a:defRPr sz="1800" b="0">
                <a:solidFill>
                  <a:schemeClr val="tx1"/>
                </a:solidFill>
              </a:defRPr>
            </a:lvl3pPr>
            <a:lvl4pPr>
              <a:defRPr sz="1600" b="0">
                <a:solidFill>
                  <a:schemeClr val="tx1"/>
                </a:solidFill>
              </a:defRPr>
            </a:lvl4pPr>
            <a:lvl5pPr>
              <a:defRPr sz="1600" b="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01675"/>
            <a:ext cx="4038600" cy="4367289"/>
          </a:xfrm>
          <a:prstGeom prst="rect">
            <a:avLst/>
          </a:prstGeom>
        </p:spPr>
        <p:txBody>
          <a:bodyPr/>
          <a:lstStyle>
            <a:lvl1pPr>
              <a:defRPr sz="2400" b="0">
                <a:solidFill>
                  <a:schemeClr val="tx1"/>
                </a:solidFill>
              </a:defRPr>
            </a:lvl1pPr>
            <a:lvl2pPr>
              <a:defRPr sz="2000" b="0">
                <a:solidFill>
                  <a:schemeClr val="tx1"/>
                </a:solidFill>
              </a:defRPr>
            </a:lvl2pPr>
            <a:lvl3pPr>
              <a:defRPr sz="1800" b="0">
                <a:solidFill>
                  <a:schemeClr val="tx1"/>
                </a:solidFill>
              </a:defRPr>
            </a:lvl3pPr>
            <a:lvl4pPr>
              <a:defRPr sz="1600" b="0">
                <a:solidFill>
                  <a:schemeClr val="tx1"/>
                </a:solidFill>
              </a:defRPr>
            </a:lvl4pPr>
            <a:lvl5pPr>
              <a:defRPr sz="1600" b="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546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 Id="rId8" Type="http://schemas.openxmlformats.org/officeDocument/2006/relationships/image" Target="../media/image7.emf"/><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5.xml"/><Relationship Id="rId3"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descr="ca_r_1cr.eps"/>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bwMode="black">
          <a:xfrm>
            <a:off x="8178799" y="6063191"/>
            <a:ext cx="677334" cy="561756"/>
          </a:xfrm>
          <a:prstGeom prst="rect">
            <a:avLst/>
          </a:prstGeom>
        </p:spPr>
      </p:pic>
    </p:spTree>
    <p:extLst>
      <p:ext uri="{BB962C8B-B14F-4D97-AF65-F5344CB8AC3E}">
        <p14:creationId xmlns:p14="http://schemas.microsoft.com/office/powerpoint/2010/main" val="168328662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822" r:id="rId3"/>
    <p:sldLayoutId id="2147483825" r:id="rId4"/>
    <p:sldLayoutId id="2147483826" r:id="rId5"/>
    <p:sldLayoutId id="2147483827"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l" defTabSz="457200" rtl="0" eaLnBrk="1" latinLnBrk="0" hangingPunct="1">
        <a:lnSpc>
          <a:spcPct val="90000"/>
        </a:lnSpc>
        <a:spcBef>
          <a:spcPct val="0"/>
        </a:spcBef>
        <a:buNone/>
        <a:defRPr lang="en-US" sz="2800" b="0" kern="1200" dirty="0">
          <a:solidFill>
            <a:schemeClr val="tx1"/>
          </a:solidFill>
          <a:latin typeface="+mj-lt"/>
          <a:ea typeface="+mj-ea"/>
          <a:cs typeface="+mj-cs"/>
        </a:defRPr>
      </a:lvl1pPr>
    </p:titleStyle>
    <p:bodyStyle>
      <a:lvl1pPr marL="342900" indent="-342900" algn="l" defTabSz="457200" rtl="0" eaLnBrk="1" latinLnBrk="0" hangingPunct="1">
        <a:lnSpc>
          <a:spcPts val="2880"/>
        </a:lnSpc>
        <a:spcBef>
          <a:spcPts val="1200"/>
        </a:spcBef>
        <a:spcAft>
          <a:spcPts val="200"/>
        </a:spcAft>
        <a:buClr>
          <a:schemeClr val="tx1"/>
        </a:buClr>
        <a:buFont typeface="Wingdings" charset="2"/>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Wingdings" charset="2"/>
        <a:buChar char="§"/>
        <a:defRPr sz="1800" b="0" kern="120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Wingdings" charset="2"/>
        <a:buChar char="§"/>
        <a:tabLst/>
        <a:defRPr sz="16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210313"/>
            <a:ext cx="8229600" cy="1091353"/>
          </a:xfrm>
          <a:prstGeom prst="rect">
            <a:avLst/>
          </a:prstGeom>
        </p:spPr>
        <p:txBody>
          <a:bodyPr vert="horz" lIns="91440" tIns="45720" rIns="91440" bIns="45720" rtlCol="0" anchor="t">
            <a:noAutofit/>
          </a:bodyPr>
          <a:lstStyle/>
          <a:p>
            <a:r>
              <a:rPr lang="en-US" dirty="0" smtClean="0"/>
              <a:t>Title - Title Case, Calibri 28 pt bold</a:t>
            </a:r>
            <a:br>
              <a:rPr lang="en-US" dirty="0" smtClean="0"/>
            </a:br>
            <a:r>
              <a:rPr lang="en-US" dirty="0" smtClean="0"/>
              <a:t>2 Line Max</a:t>
            </a:r>
            <a:endParaRPr lang="en-US" dirty="0"/>
          </a:p>
        </p:txBody>
      </p:sp>
      <p:sp>
        <p:nvSpPr>
          <p:cNvPr id="10" name="TextBox 9"/>
          <p:cNvSpPr txBox="1"/>
          <p:nvPr/>
        </p:nvSpPr>
        <p:spPr bwMode="black">
          <a:xfrm>
            <a:off x="393810" y="6469267"/>
            <a:ext cx="527125" cy="334394"/>
          </a:xfrm>
          <a:prstGeom prst="rect">
            <a:avLst/>
          </a:prstGeom>
          <a:noFill/>
        </p:spPr>
        <p:txBody>
          <a:bodyPr wrap="square"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fld id="{5F022D67-B6E1-4BFD-B491-C53D2455AE9B}" type="slidenum">
              <a:rPr kumimoji="0" lang="en-US" sz="900" b="0" i="0" u="none" strike="noStrike" kern="1200" cap="none" spc="0" normalizeH="0" baseline="0" noProof="0" smtClean="0">
                <a:ln>
                  <a:noFill/>
                </a:ln>
                <a:solidFill>
                  <a:schemeClr val="tx2"/>
                </a:solidFill>
                <a:effectLst/>
                <a:uLnTx/>
                <a:uFillTx/>
                <a:latin typeface="Calibri"/>
                <a:ea typeface="Arial Unicode MS" pitchFamily="34" charset="-128"/>
                <a:cs typeface="Arial Unicode MS" pitchFamily="34" charset="-128"/>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tx2"/>
              </a:solidFill>
              <a:effectLst/>
              <a:uLnTx/>
              <a:uFillTx/>
              <a:latin typeface="Calibri"/>
              <a:ea typeface="Arial Unicode MS" pitchFamily="34" charset="-128"/>
              <a:cs typeface="Arial Unicode MS" pitchFamily="34" charset="-128"/>
            </a:endParaRPr>
          </a:p>
        </p:txBody>
      </p:sp>
      <p:sp>
        <p:nvSpPr>
          <p:cNvPr id="11" name="TextBox 10"/>
          <p:cNvSpPr txBox="1"/>
          <p:nvPr/>
        </p:nvSpPr>
        <p:spPr bwMode="black">
          <a:xfrm>
            <a:off x="1251787" y="6469267"/>
            <a:ext cx="6649154" cy="334394"/>
          </a:xfrm>
          <a:prstGeom prst="rect">
            <a:avLst/>
          </a:prstGeom>
          <a:no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0" i="0" u="none" strike="noStrike" kern="1200" cap="all" spc="0" normalizeH="0" baseline="0" noProof="0" dirty="0" smtClean="0">
                <a:ln>
                  <a:noFill/>
                </a:ln>
                <a:solidFill>
                  <a:schemeClr val="tx2"/>
                </a:solidFill>
                <a:effectLst/>
                <a:uLnTx/>
                <a:uFillTx/>
                <a:latin typeface="+mn-lt"/>
                <a:ea typeface="Arial Unicode MS" pitchFamily="34" charset="-128"/>
                <a:cs typeface="Arial Unicode MS" pitchFamily="34" charset="-128"/>
              </a:rPr>
              <a:t>© 2014 CA. All rights reserved.</a:t>
            </a:r>
          </a:p>
        </p:txBody>
      </p:sp>
      <p:sp>
        <p:nvSpPr>
          <p:cNvPr id="8" name="Text Placeholder 7"/>
          <p:cNvSpPr>
            <a:spLocks noGrp="1"/>
          </p:cNvSpPr>
          <p:nvPr>
            <p:ph type="body" idx="1"/>
          </p:nvPr>
        </p:nvSpPr>
        <p:spPr>
          <a:xfrm>
            <a:off x="457200" y="1336461"/>
            <a:ext cx="8229600" cy="45254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ca_r_1cr_grey.ep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86634" y="6240849"/>
            <a:ext cx="509655" cy="422690"/>
          </a:xfrm>
          <a:prstGeom prst="rect">
            <a:avLst/>
          </a:prstGeom>
        </p:spPr>
      </p:pic>
    </p:spTree>
    <p:extLst>
      <p:ext uri="{BB962C8B-B14F-4D97-AF65-F5344CB8AC3E}">
        <p14:creationId xmlns:p14="http://schemas.microsoft.com/office/powerpoint/2010/main" val="168328662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l" defTabSz="457200" rtl="0" eaLnBrk="1" latinLnBrk="0" hangingPunct="1">
        <a:lnSpc>
          <a:spcPct val="90000"/>
        </a:lnSpc>
        <a:spcBef>
          <a:spcPct val="0"/>
        </a:spcBef>
        <a:buNone/>
        <a:defRPr lang="en-US" sz="2800" b="0" kern="1200" dirty="0">
          <a:solidFill>
            <a:schemeClr val="tx1"/>
          </a:solidFill>
          <a:latin typeface="+mj-lt"/>
          <a:ea typeface="+mj-ea"/>
          <a:cs typeface="+mj-cs"/>
        </a:defRPr>
      </a:lvl1pPr>
    </p:titleStyle>
    <p:bodyStyle>
      <a:lvl1pPr marL="342900" indent="-342900" algn="l" defTabSz="457200" rtl="0" eaLnBrk="1" latinLnBrk="0" hangingPunct="1">
        <a:lnSpc>
          <a:spcPts val="2880"/>
        </a:lnSpc>
        <a:spcBef>
          <a:spcPts val="1200"/>
        </a:spcBef>
        <a:spcAft>
          <a:spcPts val="200"/>
        </a:spcAft>
        <a:buClr>
          <a:schemeClr val="tx1"/>
        </a:buClr>
        <a:buFont typeface="Wingdings" charset="2"/>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Wingdings" charset="2"/>
        <a:buChar char="§"/>
        <a:defRPr sz="1800" b="0" kern="120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Wingdings" charset="2"/>
        <a:buChar char="§"/>
        <a:tabLst/>
        <a:defRPr sz="16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bwMode="blackGray">
          <a:xfrm>
            <a:off x="457200" y="1312008"/>
            <a:ext cx="8229600" cy="45254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bwMode="blackGray">
          <a:xfrm>
            <a:off x="457200" y="210313"/>
            <a:ext cx="8229600" cy="1091353"/>
          </a:xfrm>
          <a:prstGeom prst="rect">
            <a:avLst/>
          </a:prstGeom>
        </p:spPr>
        <p:txBody>
          <a:bodyPr vert="horz" lIns="91440" tIns="45720" rIns="91440" bIns="45720" rtlCol="0" anchor="t">
            <a:noAutofit/>
          </a:bodyPr>
          <a:lstStyle/>
          <a:p>
            <a:r>
              <a:rPr lang="en-US" dirty="0" smtClean="0"/>
              <a:t>Title - Title Case, Calibri 28 pt bold</a:t>
            </a:r>
            <a:br>
              <a:rPr lang="en-US" dirty="0" smtClean="0"/>
            </a:br>
            <a:r>
              <a:rPr lang="en-US" dirty="0" smtClean="0"/>
              <a:t>2 Line Max</a:t>
            </a:r>
            <a:endParaRPr lang="en-US" dirty="0"/>
          </a:p>
        </p:txBody>
      </p:sp>
      <p:sp>
        <p:nvSpPr>
          <p:cNvPr id="14" name="TextBox 13"/>
          <p:cNvSpPr txBox="1"/>
          <p:nvPr/>
        </p:nvSpPr>
        <p:spPr bwMode="black">
          <a:xfrm>
            <a:off x="393810" y="6458509"/>
            <a:ext cx="527125" cy="334394"/>
          </a:xfrm>
          <a:prstGeom prst="rect">
            <a:avLst/>
          </a:prstGeom>
          <a:noFill/>
        </p:spPr>
        <p:txBody>
          <a:bodyPr wrap="square"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fld id="{5F022D67-B6E1-4BFD-B491-C53D2455AE9B}" type="slidenum">
              <a:rPr kumimoji="0" lang="en-US" sz="900" b="0" i="0" u="none" strike="noStrike" kern="1200" cap="none" spc="0" normalizeH="0" baseline="0" noProof="0" smtClean="0">
                <a:ln>
                  <a:noFill/>
                </a:ln>
                <a:solidFill>
                  <a:schemeClr val="accent6"/>
                </a:solidFill>
                <a:effectLst/>
                <a:uLnTx/>
                <a:uFillTx/>
                <a:latin typeface="Calibri"/>
                <a:ea typeface="Arial Unicode MS" pitchFamily="34" charset="-128"/>
                <a:cs typeface="Arial Unicode MS" pitchFamily="34" charset="-128"/>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accent6"/>
              </a:solidFill>
              <a:effectLst/>
              <a:uLnTx/>
              <a:uFillTx/>
              <a:latin typeface="Calibri"/>
              <a:ea typeface="Arial Unicode MS" pitchFamily="34" charset="-128"/>
              <a:cs typeface="Arial Unicode MS" pitchFamily="34" charset="-128"/>
            </a:endParaRPr>
          </a:p>
        </p:txBody>
      </p:sp>
      <p:sp>
        <p:nvSpPr>
          <p:cNvPr id="15" name="TextBox 14"/>
          <p:cNvSpPr txBox="1"/>
          <p:nvPr/>
        </p:nvSpPr>
        <p:spPr bwMode="black">
          <a:xfrm>
            <a:off x="1251787" y="6458509"/>
            <a:ext cx="6649154" cy="334394"/>
          </a:xfrm>
          <a:prstGeom prst="rect">
            <a:avLst/>
          </a:prstGeom>
          <a:no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0" i="0" u="none" strike="noStrike" kern="1200" cap="all" spc="0" normalizeH="0" baseline="0" noProof="0" dirty="0" smtClean="0">
                <a:ln>
                  <a:noFill/>
                </a:ln>
                <a:solidFill>
                  <a:schemeClr val="accent6"/>
                </a:solidFill>
                <a:effectLst/>
                <a:uLnTx/>
                <a:uFillTx/>
                <a:latin typeface="Calibri"/>
                <a:ea typeface="Arial Unicode MS" pitchFamily="34" charset="-128"/>
                <a:cs typeface="Arial Unicode MS" pitchFamily="34" charset="-128"/>
              </a:rPr>
              <a:t>© 2014 CA. All rights reserved.</a:t>
            </a:r>
          </a:p>
        </p:txBody>
      </p:sp>
      <p:grpSp>
        <p:nvGrpSpPr>
          <p:cNvPr id="1028" name="Group 4"/>
          <p:cNvGrpSpPr>
            <a:grpSpLocks noChangeAspect="1"/>
          </p:cNvGrpSpPr>
          <p:nvPr/>
        </p:nvGrpSpPr>
        <p:grpSpPr bwMode="black">
          <a:xfrm>
            <a:off x="8186740" y="6230220"/>
            <a:ext cx="509587" cy="423863"/>
            <a:chOff x="5157" y="3850"/>
            <a:chExt cx="321" cy="267"/>
          </a:xfrm>
          <a:solidFill>
            <a:schemeClr val="bg1"/>
          </a:solidFill>
        </p:grpSpPr>
        <p:sp>
          <p:nvSpPr>
            <p:cNvPr id="1029" name="Freeform 5"/>
            <p:cNvSpPr>
              <a:spLocks noEditPoints="1"/>
            </p:cNvSpPr>
            <p:nvPr userDrawn="1"/>
          </p:nvSpPr>
          <p:spPr bwMode="black">
            <a:xfrm>
              <a:off x="5450" y="4012"/>
              <a:ext cx="19" cy="19"/>
            </a:xfrm>
            <a:custGeom>
              <a:avLst/>
              <a:gdLst/>
              <a:ahLst/>
              <a:cxnLst>
                <a:cxn ang="0">
                  <a:pos x="95" y="58"/>
                </a:cxn>
                <a:cxn ang="0">
                  <a:pos x="95" y="58"/>
                </a:cxn>
                <a:cxn ang="0">
                  <a:pos x="81" y="58"/>
                </a:cxn>
                <a:cxn ang="0">
                  <a:pos x="81" y="91"/>
                </a:cxn>
                <a:cxn ang="0">
                  <a:pos x="95" y="91"/>
                </a:cxn>
                <a:cxn ang="0">
                  <a:pos x="115" y="75"/>
                </a:cxn>
                <a:cxn ang="0">
                  <a:pos x="95" y="58"/>
                </a:cxn>
                <a:cxn ang="0">
                  <a:pos x="95" y="58"/>
                </a:cxn>
                <a:cxn ang="0">
                  <a:pos x="125" y="152"/>
                </a:cxn>
                <a:cxn ang="0">
                  <a:pos x="125" y="152"/>
                </a:cxn>
                <a:cxn ang="0">
                  <a:pos x="92" y="105"/>
                </a:cxn>
                <a:cxn ang="0">
                  <a:pos x="81" y="105"/>
                </a:cxn>
                <a:cxn ang="0">
                  <a:pos x="81" y="150"/>
                </a:cxn>
                <a:cxn ang="0">
                  <a:pos x="62" y="150"/>
                </a:cxn>
                <a:cxn ang="0">
                  <a:pos x="62" y="41"/>
                </a:cxn>
                <a:cxn ang="0">
                  <a:pos x="95" y="41"/>
                </a:cxn>
                <a:cxn ang="0">
                  <a:pos x="134" y="73"/>
                </a:cxn>
                <a:cxn ang="0">
                  <a:pos x="112" y="103"/>
                </a:cxn>
                <a:cxn ang="0">
                  <a:pos x="143" y="147"/>
                </a:cxn>
                <a:cxn ang="0">
                  <a:pos x="125" y="152"/>
                </a:cxn>
                <a:cxn ang="0">
                  <a:pos x="125" y="152"/>
                </a:cxn>
                <a:cxn ang="0">
                  <a:pos x="96" y="12"/>
                </a:cxn>
                <a:cxn ang="0">
                  <a:pos x="96" y="12"/>
                </a:cxn>
                <a:cxn ang="0">
                  <a:pos x="14" y="99"/>
                </a:cxn>
                <a:cxn ang="0">
                  <a:pos x="96" y="186"/>
                </a:cxn>
                <a:cxn ang="0">
                  <a:pos x="179" y="99"/>
                </a:cxn>
                <a:cxn ang="0">
                  <a:pos x="96" y="12"/>
                </a:cxn>
                <a:cxn ang="0">
                  <a:pos x="96" y="12"/>
                </a:cxn>
                <a:cxn ang="0">
                  <a:pos x="96" y="198"/>
                </a:cxn>
                <a:cxn ang="0">
                  <a:pos x="96" y="198"/>
                </a:cxn>
                <a:cxn ang="0">
                  <a:pos x="0" y="99"/>
                </a:cxn>
                <a:cxn ang="0">
                  <a:pos x="96" y="0"/>
                </a:cxn>
                <a:cxn ang="0">
                  <a:pos x="192" y="99"/>
                </a:cxn>
                <a:cxn ang="0">
                  <a:pos x="96" y="198"/>
                </a:cxn>
              </a:cxnLst>
              <a:rect l="0" t="0" r="r" b="b"/>
              <a:pathLst>
                <a:path w="192" h="198">
                  <a:moveTo>
                    <a:pt x="95" y="58"/>
                  </a:moveTo>
                  <a:lnTo>
                    <a:pt x="95" y="58"/>
                  </a:lnTo>
                  <a:lnTo>
                    <a:pt x="81" y="58"/>
                  </a:lnTo>
                  <a:lnTo>
                    <a:pt x="81" y="91"/>
                  </a:lnTo>
                  <a:lnTo>
                    <a:pt x="95" y="91"/>
                  </a:lnTo>
                  <a:cubicBezTo>
                    <a:pt x="107" y="91"/>
                    <a:pt x="115" y="85"/>
                    <a:pt x="115" y="75"/>
                  </a:cubicBezTo>
                  <a:cubicBezTo>
                    <a:pt x="115" y="64"/>
                    <a:pt x="108" y="58"/>
                    <a:pt x="95" y="58"/>
                  </a:cubicBezTo>
                  <a:lnTo>
                    <a:pt x="95" y="58"/>
                  </a:lnTo>
                  <a:close/>
                  <a:moveTo>
                    <a:pt x="125" y="152"/>
                  </a:moveTo>
                  <a:lnTo>
                    <a:pt x="125" y="152"/>
                  </a:lnTo>
                  <a:lnTo>
                    <a:pt x="92" y="105"/>
                  </a:lnTo>
                  <a:lnTo>
                    <a:pt x="81" y="105"/>
                  </a:lnTo>
                  <a:lnTo>
                    <a:pt x="81" y="150"/>
                  </a:lnTo>
                  <a:lnTo>
                    <a:pt x="62" y="150"/>
                  </a:lnTo>
                  <a:lnTo>
                    <a:pt x="62" y="41"/>
                  </a:lnTo>
                  <a:lnTo>
                    <a:pt x="95" y="41"/>
                  </a:lnTo>
                  <a:cubicBezTo>
                    <a:pt x="118" y="41"/>
                    <a:pt x="134" y="53"/>
                    <a:pt x="134" y="73"/>
                  </a:cubicBezTo>
                  <a:cubicBezTo>
                    <a:pt x="134" y="89"/>
                    <a:pt x="125" y="99"/>
                    <a:pt x="112" y="103"/>
                  </a:cubicBezTo>
                  <a:lnTo>
                    <a:pt x="143" y="147"/>
                  </a:lnTo>
                  <a:lnTo>
                    <a:pt x="125" y="152"/>
                  </a:lnTo>
                  <a:lnTo>
                    <a:pt x="125" y="152"/>
                  </a:lnTo>
                  <a:close/>
                  <a:moveTo>
                    <a:pt x="96" y="12"/>
                  </a:moveTo>
                  <a:lnTo>
                    <a:pt x="96" y="12"/>
                  </a:lnTo>
                  <a:cubicBezTo>
                    <a:pt x="51" y="12"/>
                    <a:pt x="14" y="43"/>
                    <a:pt x="14" y="99"/>
                  </a:cubicBezTo>
                  <a:cubicBezTo>
                    <a:pt x="14" y="155"/>
                    <a:pt x="51" y="186"/>
                    <a:pt x="96" y="186"/>
                  </a:cubicBezTo>
                  <a:cubicBezTo>
                    <a:pt x="142" y="186"/>
                    <a:pt x="179" y="155"/>
                    <a:pt x="179" y="99"/>
                  </a:cubicBezTo>
                  <a:cubicBezTo>
                    <a:pt x="179" y="43"/>
                    <a:pt x="142" y="12"/>
                    <a:pt x="96" y="12"/>
                  </a:cubicBezTo>
                  <a:lnTo>
                    <a:pt x="96" y="12"/>
                  </a:lnTo>
                  <a:close/>
                  <a:moveTo>
                    <a:pt x="96" y="198"/>
                  </a:moveTo>
                  <a:lnTo>
                    <a:pt x="96" y="198"/>
                  </a:lnTo>
                  <a:cubicBezTo>
                    <a:pt x="39" y="198"/>
                    <a:pt x="0" y="158"/>
                    <a:pt x="0" y="99"/>
                  </a:cubicBezTo>
                  <a:cubicBezTo>
                    <a:pt x="0" y="41"/>
                    <a:pt x="40" y="0"/>
                    <a:pt x="96" y="0"/>
                  </a:cubicBezTo>
                  <a:cubicBezTo>
                    <a:pt x="153" y="0"/>
                    <a:pt x="192" y="40"/>
                    <a:pt x="192" y="99"/>
                  </a:cubicBezTo>
                  <a:cubicBezTo>
                    <a:pt x="192" y="158"/>
                    <a:pt x="152" y="198"/>
                    <a:pt x="96" y="1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userDrawn="1"/>
          </p:nvSpPr>
          <p:spPr bwMode="black">
            <a:xfrm>
              <a:off x="5157" y="4064"/>
              <a:ext cx="18" cy="42"/>
            </a:xfrm>
            <a:custGeom>
              <a:avLst/>
              <a:gdLst/>
              <a:ahLst/>
              <a:cxnLst>
                <a:cxn ang="0">
                  <a:pos x="44" y="108"/>
                </a:cxn>
                <a:cxn ang="0">
                  <a:pos x="44" y="108"/>
                </a:cxn>
                <a:cxn ang="0">
                  <a:pos x="44" y="0"/>
                </a:cxn>
                <a:cxn ang="0">
                  <a:pos x="121" y="0"/>
                </a:cxn>
                <a:cxn ang="0">
                  <a:pos x="121" y="108"/>
                </a:cxn>
                <a:cxn ang="0">
                  <a:pos x="184" y="108"/>
                </a:cxn>
                <a:cxn ang="0">
                  <a:pos x="184" y="170"/>
                </a:cxn>
                <a:cxn ang="0">
                  <a:pos x="121" y="170"/>
                </a:cxn>
                <a:cxn ang="0">
                  <a:pos x="121" y="353"/>
                </a:cxn>
                <a:cxn ang="0">
                  <a:pos x="149" y="376"/>
                </a:cxn>
                <a:cxn ang="0">
                  <a:pos x="184" y="370"/>
                </a:cxn>
                <a:cxn ang="0">
                  <a:pos x="184" y="433"/>
                </a:cxn>
                <a:cxn ang="0">
                  <a:pos x="123" y="438"/>
                </a:cxn>
                <a:cxn ang="0">
                  <a:pos x="44" y="363"/>
                </a:cxn>
                <a:cxn ang="0">
                  <a:pos x="44" y="170"/>
                </a:cxn>
                <a:cxn ang="0">
                  <a:pos x="0" y="170"/>
                </a:cxn>
                <a:cxn ang="0">
                  <a:pos x="0" y="108"/>
                </a:cxn>
                <a:cxn ang="0">
                  <a:pos x="44" y="108"/>
                </a:cxn>
              </a:cxnLst>
              <a:rect l="0" t="0" r="r" b="b"/>
              <a:pathLst>
                <a:path w="184" h="438">
                  <a:moveTo>
                    <a:pt x="44" y="108"/>
                  </a:moveTo>
                  <a:lnTo>
                    <a:pt x="44" y="108"/>
                  </a:lnTo>
                  <a:lnTo>
                    <a:pt x="44" y="0"/>
                  </a:lnTo>
                  <a:lnTo>
                    <a:pt x="121" y="0"/>
                  </a:lnTo>
                  <a:lnTo>
                    <a:pt x="121" y="108"/>
                  </a:lnTo>
                  <a:lnTo>
                    <a:pt x="184" y="108"/>
                  </a:lnTo>
                  <a:lnTo>
                    <a:pt x="184" y="170"/>
                  </a:lnTo>
                  <a:lnTo>
                    <a:pt x="121" y="170"/>
                  </a:lnTo>
                  <a:lnTo>
                    <a:pt x="121" y="353"/>
                  </a:lnTo>
                  <a:cubicBezTo>
                    <a:pt x="121" y="371"/>
                    <a:pt x="130" y="376"/>
                    <a:pt x="149" y="376"/>
                  </a:cubicBezTo>
                  <a:cubicBezTo>
                    <a:pt x="160" y="376"/>
                    <a:pt x="173" y="372"/>
                    <a:pt x="184" y="370"/>
                  </a:cubicBezTo>
                  <a:lnTo>
                    <a:pt x="184" y="433"/>
                  </a:lnTo>
                  <a:cubicBezTo>
                    <a:pt x="163" y="436"/>
                    <a:pt x="144" y="438"/>
                    <a:pt x="123" y="438"/>
                  </a:cubicBezTo>
                  <a:cubicBezTo>
                    <a:pt x="66" y="438"/>
                    <a:pt x="44" y="410"/>
                    <a:pt x="44" y="363"/>
                  </a:cubicBezTo>
                  <a:lnTo>
                    <a:pt x="44" y="170"/>
                  </a:lnTo>
                  <a:lnTo>
                    <a:pt x="0" y="170"/>
                  </a:lnTo>
                  <a:lnTo>
                    <a:pt x="0" y="108"/>
                  </a:lnTo>
                  <a:lnTo>
                    <a:pt x="44" y="10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noEditPoints="1"/>
            </p:cNvSpPr>
            <p:nvPr userDrawn="1"/>
          </p:nvSpPr>
          <p:spPr bwMode="black">
            <a:xfrm>
              <a:off x="5178" y="4074"/>
              <a:ext cx="26" cy="32"/>
            </a:xfrm>
            <a:custGeom>
              <a:avLst/>
              <a:gdLst/>
              <a:ahLst/>
              <a:cxnLst>
                <a:cxn ang="0">
                  <a:pos x="200" y="129"/>
                </a:cxn>
                <a:cxn ang="0">
                  <a:pos x="200" y="129"/>
                </a:cxn>
                <a:cxn ang="0">
                  <a:pos x="138" y="58"/>
                </a:cxn>
                <a:cxn ang="0">
                  <a:pos x="76" y="129"/>
                </a:cxn>
                <a:cxn ang="0">
                  <a:pos x="200" y="129"/>
                </a:cxn>
                <a:cxn ang="0">
                  <a:pos x="200" y="129"/>
                </a:cxn>
                <a:cxn ang="0">
                  <a:pos x="76" y="181"/>
                </a:cxn>
                <a:cxn ang="0">
                  <a:pos x="76" y="181"/>
                </a:cxn>
                <a:cxn ang="0">
                  <a:pos x="143" y="275"/>
                </a:cxn>
                <a:cxn ang="0">
                  <a:pos x="215" y="236"/>
                </a:cxn>
                <a:cxn ang="0">
                  <a:pos x="271" y="271"/>
                </a:cxn>
                <a:cxn ang="0">
                  <a:pos x="136" y="337"/>
                </a:cxn>
                <a:cxn ang="0">
                  <a:pos x="0" y="169"/>
                </a:cxn>
                <a:cxn ang="0">
                  <a:pos x="139" y="0"/>
                </a:cxn>
                <a:cxn ang="0">
                  <a:pos x="271" y="149"/>
                </a:cxn>
                <a:cxn ang="0">
                  <a:pos x="271" y="181"/>
                </a:cxn>
                <a:cxn ang="0">
                  <a:pos x="76" y="181"/>
                </a:cxn>
              </a:cxnLst>
              <a:rect l="0" t="0" r="r" b="b"/>
              <a:pathLst>
                <a:path w="271" h="337">
                  <a:moveTo>
                    <a:pt x="200" y="129"/>
                  </a:moveTo>
                  <a:lnTo>
                    <a:pt x="200" y="129"/>
                  </a:lnTo>
                  <a:cubicBezTo>
                    <a:pt x="199" y="84"/>
                    <a:pt x="175" y="58"/>
                    <a:pt x="138" y="58"/>
                  </a:cubicBezTo>
                  <a:cubicBezTo>
                    <a:pt x="101" y="58"/>
                    <a:pt x="77" y="84"/>
                    <a:pt x="76" y="129"/>
                  </a:cubicBezTo>
                  <a:lnTo>
                    <a:pt x="200" y="129"/>
                  </a:lnTo>
                  <a:lnTo>
                    <a:pt x="200" y="129"/>
                  </a:lnTo>
                  <a:close/>
                  <a:moveTo>
                    <a:pt x="76" y="181"/>
                  </a:moveTo>
                  <a:lnTo>
                    <a:pt x="76" y="181"/>
                  </a:lnTo>
                  <a:cubicBezTo>
                    <a:pt x="77" y="249"/>
                    <a:pt x="107" y="275"/>
                    <a:pt x="143" y="275"/>
                  </a:cubicBezTo>
                  <a:cubicBezTo>
                    <a:pt x="179" y="275"/>
                    <a:pt x="196" y="258"/>
                    <a:pt x="215" y="236"/>
                  </a:cubicBezTo>
                  <a:lnTo>
                    <a:pt x="271" y="271"/>
                  </a:lnTo>
                  <a:cubicBezTo>
                    <a:pt x="241" y="317"/>
                    <a:pt x="198" y="337"/>
                    <a:pt x="136" y="337"/>
                  </a:cubicBezTo>
                  <a:cubicBezTo>
                    <a:pt x="52" y="337"/>
                    <a:pt x="0" y="272"/>
                    <a:pt x="0" y="169"/>
                  </a:cubicBezTo>
                  <a:cubicBezTo>
                    <a:pt x="0" y="66"/>
                    <a:pt x="52" y="0"/>
                    <a:pt x="139" y="0"/>
                  </a:cubicBezTo>
                  <a:cubicBezTo>
                    <a:pt x="223" y="0"/>
                    <a:pt x="271" y="72"/>
                    <a:pt x="271" y="149"/>
                  </a:cubicBezTo>
                  <a:lnTo>
                    <a:pt x="271" y="181"/>
                  </a:lnTo>
                  <a:lnTo>
                    <a:pt x="76"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userDrawn="1"/>
          </p:nvSpPr>
          <p:spPr bwMode="black">
            <a:xfrm>
              <a:off x="5209" y="4074"/>
              <a:ext cx="25" cy="32"/>
            </a:xfrm>
            <a:custGeom>
              <a:avLst/>
              <a:gdLst/>
              <a:ahLst/>
              <a:cxnLst>
                <a:cxn ang="0">
                  <a:pos x="203" y="112"/>
                </a:cxn>
                <a:cxn ang="0">
                  <a:pos x="203" y="112"/>
                </a:cxn>
                <a:cxn ang="0">
                  <a:pos x="140" y="63"/>
                </a:cxn>
                <a:cxn ang="0">
                  <a:pos x="77" y="169"/>
                </a:cxn>
                <a:cxn ang="0">
                  <a:pos x="143" y="275"/>
                </a:cxn>
                <a:cxn ang="0">
                  <a:pos x="211" y="223"/>
                </a:cxn>
                <a:cxn ang="0">
                  <a:pos x="269" y="256"/>
                </a:cxn>
                <a:cxn ang="0">
                  <a:pos x="140" y="337"/>
                </a:cxn>
                <a:cxn ang="0">
                  <a:pos x="0" y="169"/>
                </a:cxn>
                <a:cxn ang="0">
                  <a:pos x="140" y="0"/>
                </a:cxn>
                <a:cxn ang="0">
                  <a:pos x="267" y="87"/>
                </a:cxn>
                <a:cxn ang="0">
                  <a:pos x="203" y="112"/>
                </a:cxn>
              </a:cxnLst>
              <a:rect l="0" t="0" r="r" b="b"/>
              <a:pathLst>
                <a:path w="269" h="338">
                  <a:moveTo>
                    <a:pt x="203" y="112"/>
                  </a:moveTo>
                  <a:lnTo>
                    <a:pt x="203" y="112"/>
                  </a:lnTo>
                  <a:cubicBezTo>
                    <a:pt x="191" y="84"/>
                    <a:pt x="177" y="63"/>
                    <a:pt x="140" y="63"/>
                  </a:cubicBezTo>
                  <a:cubicBezTo>
                    <a:pt x="97" y="63"/>
                    <a:pt x="77" y="97"/>
                    <a:pt x="77" y="169"/>
                  </a:cubicBezTo>
                  <a:cubicBezTo>
                    <a:pt x="77" y="241"/>
                    <a:pt x="97" y="275"/>
                    <a:pt x="143" y="275"/>
                  </a:cubicBezTo>
                  <a:cubicBezTo>
                    <a:pt x="176" y="275"/>
                    <a:pt x="195" y="252"/>
                    <a:pt x="211" y="223"/>
                  </a:cubicBezTo>
                  <a:lnTo>
                    <a:pt x="269" y="256"/>
                  </a:lnTo>
                  <a:cubicBezTo>
                    <a:pt x="238" y="314"/>
                    <a:pt x="199" y="338"/>
                    <a:pt x="140" y="337"/>
                  </a:cubicBezTo>
                  <a:cubicBezTo>
                    <a:pt x="53" y="337"/>
                    <a:pt x="0" y="272"/>
                    <a:pt x="0" y="169"/>
                  </a:cubicBezTo>
                  <a:cubicBezTo>
                    <a:pt x="0" y="66"/>
                    <a:pt x="53" y="0"/>
                    <a:pt x="140" y="0"/>
                  </a:cubicBezTo>
                  <a:cubicBezTo>
                    <a:pt x="201" y="0"/>
                    <a:pt x="249" y="33"/>
                    <a:pt x="267" y="87"/>
                  </a:cubicBezTo>
                  <a:lnTo>
                    <a:pt x="203"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userDrawn="1"/>
          </p:nvSpPr>
          <p:spPr bwMode="black">
            <a:xfrm>
              <a:off x="5240" y="4062"/>
              <a:ext cx="25" cy="44"/>
            </a:xfrm>
            <a:custGeom>
              <a:avLst/>
              <a:gdLst/>
              <a:ahLst/>
              <a:cxnLst>
                <a:cxn ang="0">
                  <a:pos x="0" y="450"/>
                </a:cxn>
                <a:cxn ang="0">
                  <a:pos x="0" y="450"/>
                </a:cxn>
                <a:cxn ang="0">
                  <a:pos x="0" y="0"/>
                </a:cxn>
                <a:cxn ang="0">
                  <a:pos x="76" y="0"/>
                </a:cxn>
                <a:cxn ang="0">
                  <a:pos x="76" y="160"/>
                </a:cxn>
                <a:cxn ang="0">
                  <a:pos x="169" y="119"/>
                </a:cxn>
                <a:cxn ang="0">
                  <a:pos x="265" y="228"/>
                </a:cxn>
                <a:cxn ang="0">
                  <a:pos x="265" y="450"/>
                </a:cxn>
                <a:cxn ang="0">
                  <a:pos x="188" y="450"/>
                </a:cxn>
                <a:cxn ang="0">
                  <a:pos x="188" y="239"/>
                </a:cxn>
                <a:cxn ang="0">
                  <a:pos x="148" y="182"/>
                </a:cxn>
                <a:cxn ang="0">
                  <a:pos x="76" y="216"/>
                </a:cxn>
                <a:cxn ang="0">
                  <a:pos x="76" y="450"/>
                </a:cxn>
                <a:cxn ang="0">
                  <a:pos x="0" y="450"/>
                </a:cxn>
              </a:cxnLst>
              <a:rect l="0" t="0" r="r" b="b"/>
              <a:pathLst>
                <a:path w="265" h="450">
                  <a:moveTo>
                    <a:pt x="0" y="450"/>
                  </a:moveTo>
                  <a:lnTo>
                    <a:pt x="0" y="450"/>
                  </a:lnTo>
                  <a:lnTo>
                    <a:pt x="0" y="0"/>
                  </a:lnTo>
                  <a:lnTo>
                    <a:pt x="76" y="0"/>
                  </a:lnTo>
                  <a:lnTo>
                    <a:pt x="76" y="160"/>
                  </a:lnTo>
                  <a:cubicBezTo>
                    <a:pt x="100" y="141"/>
                    <a:pt x="131" y="119"/>
                    <a:pt x="169" y="119"/>
                  </a:cubicBezTo>
                  <a:cubicBezTo>
                    <a:pt x="234" y="119"/>
                    <a:pt x="265" y="162"/>
                    <a:pt x="265" y="228"/>
                  </a:cubicBezTo>
                  <a:lnTo>
                    <a:pt x="265" y="450"/>
                  </a:lnTo>
                  <a:lnTo>
                    <a:pt x="188" y="450"/>
                  </a:lnTo>
                  <a:lnTo>
                    <a:pt x="188" y="239"/>
                  </a:lnTo>
                  <a:cubicBezTo>
                    <a:pt x="188" y="196"/>
                    <a:pt x="174" y="182"/>
                    <a:pt x="148" y="182"/>
                  </a:cubicBezTo>
                  <a:cubicBezTo>
                    <a:pt x="115" y="182"/>
                    <a:pt x="90" y="201"/>
                    <a:pt x="76" y="216"/>
                  </a:cubicBezTo>
                  <a:lnTo>
                    <a:pt x="76" y="450"/>
                  </a:lnTo>
                  <a:lnTo>
                    <a:pt x="0" y="45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userDrawn="1"/>
          </p:nvSpPr>
          <p:spPr bwMode="black">
            <a:xfrm>
              <a:off x="5273" y="4074"/>
              <a:ext cx="25" cy="32"/>
            </a:xfrm>
            <a:custGeom>
              <a:avLst/>
              <a:gdLst/>
              <a:ahLst/>
              <a:cxnLst>
                <a:cxn ang="0">
                  <a:pos x="0" y="331"/>
                </a:cxn>
                <a:cxn ang="0">
                  <a:pos x="0" y="331"/>
                </a:cxn>
                <a:cxn ang="0">
                  <a:pos x="0" y="7"/>
                </a:cxn>
                <a:cxn ang="0">
                  <a:pos x="70" y="7"/>
                </a:cxn>
                <a:cxn ang="0">
                  <a:pos x="70" y="41"/>
                </a:cxn>
                <a:cxn ang="0">
                  <a:pos x="169" y="0"/>
                </a:cxn>
                <a:cxn ang="0">
                  <a:pos x="265" y="109"/>
                </a:cxn>
                <a:cxn ang="0">
                  <a:pos x="265" y="331"/>
                </a:cxn>
                <a:cxn ang="0">
                  <a:pos x="188" y="331"/>
                </a:cxn>
                <a:cxn ang="0">
                  <a:pos x="188" y="120"/>
                </a:cxn>
                <a:cxn ang="0">
                  <a:pos x="148" y="63"/>
                </a:cxn>
                <a:cxn ang="0">
                  <a:pos x="77" y="97"/>
                </a:cxn>
                <a:cxn ang="0">
                  <a:pos x="77" y="331"/>
                </a:cxn>
                <a:cxn ang="0">
                  <a:pos x="0" y="331"/>
                </a:cxn>
              </a:cxnLst>
              <a:rect l="0" t="0" r="r" b="b"/>
              <a:pathLst>
                <a:path w="265" h="331">
                  <a:moveTo>
                    <a:pt x="0" y="331"/>
                  </a:moveTo>
                  <a:lnTo>
                    <a:pt x="0" y="331"/>
                  </a:lnTo>
                  <a:lnTo>
                    <a:pt x="0" y="7"/>
                  </a:lnTo>
                  <a:lnTo>
                    <a:pt x="70" y="7"/>
                  </a:lnTo>
                  <a:lnTo>
                    <a:pt x="70" y="41"/>
                  </a:lnTo>
                  <a:cubicBezTo>
                    <a:pt x="99" y="22"/>
                    <a:pt x="132" y="0"/>
                    <a:pt x="169" y="0"/>
                  </a:cubicBezTo>
                  <a:cubicBezTo>
                    <a:pt x="234" y="0"/>
                    <a:pt x="265" y="43"/>
                    <a:pt x="265" y="109"/>
                  </a:cubicBezTo>
                  <a:lnTo>
                    <a:pt x="265" y="331"/>
                  </a:lnTo>
                  <a:lnTo>
                    <a:pt x="188" y="331"/>
                  </a:lnTo>
                  <a:lnTo>
                    <a:pt x="188" y="120"/>
                  </a:lnTo>
                  <a:cubicBezTo>
                    <a:pt x="188" y="77"/>
                    <a:pt x="174" y="63"/>
                    <a:pt x="148" y="63"/>
                  </a:cubicBezTo>
                  <a:cubicBezTo>
                    <a:pt x="115" y="63"/>
                    <a:pt x="89" y="82"/>
                    <a:pt x="77" y="97"/>
                  </a:cubicBezTo>
                  <a:lnTo>
                    <a:pt x="77" y="331"/>
                  </a:lnTo>
                  <a:lnTo>
                    <a:pt x="0" y="3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noEditPoints="1"/>
            </p:cNvSpPr>
            <p:nvPr userDrawn="1"/>
          </p:nvSpPr>
          <p:spPr bwMode="black">
            <a:xfrm>
              <a:off x="5303" y="4074"/>
              <a:ext cx="27" cy="32"/>
            </a:xfrm>
            <a:custGeom>
              <a:avLst/>
              <a:gdLst/>
              <a:ahLst/>
              <a:cxnLst>
                <a:cxn ang="0">
                  <a:pos x="140" y="63"/>
                </a:cxn>
                <a:cxn ang="0">
                  <a:pos x="140" y="63"/>
                </a:cxn>
                <a:cxn ang="0">
                  <a:pos x="77" y="169"/>
                </a:cxn>
                <a:cxn ang="0">
                  <a:pos x="140" y="275"/>
                </a:cxn>
                <a:cxn ang="0">
                  <a:pos x="203" y="169"/>
                </a:cxn>
                <a:cxn ang="0">
                  <a:pos x="140" y="63"/>
                </a:cxn>
                <a:cxn ang="0">
                  <a:pos x="140" y="63"/>
                </a:cxn>
                <a:cxn ang="0">
                  <a:pos x="140" y="0"/>
                </a:cxn>
                <a:cxn ang="0">
                  <a:pos x="140" y="0"/>
                </a:cxn>
                <a:cxn ang="0">
                  <a:pos x="280" y="169"/>
                </a:cxn>
                <a:cxn ang="0">
                  <a:pos x="140" y="337"/>
                </a:cxn>
                <a:cxn ang="0">
                  <a:pos x="0" y="169"/>
                </a:cxn>
                <a:cxn ang="0">
                  <a:pos x="140" y="0"/>
                </a:cxn>
              </a:cxnLst>
              <a:rect l="0" t="0" r="r" b="b"/>
              <a:pathLst>
                <a:path w="280" h="337">
                  <a:moveTo>
                    <a:pt x="140" y="63"/>
                  </a:moveTo>
                  <a:lnTo>
                    <a:pt x="140" y="63"/>
                  </a:lnTo>
                  <a:cubicBezTo>
                    <a:pt x="97" y="63"/>
                    <a:pt x="77" y="97"/>
                    <a:pt x="77" y="169"/>
                  </a:cubicBezTo>
                  <a:cubicBezTo>
                    <a:pt x="77" y="241"/>
                    <a:pt x="97" y="275"/>
                    <a:pt x="140" y="275"/>
                  </a:cubicBezTo>
                  <a:cubicBezTo>
                    <a:pt x="183" y="275"/>
                    <a:pt x="203" y="241"/>
                    <a:pt x="203" y="169"/>
                  </a:cubicBezTo>
                  <a:cubicBezTo>
                    <a:pt x="203" y="97"/>
                    <a:pt x="183" y="63"/>
                    <a:pt x="140" y="63"/>
                  </a:cubicBezTo>
                  <a:lnTo>
                    <a:pt x="140" y="63"/>
                  </a:lnTo>
                  <a:close/>
                  <a:moveTo>
                    <a:pt x="140" y="0"/>
                  </a:moveTo>
                  <a:lnTo>
                    <a:pt x="140" y="0"/>
                  </a:lnTo>
                  <a:cubicBezTo>
                    <a:pt x="227" y="0"/>
                    <a:pt x="280" y="66"/>
                    <a:pt x="280" y="169"/>
                  </a:cubicBezTo>
                  <a:cubicBezTo>
                    <a:pt x="280" y="272"/>
                    <a:pt x="227" y="337"/>
                    <a:pt x="140" y="337"/>
                  </a:cubicBezTo>
                  <a:cubicBezTo>
                    <a:pt x="53" y="337"/>
                    <a:pt x="0" y="272"/>
                    <a:pt x="0" y="169"/>
                  </a:cubicBezTo>
                  <a:cubicBezTo>
                    <a:pt x="0" y="66"/>
                    <a:pt x="53" y="0"/>
                    <a:pt x="1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userDrawn="1"/>
          </p:nvSpPr>
          <p:spPr bwMode="black">
            <a:xfrm>
              <a:off x="5336" y="4062"/>
              <a:ext cx="8" cy="44"/>
            </a:xfrm>
            <a:custGeom>
              <a:avLst/>
              <a:gdLst/>
              <a:ahLst/>
              <a:cxnLst>
                <a:cxn ang="0">
                  <a:pos x="0" y="0"/>
                </a:cxn>
                <a:cxn ang="0">
                  <a:pos x="0" y="0"/>
                </a:cxn>
                <a:cxn ang="0">
                  <a:pos x="76" y="0"/>
                </a:cxn>
                <a:cxn ang="0">
                  <a:pos x="76" y="450"/>
                </a:cxn>
                <a:cxn ang="0">
                  <a:pos x="0" y="450"/>
                </a:cxn>
                <a:cxn ang="0">
                  <a:pos x="0" y="0"/>
                </a:cxn>
              </a:cxnLst>
              <a:rect l="0" t="0" r="r" b="b"/>
              <a:pathLst>
                <a:path w="76" h="450">
                  <a:moveTo>
                    <a:pt x="0" y="0"/>
                  </a:moveTo>
                  <a:lnTo>
                    <a:pt x="0" y="0"/>
                  </a:lnTo>
                  <a:lnTo>
                    <a:pt x="76" y="0"/>
                  </a:lnTo>
                  <a:lnTo>
                    <a:pt x="76" y="450"/>
                  </a:lnTo>
                  <a:lnTo>
                    <a:pt x="0" y="4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noEditPoints="1"/>
            </p:cNvSpPr>
            <p:nvPr userDrawn="1"/>
          </p:nvSpPr>
          <p:spPr bwMode="black">
            <a:xfrm>
              <a:off x="5350" y="4074"/>
              <a:ext cx="26" cy="32"/>
            </a:xfrm>
            <a:custGeom>
              <a:avLst/>
              <a:gdLst/>
              <a:ahLst/>
              <a:cxnLst>
                <a:cxn ang="0">
                  <a:pos x="139" y="63"/>
                </a:cxn>
                <a:cxn ang="0">
                  <a:pos x="139" y="63"/>
                </a:cxn>
                <a:cxn ang="0">
                  <a:pos x="76" y="169"/>
                </a:cxn>
                <a:cxn ang="0">
                  <a:pos x="139" y="275"/>
                </a:cxn>
                <a:cxn ang="0">
                  <a:pos x="203" y="169"/>
                </a:cxn>
                <a:cxn ang="0">
                  <a:pos x="139" y="63"/>
                </a:cxn>
                <a:cxn ang="0">
                  <a:pos x="139" y="63"/>
                </a:cxn>
                <a:cxn ang="0">
                  <a:pos x="139" y="0"/>
                </a:cxn>
                <a:cxn ang="0">
                  <a:pos x="139" y="0"/>
                </a:cxn>
                <a:cxn ang="0">
                  <a:pos x="279" y="169"/>
                </a:cxn>
                <a:cxn ang="0">
                  <a:pos x="139" y="337"/>
                </a:cxn>
                <a:cxn ang="0">
                  <a:pos x="0" y="169"/>
                </a:cxn>
                <a:cxn ang="0">
                  <a:pos x="139" y="0"/>
                </a:cxn>
              </a:cxnLst>
              <a:rect l="0" t="0" r="r" b="b"/>
              <a:pathLst>
                <a:path w="279" h="337">
                  <a:moveTo>
                    <a:pt x="139" y="63"/>
                  </a:moveTo>
                  <a:lnTo>
                    <a:pt x="139" y="63"/>
                  </a:lnTo>
                  <a:cubicBezTo>
                    <a:pt x="97" y="63"/>
                    <a:pt x="76" y="97"/>
                    <a:pt x="76" y="169"/>
                  </a:cubicBezTo>
                  <a:cubicBezTo>
                    <a:pt x="76" y="241"/>
                    <a:pt x="97" y="275"/>
                    <a:pt x="139" y="275"/>
                  </a:cubicBezTo>
                  <a:cubicBezTo>
                    <a:pt x="182" y="275"/>
                    <a:pt x="203" y="241"/>
                    <a:pt x="203" y="169"/>
                  </a:cubicBezTo>
                  <a:cubicBezTo>
                    <a:pt x="203" y="97"/>
                    <a:pt x="182" y="63"/>
                    <a:pt x="139" y="63"/>
                  </a:cubicBezTo>
                  <a:lnTo>
                    <a:pt x="139" y="63"/>
                  </a:lnTo>
                  <a:close/>
                  <a:moveTo>
                    <a:pt x="139" y="0"/>
                  </a:moveTo>
                  <a:lnTo>
                    <a:pt x="139" y="0"/>
                  </a:lnTo>
                  <a:cubicBezTo>
                    <a:pt x="227" y="0"/>
                    <a:pt x="279" y="66"/>
                    <a:pt x="279" y="169"/>
                  </a:cubicBezTo>
                  <a:cubicBezTo>
                    <a:pt x="279" y="272"/>
                    <a:pt x="227" y="337"/>
                    <a:pt x="139" y="337"/>
                  </a:cubicBezTo>
                  <a:cubicBezTo>
                    <a:pt x="52" y="337"/>
                    <a:pt x="0" y="272"/>
                    <a:pt x="0" y="169"/>
                  </a:cubicBezTo>
                  <a:cubicBezTo>
                    <a:pt x="0" y="66"/>
                    <a:pt x="52" y="0"/>
                    <a:pt x="1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noEditPoints="1"/>
            </p:cNvSpPr>
            <p:nvPr userDrawn="1"/>
          </p:nvSpPr>
          <p:spPr bwMode="black">
            <a:xfrm>
              <a:off x="5379" y="4074"/>
              <a:ext cx="28" cy="43"/>
            </a:xfrm>
            <a:custGeom>
              <a:avLst/>
              <a:gdLst/>
              <a:ahLst/>
              <a:cxnLst>
                <a:cxn ang="0">
                  <a:pos x="139" y="59"/>
                </a:cxn>
                <a:cxn ang="0">
                  <a:pos x="139" y="59"/>
                </a:cxn>
                <a:cxn ang="0">
                  <a:pos x="83" y="112"/>
                </a:cxn>
                <a:cxn ang="0">
                  <a:pos x="139" y="166"/>
                </a:cxn>
                <a:cxn ang="0">
                  <a:pos x="191" y="112"/>
                </a:cxn>
                <a:cxn ang="0">
                  <a:pos x="139" y="59"/>
                </a:cxn>
                <a:cxn ang="0">
                  <a:pos x="139" y="59"/>
                </a:cxn>
                <a:cxn ang="0">
                  <a:pos x="70" y="363"/>
                </a:cxn>
                <a:cxn ang="0">
                  <a:pos x="70" y="363"/>
                </a:cxn>
                <a:cxn ang="0">
                  <a:pos x="156" y="399"/>
                </a:cxn>
                <a:cxn ang="0">
                  <a:pos x="222" y="363"/>
                </a:cxn>
                <a:cxn ang="0">
                  <a:pos x="125" y="326"/>
                </a:cxn>
                <a:cxn ang="0">
                  <a:pos x="70" y="363"/>
                </a:cxn>
                <a:cxn ang="0">
                  <a:pos x="70" y="363"/>
                </a:cxn>
                <a:cxn ang="0">
                  <a:pos x="294" y="54"/>
                </a:cxn>
                <a:cxn ang="0">
                  <a:pos x="294" y="54"/>
                </a:cxn>
                <a:cxn ang="0">
                  <a:pos x="245" y="61"/>
                </a:cxn>
                <a:cxn ang="0">
                  <a:pos x="262" y="119"/>
                </a:cxn>
                <a:cxn ang="0">
                  <a:pos x="141" y="223"/>
                </a:cxn>
                <a:cxn ang="0">
                  <a:pos x="81" y="243"/>
                </a:cxn>
                <a:cxn ang="0">
                  <a:pos x="292" y="354"/>
                </a:cxn>
                <a:cxn ang="0">
                  <a:pos x="143" y="451"/>
                </a:cxn>
                <a:cxn ang="0">
                  <a:pos x="0" y="373"/>
                </a:cxn>
                <a:cxn ang="0">
                  <a:pos x="58" y="313"/>
                </a:cxn>
                <a:cxn ang="0">
                  <a:pos x="58" y="312"/>
                </a:cxn>
                <a:cxn ang="0">
                  <a:pos x="10" y="259"/>
                </a:cxn>
                <a:cxn ang="0">
                  <a:pos x="60" y="200"/>
                </a:cxn>
                <a:cxn ang="0">
                  <a:pos x="13" y="114"/>
                </a:cxn>
                <a:cxn ang="0">
                  <a:pos x="140" y="1"/>
                </a:cxn>
                <a:cxn ang="0">
                  <a:pos x="219" y="30"/>
                </a:cxn>
                <a:cxn ang="0">
                  <a:pos x="294" y="1"/>
                </a:cxn>
                <a:cxn ang="0">
                  <a:pos x="294" y="54"/>
                </a:cxn>
              </a:cxnLst>
              <a:rect l="0" t="0" r="r" b="b"/>
              <a:pathLst>
                <a:path w="294" h="451">
                  <a:moveTo>
                    <a:pt x="139" y="59"/>
                  </a:moveTo>
                  <a:lnTo>
                    <a:pt x="139" y="59"/>
                  </a:lnTo>
                  <a:cubicBezTo>
                    <a:pt x="106" y="59"/>
                    <a:pt x="83" y="83"/>
                    <a:pt x="83" y="112"/>
                  </a:cubicBezTo>
                  <a:cubicBezTo>
                    <a:pt x="83" y="142"/>
                    <a:pt x="106" y="166"/>
                    <a:pt x="139" y="166"/>
                  </a:cubicBezTo>
                  <a:cubicBezTo>
                    <a:pt x="168" y="166"/>
                    <a:pt x="191" y="142"/>
                    <a:pt x="191" y="112"/>
                  </a:cubicBezTo>
                  <a:cubicBezTo>
                    <a:pt x="191" y="83"/>
                    <a:pt x="168" y="59"/>
                    <a:pt x="139" y="59"/>
                  </a:cubicBezTo>
                  <a:lnTo>
                    <a:pt x="139" y="59"/>
                  </a:lnTo>
                  <a:close/>
                  <a:moveTo>
                    <a:pt x="70" y="363"/>
                  </a:moveTo>
                  <a:lnTo>
                    <a:pt x="70" y="363"/>
                  </a:lnTo>
                  <a:cubicBezTo>
                    <a:pt x="70" y="388"/>
                    <a:pt x="91" y="399"/>
                    <a:pt x="156" y="399"/>
                  </a:cubicBezTo>
                  <a:cubicBezTo>
                    <a:pt x="205" y="399"/>
                    <a:pt x="222" y="374"/>
                    <a:pt x="222" y="363"/>
                  </a:cubicBezTo>
                  <a:cubicBezTo>
                    <a:pt x="222" y="348"/>
                    <a:pt x="199" y="326"/>
                    <a:pt x="125" y="326"/>
                  </a:cubicBezTo>
                  <a:cubicBezTo>
                    <a:pt x="83" y="326"/>
                    <a:pt x="70" y="349"/>
                    <a:pt x="70" y="363"/>
                  </a:cubicBezTo>
                  <a:lnTo>
                    <a:pt x="70" y="363"/>
                  </a:lnTo>
                  <a:close/>
                  <a:moveTo>
                    <a:pt x="294" y="54"/>
                  </a:moveTo>
                  <a:lnTo>
                    <a:pt x="294" y="54"/>
                  </a:lnTo>
                  <a:cubicBezTo>
                    <a:pt x="276" y="54"/>
                    <a:pt x="257" y="54"/>
                    <a:pt x="245" y="61"/>
                  </a:cubicBezTo>
                  <a:cubicBezTo>
                    <a:pt x="255" y="75"/>
                    <a:pt x="262" y="94"/>
                    <a:pt x="262" y="119"/>
                  </a:cubicBezTo>
                  <a:cubicBezTo>
                    <a:pt x="262" y="180"/>
                    <a:pt x="221" y="223"/>
                    <a:pt x="141" y="223"/>
                  </a:cubicBezTo>
                  <a:cubicBezTo>
                    <a:pt x="107" y="223"/>
                    <a:pt x="81" y="225"/>
                    <a:pt x="81" y="243"/>
                  </a:cubicBezTo>
                  <a:cubicBezTo>
                    <a:pt x="81" y="296"/>
                    <a:pt x="292" y="225"/>
                    <a:pt x="292" y="354"/>
                  </a:cubicBezTo>
                  <a:cubicBezTo>
                    <a:pt x="292" y="400"/>
                    <a:pt x="246" y="451"/>
                    <a:pt x="143" y="451"/>
                  </a:cubicBezTo>
                  <a:cubicBezTo>
                    <a:pt x="57" y="451"/>
                    <a:pt x="0" y="424"/>
                    <a:pt x="0" y="373"/>
                  </a:cubicBezTo>
                  <a:cubicBezTo>
                    <a:pt x="0" y="333"/>
                    <a:pt x="30" y="313"/>
                    <a:pt x="58" y="313"/>
                  </a:cubicBezTo>
                  <a:lnTo>
                    <a:pt x="58" y="312"/>
                  </a:lnTo>
                  <a:cubicBezTo>
                    <a:pt x="43" y="303"/>
                    <a:pt x="10" y="295"/>
                    <a:pt x="10" y="259"/>
                  </a:cubicBezTo>
                  <a:cubicBezTo>
                    <a:pt x="10" y="228"/>
                    <a:pt x="46" y="205"/>
                    <a:pt x="60" y="200"/>
                  </a:cubicBezTo>
                  <a:cubicBezTo>
                    <a:pt x="34" y="179"/>
                    <a:pt x="13" y="154"/>
                    <a:pt x="13" y="114"/>
                  </a:cubicBezTo>
                  <a:cubicBezTo>
                    <a:pt x="13" y="57"/>
                    <a:pt x="56" y="1"/>
                    <a:pt x="140" y="1"/>
                  </a:cubicBezTo>
                  <a:cubicBezTo>
                    <a:pt x="167" y="1"/>
                    <a:pt x="199" y="13"/>
                    <a:pt x="219" y="30"/>
                  </a:cubicBezTo>
                  <a:cubicBezTo>
                    <a:pt x="234" y="10"/>
                    <a:pt x="258" y="0"/>
                    <a:pt x="294" y="1"/>
                  </a:cubicBezTo>
                  <a:lnTo>
                    <a:pt x="294"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noEditPoints="1"/>
            </p:cNvSpPr>
            <p:nvPr userDrawn="1"/>
          </p:nvSpPr>
          <p:spPr bwMode="black">
            <a:xfrm>
              <a:off x="5412" y="4062"/>
              <a:ext cx="7" cy="44"/>
            </a:xfrm>
            <a:custGeom>
              <a:avLst/>
              <a:gdLst/>
              <a:ahLst/>
              <a:cxnLst>
                <a:cxn ang="0">
                  <a:pos x="77" y="362"/>
                </a:cxn>
                <a:cxn ang="0">
                  <a:pos x="77" y="362"/>
                </a:cxn>
                <a:cxn ang="0">
                  <a:pos x="77" y="457"/>
                </a:cxn>
                <a:cxn ang="0">
                  <a:pos x="0" y="457"/>
                </a:cxn>
                <a:cxn ang="0">
                  <a:pos x="0" y="133"/>
                </a:cxn>
                <a:cxn ang="0">
                  <a:pos x="77" y="133"/>
                </a:cxn>
                <a:cxn ang="0">
                  <a:pos x="77" y="362"/>
                </a:cxn>
                <a:cxn ang="0">
                  <a:pos x="77" y="362"/>
                </a:cxn>
                <a:cxn ang="0">
                  <a:pos x="0" y="0"/>
                </a:cxn>
                <a:cxn ang="0">
                  <a:pos x="0" y="0"/>
                </a:cxn>
                <a:cxn ang="0">
                  <a:pos x="77" y="0"/>
                </a:cxn>
                <a:cxn ang="0">
                  <a:pos x="77" y="73"/>
                </a:cxn>
                <a:cxn ang="0">
                  <a:pos x="0" y="73"/>
                </a:cxn>
                <a:cxn ang="0">
                  <a:pos x="0" y="0"/>
                </a:cxn>
              </a:cxnLst>
              <a:rect l="0" t="0" r="r" b="b"/>
              <a:pathLst>
                <a:path w="77" h="457">
                  <a:moveTo>
                    <a:pt x="77" y="362"/>
                  </a:moveTo>
                  <a:lnTo>
                    <a:pt x="77" y="362"/>
                  </a:lnTo>
                  <a:lnTo>
                    <a:pt x="77" y="457"/>
                  </a:lnTo>
                  <a:lnTo>
                    <a:pt x="0" y="457"/>
                  </a:lnTo>
                  <a:lnTo>
                    <a:pt x="0" y="133"/>
                  </a:lnTo>
                  <a:lnTo>
                    <a:pt x="77" y="133"/>
                  </a:lnTo>
                  <a:lnTo>
                    <a:pt x="77" y="362"/>
                  </a:lnTo>
                  <a:lnTo>
                    <a:pt x="77" y="362"/>
                  </a:lnTo>
                  <a:close/>
                  <a:moveTo>
                    <a:pt x="0" y="0"/>
                  </a:moveTo>
                  <a:lnTo>
                    <a:pt x="0" y="0"/>
                  </a:lnTo>
                  <a:lnTo>
                    <a:pt x="77" y="0"/>
                  </a:lnTo>
                  <a:lnTo>
                    <a:pt x="77" y="73"/>
                  </a:lnTo>
                  <a:lnTo>
                    <a:pt x="0" y="7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noEditPoints="1"/>
            </p:cNvSpPr>
            <p:nvPr userDrawn="1"/>
          </p:nvSpPr>
          <p:spPr bwMode="black">
            <a:xfrm>
              <a:off x="5425" y="4074"/>
              <a:ext cx="26" cy="32"/>
            </a:xfrm>
            <a:custGeom>
              <a:avLst/>
              <a:gdLst/>
              <a:ahLst/>
              <a:cxnLst>
                <a:cxn ang="0">
                  <a:pos x="201" y="129"/>
                </a:cxn>
                <a:cxn ang="0">
                  <a:pos x="201" y="129"/>
                </a:cxn>
                <a:cxn ang="0">
                  <a:pos x="139" y="58"/>
                </a:cxn>
                <a:cxn ang="0">
                  <a:pos x="77" y="129"/>
                </a:cxn>
                <a:cxn ang="0">
                  <a:pos x="201" y="129"/>
                </a:cxn>
                <a:cxn ang="0">
                  <a:pos x="201" y="129"/>
                </a:cxn>
                <a:cxn ang="0">
                  <a:pos x="77" y="181"/>
                </a:cxn>
                <a:cxn ang="0">
                  <a:pos x="77" y="181"/>
                </a:cxn>
                <a:cxn ang="0">
                  <a:pos x="144" y="275"/>
                </a:cxn>
                <a:cxn ang="0">
                  <a:pos x="216" y="236"/>
                </a:cxn>
                <a:cxn ang="0">
                  <a:pos x="272" y="271"/>
                </a:cxn>
                <a:cxn ang="0">
                  <a:pos x="137" y="337"/>
                </a:cxn>
                <a:cxn ang="0">
                  <a:pos x="0" y="169"/>
                </a:cxn>
                <a:cxn ang="0">
                  <a:pos x="140" y="0"/>
                </a:cxn>
                <a:cxn ang="0">
                  <a:pos x="272" y="149"/>
                </a:cxn>
                <a:cxn ang="0">
                  <a:pos x="272" y="181"/>
                </a:cxn>
                <a:cxn ang="0">
                  <a:pos x="77" y="181"/>
                </a:cxn>
              </a:cxnLst>
              <a:rect l="0" t="0" r="r" b="b"/>
              <a:pathLst>
                <a:path w="272" h="337">
                  <a:moveTo>
                    <a:pt x="201" y="129"/>
                  </a:moveTo>
                  <a:lnTo>
                    <a:pt x="201" y="129"/>
                  </a:lnTo>
                  <a:cubicBezTo>
                    <a:pt x="200" y="84"/>
                    <a:pt x="176" y="58"/>
                    <a:pt x="139" y="58"/>
                  </a:cubicBezTo>
                  <a:cubicBezTo>
                    <a:pt x="102" y="58"/>
                    <a:pt x="78" y="84"/>
                    <a:pt x="77" y="129"/>
                  </a:cubicBezTo>
                  <a:lnTo>
                    <a:pt x="201" y="129"/>
                  </a:lnTo>
                  <a:lnTo>
                    <a:pt x="201" y="129"/>
                  </a:lnTo>
                  <a:close/>
                  <a:moveTo>
                    <a:pt x="77" y="181"/>
                  </a:moveTo>
                  <a:lnTo>
                    <a:pt x="77" y="181"/>
                  </a:lnTo>
                  <a:cubicBezTo>
                    <a:pt x="78" y="249"/>
                    <a:pt x="108" y="275"/>
                    <a:pt x="144" y="275"/>
                  </a:cubicBezTo>
                  <a:cubicBezTo>
                    <a:pt x="180" y="275"/>
                    <a:pt x="197" y="258"/>
                    <a:pt x="216" y="236"/>
                  </a:cubicBezTo>
                  <a:lnTo>
                    <a:pt x="272" y="271"/>
                  </a:lnTo>
                  <a:cubicBezTo>
                    <a:pt x="242" y="317"/>
                    <a:pt x="199" y="337"/>
                    <a:pt x="137" y="337"/>
                  </a:cubicBezTo>
                  <a:cubicBezTo>
                    <a:pt x="53" y="337"/>
                    <a:pt x="0" y="272"/>
                    <a:pt x="0" y="169"/>
                  </a:cubicBezTo>
                  <a:cubicBezTo>
                    <a:pt x="0" y="66"/>
                    <a:pt x="53" y="0"/>
                    <a:pt x="140" y="0"/>
                  </a:cubicBezTo>
                  <a:cubicBezTo>
                    <a:pt x="225" y="0"/>
                    <a:pt x="272" y="72"/>
                    <a:pt x="272" y="149"/>
                  </a:cubicBezTo>
                  <a:lnTo>
                    <a:pt x="272" y="181"/>
                  </a:lnTo>
                  <a:lnTo>
                    <a:pt x="77"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userDrawn="1"/>
          </p:nvSpPr>
          <p:spPr bwMode="black">
            <a:xfrm>
              <a:off x="5455" y="4074"/>
              <a:ext cx="23" cy="32"/>
            </a:xfrm>
            <a:custGeom>
              <a:avLst/>
              <a:gdLst/>
              <a:ahLst/>
              <a:cxnLst>
                <a:cxn ang="0">
                  <a:pos x="182" y="92"/>
                </a:cxn>
                <a:cxn ang="0">
                  <a:pos x="182" y="92"/>
                </a:cxn>
                <a:cxn ang="0">
                  <a:pos x="122" y="58"/>
                </a:cxn>
                <a:cxn ang="0">
                  <a:pos x="79" y="90"/>
                </a:cxn>
                <a:cxn ang="0">
                  <a:pos x="240" y="240"/>
                </a:cxn>
                <a:cxn ang="0">
                  <a:pos x="121" y="337"/>
                </a:cxn>
                <a:cxn ang="0">
                  <a:pos x="0" y="272"/>
                </a:cxn>
                <a:cxn ang="0">
                  <a:pos x="51" y="233"/>
                </a:cxn>
                <a:cxn ang="0">
                  <a:pos x="126" y="280"/>
                </a:cxn>
                <a:cxn ang="0">
                  <a:pos x="172" y="243"/>
                </a:cxn>
                <a:cxn ang="0">
                  <a:pos x="11" y="94"/>
                </a:cxn>
                <a:cxn ang="0">
                  <a:pos x="117" y="0"/>
                </a:cxn>
                <a:cxn ang="0">
                  <a:pos x="231" y="50"/>
                </a:cxn>
                <a:cxn ang="0">
                  <a:pos x="182" y="92"/>
                </a:cxn>
              </a:cxnLst>
              <a:rect l="0" t="0" r="r" b="b"/>
              <a:pathLst>
                <a:path w="240" h="337">
                  <a:moveTo>
                    <a:pt x="182" y="92"/>
                  </a:moveTo>
                  <a:lnTo>
                    <a:pt x="182" y="92"/>
                  </a:lnTo>
                  <a:cubicBezTo>
                    <a:pt x="167" y="75"/>
                    <a:pt x="146" y="58"/>
                    <a:pt x="122" y="58"/>
                  </a:cubicBezTo>
                  <a:cubicBezTo>
                    <a:pt x="92" y="58"/>
                    <a:pt x="79" y="70"/>
                    <a:pt x="79" y="90"/>
                  </a:cubicBezTo>
                  <a:cubicBezTo>
                    <a:pt x="79" y="145"/>
                    <a:pt x="240" y="121"/>
                    <a:pt x="240" y="240"/>
                  </a:cubicBezTo>
                  <a:cubicBezTo>
                    <a:pt x="240" y="307"/>
                    <a:pt x="189" y="337"/>
                    <a:pt x="121" y="337"/>
                  </a:cubicBezTo>
                  <a:cubicBezTo>
                    <a:pt x="70" y="337"/>
                    <a:pt x="28" y="314"/>
                    <a:pt x="0" y="272"/>
                  </a:cubicBezTo>
                  <a:lnTo>
                    <a:pt x="51" y="233"/>
                  </a:lnTo>
                  <a:cubicBezTo>
                    <a:pt x="69" y="258"/>
                    <a:pt x="93" y="280"/>
                    <a:pt x="126" y="280"/>
                  </a:cubicBezTo>
                  <a:cubicBezTo>
                    <a:pt x="153" y="280"/>
                    <a:pt x="172" y="265"/>
                    <a:pt x="172" y="243"/>
                  </a:cubicBezTo>
                  <a:cubicBezTo>
                    <a:pt x="172" y="188"/>
                    <a:pt x="11" y="208"/>
                    <a:pt x="11" y="94"/>
                  </a:cubicBezTo>
                  <a:cubicBezTo>
                    <a:pt x="11" y="34"/>
                    <a:pt x="62" y="0"/>
                    <a:pt x="117" y="0"/>
                  </a:cubicBezTo>
                  <a:cubicBezTo>
                    <a:pt x="160" y="0"/>
                    <a:pt x="203" y="16"/>
                    <a:pt x="231" y="50"/>
                  </a:cubicBezTo>
                  <a:lnTo>
                    <a:pt x="182" y="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noEditPoints="1"/>
            </p:cNvSpPr>
            <p:nvPr userDrawn="1"/>
          </p:nvSpPr>
          <p:spPr bwMode="black">
            <a:xfrm>
              <a:off x="5279" y="3850"/>
              <a:ext cx="162" cy="185"/>
            </a:xfrm>
            <a:custGeom>
              <a:avLst/>
              <a:gdLst/>
              <a:ahLst/>
              <a:cxnLst>
                <a:cxn ang="0">
                  <a:pos x="554" y="560"/>
                </a:cxn>
                <a:cxn ang="0">
                  <a:pos x="554" y="560"/>
                </a:cxn>
                <a:cxn ang="0">
                  <a:pos x="850" y="406"/>
                </a:cxn>
                <a:cxn ang="0">
                  <a:pos x="1121" y="674"/>
                </a:cxn>
                <a:cxn ang="0">
                  <a:pos x="1123" y="733"/>
                </a:cxn>
                <a:cxn ang="0">
                  <a:pos x="10" y="1398"/>
                </a:cxn>
                <a:cxn ang="0">
                  <a:pos x="583" y="1920"/>
                </a:cxn>
                <a:cxn ang="0">
                  <a:pos x="1148" y="1665"/>
                </a:cxn>
                <a:cxn ang="0">
                  <a:pos x="1174" y="1883"/>
                </a:cxn>
                <a:cxn ang="0">
                  <a:pos x="1692" y="1883"/>
                </a:cxn>
                <a:cxn ang="0">
                  <a:pos x="1656" y="1607"/>
                </a:cxn>
                <a:cxn ang="0">
                  <a:pos x="1656" y="646"/>
                </a:cxn>
                <a:cxn ang="0">
                  <a:pos x="1487" y="168"/>
                </a:cxn>
                <a:cxn ang="0">
                  <a:pos x="912" y="0"/>
                </a:cxn>
                <a:cxn ang="0">
                  <a:pos x="313" y="158"/>
                </a:cxn>
                <a:cxn ang="0">
                  <a:pos x="313" y="158"/>
                </a:cxn>
                <a:cxn ang="0">
                  <a:pos x="554" y="560"/>
                </a:cxn>
                <a:cxn ang="0">
                  <a:pos x="554" y="560"/>
                </a:cxn>
                <a:cxn ang="0">
                  <a:pos x="554" y="560"/>
                </a:cxn>
                <a:cxn ang="0">
                  <a:pos x="1050" y="1417"/>
                </a:cxn>
                <a:cxn ang="0">
                  <a:pos x="1050" y="1417"/>
                </a:cxn>
                <a:cxn ang="0">
                  <a:pos x="781" y="1570"/>
                </a:cxn>
                <a:cxn ang="0">
                  <a:pos x="507" y="1340"/>
                </a:cxn>
                <a:cxn ang="0">
                  <a:pos x="1123" y="1002"/>
                </a:cxn>
                <a:cxn ang="0">
                  <a:pos x="1123" y="1072"/>
                </a:cxn>
                <a:cxn ang="0">
                  <a:pos x="1050" y="1417"/>
                </a:cxn>
              </a:cxnLst>
              <a:rect l="0" t="0" r="r" b="b"/>
              <a:pathLst>
                <a:path w="1692" h="1920">
                  <a:moveTo>
                    <a:pt x="554" y="560"/>
                  </a:moveTo>
                  <a:lnTo>
                    <a:pt x="554" y="560"/>
                  </a:lnTo>
                  <a:cubicBezTo>
                    <a:pt x="594" y="452"/>
                    <a:pt x="703" y="406"/>
                    <a:pt x="850" y="406"/>
                  </a:cubicBezTo>
                  <a:cubicBezTo>
                    <a:pt x="1059" y="406"/>
                    <a:pt x="1119" y="552"/>
                    <a:pt x="1121" y="674"/>
                  </a:cubicBezTo>
                  <a:lnTo>
                    <a:pt x="1123" y="733"/>
                  </a:lnTo>
                  <a:cubicBezTo>
                    <a:pt x="544" y="761"/>
                    <a:pt x="0" y="869"/>
                    <a:pt x="10" y="1398"/>
                  </a:cubicBezTo>
                  <a:cubicBezTo>
                    <a:pt x="17" y="1768"/>
                    <a:pt x="353" y="1920"/>
                    <a:pt x="583" y="1920"/>
                  </a:cubicBezTo>
                  <a:cubicBezTo>
                    <a:pt x="851" y="1919"/>
                    <a:pt x="1001" y="1848"/>
                    <a:pt x="1148" y="1665"/>
                  </a:cubicBezTo>
                  <a:cubicBezTo>
                    <a:pt x="1150" y="1742"/>
                    <a:pt x="1160" y="1824"/>
                    <a:pt x="1174" y="1883"/>
                  </a:cubicBezTo>
                  <a:lnTo>
                    <a:pt x="1692" y="1883"/>
                  </a:lnTo>
                  <a:cubicBezTo>
                    <a:pt x="1663" y="1792"/>
                    <a:pt x="1656" y="1701"/>
                    <a:pt x="1656" y="1607"/>
                  </a:cubicBezTo>
                  <a:lnTo>
                    <a:pt x="1656" y="646"/>
                  </a:lnTo>
                  <a:cubicBezTo>
                    <a:pt x="1656" y="412"/>
                    <a:pt x="1612" y="282"/>
                    <a:pt x="1487" y="168"/>
                  </a:cubicBezTo>
                  <a:cubicBezTo>
                    <a:pt x="1368" y="60"/>
                    <a:pt x="1174" y="0"/>
                    <a:pt x="912" y="0"/>
                  </a:cubicBezTo>
                  <a:cubicBezTo>
                    <a:pt x="671" y="0"/>
                    <a:pt x="465" y="54"/>
                    <a:pt x="313" y="158"/>
                  </a:cubicBezTo>
                  <a:lnTo>
                    <a:pt x="313" y="158"/>
                  </a:lnTo>
                  <a:cubicBezTo>
                    <a:pt x="439" y="257"/>
                    <a:pt x="521" y="395"/>
                    <a:pt x="554" y="560"/>
                  </a:cubicBezTo>
                  <a:lnTo>
                    <a:pt x="554" y="560"/>
                  </a:lnTo>
                  <a:lnTo>
                    <a:pt x="554" y="560"/>
                  </a:lnTo>
                  <a:close/>
                  <a:moveTo>
                    <a:pt x="1050" y="1417"/>
                  </a:moveTo>
                  <a:lnTo>
                    <a:pt x="1050" y="1417"/>
                  </a:lnTo>
                  <a:cubicBezTo>
                    <a:pt x="988" y="1512"/>
                    <a:pt x="890" y="1570"/>
                    <a:pt x="781" y="1570"/>
                  </a:cubicBezTo>
                  <a:cubicBezTo>
                    <a:pt x="632" y="1570"/>
                    <a:pt x="507" y="1502"/>
                    <a:pt x="507" y="1340"/>
                  </a:cubicBezTo>
                  <a:cubicBezTo>
                    <a:pt x="507" y="1102"/>
                    <a:pt x="856" y="1017"/>
                    <a:pt x="1123" y="1002"/>
                  </a:cubicBezTo>
                  <a:lnTo>
                    <a:pt x="1123" y="1072"/>
                  </a:lnTo>
                  <a:cubicBezTo>
                    <a:pt x="1123" y="1227"/>
                    <a:pt x="1120" y="1311"/>
                    <a:pt x="1050" y="14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userDrawn="1"/>
          </p:nvSpPr>
          <p:spPr bwMode="black">
            <a:xfrm>
              <a:off x="5165" y="3850"/>
              <a:ext cx="166" cy="185"/>
            </a:xfrm>
            <a:custGeom>
              <a:avLst/>
              <a:gdLst/>
              <a:ahLst/>
              <a:cxnLst>
                <a:cxn ang="0">
                  <a:pos x="1172" y="1377"/>
                </a:cxn>
                <a:cxn ang="0">
                  <a:pos x="1172" y="1377"/>
                </a:cxn>
                <a:cxn ang="0">
                  <a:pos x="1172" y="1411"/>
                </a:cxn>
                <a:cxn ang="0">
                  <a:pos x="1173" y="1426"/>
                </a:cxn>
                <a:cxn ang="0">
                  <a:pos x="1358" y="1802"/>
                </a:cxn>
                <a:cxn ang="0">
                  <a:pos x="891" y="1920"/>
                </a:cxn>
                <a:cxn ang="0">
                  <a:pos x="0" y="978"/>
                </a:cxn>
                <a:cxn ang="0">
                  <a:pos x="924" y="0"/>
                </a:cxn>
                <a:cxn ang="0">
                  <a:pos x="1730" y="662"/>
                </a:cxn>
                <a:cxn ang="0">
                  <a:pos x="1222" y="662"/>
                </a:cxn>
                <a:cxn ang="0">
                  <a:pos x="942" y="407"/>
                </a:cxn>
                <a:cxn ang="0">
                  <a:pos x="598" y="934"/>
                </a:cxn>
                <a:cxn ang="0">
                  <a:pos x="943" y="1484"/>
                </a:cxn>
                <a:cxn ang="0">
                  <a:pos x="1172" y="1377"/>
                </a:cxn>
                <a:cxn ang="0">
                  <a:pos x="1172" y="1377"/>
                </a:cxn>
              </a:cxnLst>
              <a:rect l="0" t="0" r="r" b="b"/>
              <a:pathLst>
                <a:path w="1730" h="1920">
                  <a:moveTo>
                    <a:pt x="1172" y="1377"/>
                  </a:moveTo>
                  <a:lnTo>
                    <a:pt x="1172" y="1377"/>
                  </a:lnTo>
                  <a:cubicBezTo>
                    <a:pt x="1172" y="1389"/>
                    <a:pt x="1172" y="1399"/>
                    <a:pt x="1172" y="1411"/>
                  </a:cubicBezTo>
                  <a:cubicBezTo>
                    <a:pt x="1172" y="1416"/>
                    <a:pt x="1173" y="1421"/>
                    <a:pt x="1173" y="1426"/>
                  </a:cubicBezTo>
                  <a:cubicBezTo>
                    <a:pt x="1182" y="1615"/>
                    <a:pt x="1272" y="1733"/>
                    <a:pt x="1358" y="1802"/>
                  </a:cubicBezTo>
                  <a:cubicBezTo>
                    <a:pt x="1215" y="1885"/>
                    <a:pt x="1043" y="1920"/>
                    <a:pt x="891" y="1920"/>
                  </a:cubicBezTo>
                  <a:cubicBezTo>
                    <a:pt x="331" y="1920"/>
                    <a:pt x="0" y="1523"/>
                    <a:pt x="0" y="978"/>
                  </a:cubicBezTo>
                  <a:cubicBezTo>
                    <a:pt x="0" y="410"/>
                    <a:pt x="342" y="0"/>
                    <a:pt x="924" y="0"/>
                  </a:cubicBezTo>
                  <a:cubicBezTo>
                    <a:pt x="1346" y="0"/>
                    <a:pt x="1693" y="224"/>
                    <a:pt x="1730" y="662"/>
                  </a:cubicBezTo>
                  <a:lnTo>
                    <a:pt x="1222" y="662"/>
                  </a:lnTo>
                  <a:cubicBezTo>
                    <a:pt x="1222" y="495"/>
                    <a:pt x="1105" y="407"/>
                    <a:pt x="942" y="407"/>
                  </a:cubicBezTo>
                  <a:cubicBezTo>
                    <a:pt x="679" y="407"/>
                    <a:pt x="598" y="592"/>
                    <a:pt x="598" y="934"/>
                  </a:cubicBezTo>
                  <a:cubicBezTo>
                    <a:pt x="598" y="1281"/>
                    <a:pt x="674" y="1484"/>
                    <a:pt x="943" y="1484"/>
                  </a:cubicBezTo>
                  <a:cubicBezTo>
                    <a:pt x="1041" y="1484"/>
                    <a:pt x="1125" y="1448"/>
                    <a:pt x="1172" y="1377"/>
                  </a:cubicBezTo>
                  <a:lnTo>
                    <a:pt x="1172" y="137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8328662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l" defTabSz="457200" rtl="0" eaLnBrk="1" latinLnBrk="0" hangingPunct="1">
        <a:lnSpc>
          <a:spcPct val="90000"/>
        </a:lnSpc>
        <a:spcBef>
          <a:spcPct val="0"/>
        </a:spcBef>
        <a:buNone/>
        <a:defRPr lang="en-US" sz="2800" b="0" kern="1200" dirty="0">
          <a:solidFill>
            <a:schemeClr val="bg1"/>
          </a:solidFill>
          <a:latin typeface="+mj-lt"/>
          <a:ea typeface="+mj-ea"/>
          <a:cs typeface="+mj-cs"/>
        </a:defRPr>
      </a:lvl1pPr>
    </p:titleStyle>
    <p:bodyStyle>
      <a:lvl1pPr marL="342900" indent="-342900" algn="l" defTabSz="457200" rtl="0" eaLnBrk="1" latinLnBrk="0" hangingPunct="1">
        <a:lnSpc>
          <a:spcPts val="2880"/>
        </a:lnSpc>
        <a:spcBef>
          <a:spcPts val="1200"/>
        </a:spcBef>
        <a:spcAft>
          <a:spcPts val="200"/>
        </a:spcAft>
        <a:buClr>
          <a:schemeClr val="bg1"/>
        </a:buClr>
        <a:buFont typeface="Wingdings" charset="2"/>
        <a:buChar char="§"/>
        <a:defRPr sz="2400" b="0" kern="1200">
          <a:solidFill>
            <a:schemeClr val="bg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bg1"/>
        </a:buClr>
        <a:buFont typeface="Arial"/>
        <a:buChar char="–"/>
        <a:defRPr sz="2000" b="0" kern="1200">
          <a:solidFill>
            <a:schemeClr val="bg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bg1"/>
        </a:buClr>
        <a:buFont typeface="Wingdings" charset="2"/>
        <a:buChar char="§"/>
        <a:defRPr sz="1800" b="0" kern="1200">
          <a:solidFill>
            <a:schemeClr val="bg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bg1"/>
        </a:buClr>
        <a:buSzTx/>
        <a:buFont typeface="Arial"/>
        <a:buChar char="–"/>
        <a:tabLst/>
        <a:defRPr sz="1600" b="0" kern="1200">
          <a:solidFill>
            <a:schemeClr val="bg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bg1"/>
        </a:buClr>
        <a:buFont typeface="Wingdings" charset="2"/>
        <a:buChar char="§"/>
        <a:tabLst/>
        <a:defRPr sz="1600" b="0" kern="1200" baseline="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286624"/>
      </p:ext>
    </p:extLst>
  </p:cSld>
  <p:clrMap bg1="lt1" tx1="dk1" bg2="lt2" tx2="dk2" accent1="accent1" accent2="accent2" accent3="accent3" accent4="accent4" accent5="accent5" accent6="accent6" hlink="hlink" folHlink="folHlink"/>
  <p:sldLayoutIdLst>
    <p:sldLayoutId id="2147483806"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l" defTabSz="457200" rtl="0" eaLnBrk="1" latinLnBrk="0" hangingPunct="1">
        <a:lnSpc>
          <a:spcPct val="90000"/>
        </a:lnSpc>
        <a:spcBef>
          <a:spcPct val="0"/>
        </a:spcBef>
        <a:buNone/>
        <a:defRPr lang="en-US" sz="2800" b="0" kern="1200" dirty="0">
          <a:solidFill>
            <a:schemeClr val="bg1"/>
          </a:solidFill>
          <a:latin typeface="+mj-lt"/>
          <a:ea typeface="+mj-ea"/>
          <a:cs typeface="+mj-cs"/>
        </a:defRPr>
      </a:lvl1pPr>
    </p:titleStyle>
    <p:bodyStyle>
      <a:lvl1pPr marL="342900" indent="-342900" algn="l" defTabSz="457200" rtl="0" eaLnBrk="1" latinLnBrk="0" hangingPunct="1">
        <a:lnSpc>
          <a:spcPts val="2880"/>
        </a:lnSpc>
        <a:spcBef>
          <a:spcPts val="1200"/>
        </a:spcBef>
        <a:spcAft>
          <a:spcPts val="200"/>
        </a:spcAft>
        <a:buClr>
          <a:schemeClr val="bg1"/>
        </a:buClr>
        <a:buFont typeface="Wingdings" charset="2"/>
        <a:buChar char="§"/>
        <a:defRPr sz="2400" b="0" kern="1200">
          <a:solidFill>
            <a:schemeClr val="bg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bg1"/>
        </a:buClr>
        <a:buFont typeface="Arial"/>
        <a:buChar char="–"/>
        <a:defRPr sz="2000" b="0" kern="1200">
          <a:solidFill>
            <a:schemeClr val="bg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bg1"/>
        </a:buClr>
        <a:buFont typeface="Wingdings" charset="2"/>
        <a:buChar char="§"/>
        <a:defRPr sz="1800" b="0" kern="1200">
          <a:solidFill>
            <a:schemeClr val="bg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bg1"/>
        </a:buClr>
        <a:buSzTx/>
        <a:buFont typeface="Arial"/>
        <a:buChar char="–"/>
        <a:tabLst/>
        <a:defRPr sz="1600" b="0" kern="1200">
          <a:solidFill>
            <a:schemeClr val="bg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bg1"/>
        </a:buClr>
        <a:buFont typeface="Wingdings" charset="2"/>
        <a:buChar char="§"/>
        <a:tabLst/>
        <a:defRPr sz="1600" b="0" kern="1200" baseline="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itle Placeholder 1"/>
          <p:cNvSpPr>
            <a:spLocks noGrp="1"/>
          </p:cNvSpPr>
          <p:nvPr>
            <p:ph type="title"/>
          </p:nvPr>
        </p:nvSpPr>
        <p:spPr bwMode="black">
          <a:xfrm>
            <a:off x="438193" y="1164003"/>
            <a:ext cx="8229600" cy="1091353"/>
          </a:xfrm>
          <a:prstGeom prst="rect">
            <a:avLst/>
          </a:prstGeom>
        </p:spPr>
        <p:txBody>
          <a:bodyPr vert="horz" lIns="91440" tIns="45720" rIns="91440" bIns="45720" rtlCol="0" anchor="t">
            <a:noAutofit/>
          </a:bodyPr>
          <a:lstStyle/>
          <a:p>
            <a:r>
              <a:rPr lang="en-US" dirty="0" smtClean="0"/>
              <a:t>Title - Title Case, Calibri 36 pt bold</a:t>
            </a:r>
            <a:br>
              <a:rPr lang="en-US" dirty="0" smtClean="0"/>
            </a:br>
            <a:r>
              <a:rPr lang="en-US" dirty="0" smtClean="0"/>
              <a:t>2 Line Max</a:t>
            </a:r>
            <a:endParaRPr lang="en-US" dirty="0"/>
          </a:p>
        </p:txBody>
      </p:sp>
    </p:spTree>
    <p:extLst>
      <p:ext uri="{BB962C8B-B14F-4D97-AF65-F5344CB8AC3E}">
        <p14:creationId xmlns:p14="http://schemas.microsoft.com/office/powerpoint/2010/main" val="1683286624"/>
      </p:ext>
    </p:extLst>
  </p:cSld>
  <p:clrMap bg1="lt1" tx1="dk1" bg2="lt2" tx2="dk2" accent1="accent1" accent2="accent2" accent3="accent3" accent4="accent4" accent5="accent5" accent6="accent6" hlink="hlink" folHlink="folHlink"/>
  <p:sldLayoutIdLst>
    <p:sldLayoutId id="2147483808"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l" defTabSz="457200" rtl="0" eaLnBrk="1" latinLnBrk="0" hangingPunct="1">
        <a:lnSpc>
          <a:spcPct val="90000"/>
        </a:lnSpc>
        <a:spcBef>
          <a:spcPct val="0"/>
        </a:spcBef>
        <a:buFont typeface="Arial" pitchFamily="34" charset="0"/>
        <a:buNone/>
        <a:defRPr kumimoji="0" lang="en-US" sz="3600" b="0" i="0" u="none" strike="noStrike" kern="1200" cap="none" spc="0" normalizeH="0" baseline="0" noProof="0" dirty="0">
          <a:ln>
            <a:noFill/>
          </a:ln>
          <a:solidFill>
            <a:schemeClr val="bg1"/>
          </a:solidFill>
          <a:effectLst/>
          <a:uLnTx/>
          <a:uFillTx/>
          <a:latin typeface="+mn-lt"/>
          <a:ea typeface="+mn-ea"/>
          <a:cs typeface="+mn-cs"/>
        </a:defRPr>
      </a:lvl1pPr>
    </p:titleStyle>
    <p:bodyStyle>
      <a:lvl1pPr marL="342900" indent="-342900" algn="l" defTabSz="457200" rtl="0" eaLnBrk="1" latinLnBrk="0" hangingPunct="1">
        <a:lnSpc>
          <a:spcPts val="2880"/>
        </a:lnSpc>
        <a:spcBef>
          <a:spcPts val="1200"/>
        </a:spcBef>
        <a:spcAft>
          <a:spcPts val="200"/>
        </a:spcAft>
        <a:buClr>
          <a:schemeClr val="bg1"/>
        </a:buClr>
        <a:buFont typeface="Wingdings" charset="2"/>
        <a:buChar char="§"/>
        <a:defRPr sz="2400" b="0" kern="1200">
          <a:solidFill>
            <a:schemeClr val="bg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bg1"/>
        </a:buClr>
        <a:buFont typeface="Arial"/>
        <a:buChar char="–"/>
        <a:defRPr sz="2000" b="0" kern="1200">
          <a:solidFill>
            <a:schemeClr val="bg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bg1"/>
        </a:buClr>
        <a:buFont typeface="Wingdings" charset="2"/>
        <a:buChar char="§"/>
        <a:defRPr sz="1800" b="0" kern="1200">
          <a:solidFill>
            <a:schemeClr val="bg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bg1"/>
        </a:buClr>
        <a:buSzTx/>
        <a:buFont typeface="Arial"/>
        <a:buChar char="–"/>
        <a:tabLst/>
        <a:defRPr sz="1600" b="0" kern="1200">
          <a:solidFill>
            <a:schemeClr val="bg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bg1"/>
        </a:buClr>
        <a:buFont typeface="Wingdings" charset="2"/>
        <a:buChar char="§"/>
        <a:tabLst/>
        <a:defRPr sz="1600" b="0" kern="1200" baseline="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www.tbray.org/ongoing/When/201x/2013/04/04/ID-Token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www.tbray.org/ongoing/When/201x/2013/04/04/ID-Token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5.png"/><Relationship Id="rId3"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13.png"/><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32.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37.png"/><Relationship Id="rId10"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40.png"/><Relationship Id="rId7" Type="http://schemas.openxmlformats.org/officeDocument/2006/relationships/image" Target="../media/image13.png"/><Relationship Id="rId8" Type="http://schemas.openxmlformats.org/officeDocument/2006/relationships/image" Target="../media/image32.png"/><Relationship Id="rId9" Type="http://schemas.openxmlformats.org/officeDocument/2006/relationships/image" Target="../media/image14.png"/><Relationship Id="rId10"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1.jpeg"/><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31.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4" Type="http://schemas.microsoft.com/office/2007/relationships/hdphoto" Target="../media/hdphoto1.wdp"/><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9" Type="http://schemas.openxmlformats.org/officeDocument/2006/relationships/image" Target="../media/image15.png"/><Relationship Id="rId20" Type="http://schemas.openxmlformats.org/officeDocument/2006/relationships/image" Target="../media/image57.png"/><Relationship Id="rId21" Type="http://schemas.openxmlformats.org/officeDocument/2006/relationships/image" Target="../media/image11.png"/><Relationship Id="rId22" Type="http://schemas.openxmlformats.org/officeDocument/2006/relationships/image" Target="../media/image58.png"/><Relationship Id="rId23" Type="http://schemas.openxmlformats.org/officeDocument/2006/relationships/image" Target="../media/image13.png"/><Relationship Id="rId10" Type="http://schemas.openxmlformats.org/officeDocument/2006/relationships/image" Target="../media/image49.png"/><Relationship Id="rId11" Type="http://schemas.openxmlformats.org/officeDocument/2006/relationships/image" Target="../media/image50.png"/><Relationship Id="rId12" Type="http://schemas.openxmlformats.org/officeDocument/2006/relationships/image" Target="../media/image51.png"/><Relationship Id="rId13" Type="http://schemas.openxmlformats.org/officeDocument/2006/relationships/image" Target="../media/image52.png"/><Relationship Id="rId14" Type="http://schemas.openxmlformats.org/officeDocument/2006/relationships/image" Target="../media/image53.png"/><Relationship Id="rId15" Type="http://schemas.openxmlformats.org/officeDocument/2006/relationships/image" Target="../media/image54.png"/><Relationship Id="rId16" Type="http://schemas.openxmlformats.org/officeDocument/2006/relationships/oleObject" Target="../embeddings/oleObject1.bin"/><Relationship Id="rId17" Type="http://schemas.openxmlformats.org/officeDocument/2006/relationships/image" Target="../media/image46.png"/><Relationship Id="rId18" Type="http://schemas.openxmlformats.org/officeDocument/2006/relationships/image" Target="../media/image55.png"/><Relationship Id="rId19" Type="http://schemas.openxmlformats.org/officeDocument/2006/relationships/image" Target="../media/image56.png"/><Relationship Id="rId1" Type="http://schemas.openxmlformats.org/officeDocument/2006/relationships/vmlDrawing" Target="../drawings/vmlDrawing1.vml"/><Relationship Id="rId2" Type="http://schemas.openxmlformats.org/officeDocument/2006/relationships/slideLayout" Target="../slideLayouts/slideLayout10.xml"/><Relationship Id="rId3" Type="http://schemas.openxmlformats.org/officeDocument/2006/relationships/notesSlide" Target="../notesSlides/notesSlide11.xml"/><Relationship Id="rId4" Type="http://schemas.openxmlformats.org/officeDocument/2006/relationships/image" Target="../media/image47.jpeg"/><Relationship Id="rId5" Type="http://schemas.openxmlformats.org/officeDocument/2006/relationships/image" Target="../media/image48.png"/><Relationship Id="rId6" Type="http://schemas.openxmlformats.org/officeDocument/2006/relationships/image" Target="../media/image31.png"/><Relationship Id="rId7" Type="http://schemas.openxmlformats.org/officeDocument/2006/relationships/image" Target="../media/image12.png"/><Relationship Id="rId8" Type="http://schemas.openxmlformats.org/officeDocument/2006/relationships/image" Target="../media/image14.png"/></Relationships>
</file>

<file path=ppt/slides/_rels/slide23.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59.png"/><Relationship Id="rId4" Type="http://schemas.openxmlformats.org/officeDocument/2006/relationships/image" Target="../media/image4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gif"/><Relationship Id="rId9" Type="http://schemas.openxmlformats.org/officeDocument/2006/relationships/image" Target="../media/image64.gif"/><Relationship Id="rId10" Type="http://schemas.openxmlformats.org/officeDocument/2006/relationships/image" Target="../media/image65.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1" Type="http://schemas.openxmlformats.org/officeDocument/2006/relationships/slideLayout" Target="../slideLayouts/slideLayout10.xml"/><Relationship Id="rId2"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9.png"/><Relationship Id="rId5" Type="http://schemas.openxmlformats.org/officeDocument/2006/relationships/image" Target="../media/image63.gif"/><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1.png"/><Relationship Id="rId3" Type="http://schemas.openxmlformats.org/officeDocument/2006/relationships/image" Target="../media/image7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jpe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0.png"/><Relationship Id="rId10" Type="http://schemas.openxmlformats.org/officeDocument/2006/relationships/image" Target="../media/image19.png"/><Relationship Id="rId11" Type="http://schemas.openxmlformats.org/officeDocument/2006/relationships/image" Target="../media/image20.pn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20.png"/><Relationship Id="rId13" Type="http://schemas.openxmlformats.org/officeDocument/2006/relationships/image" Target="../media/image24.png"/><Relationship Id="rId14" Type="http://schemas.openxmlformats.org/officeDocument/2006/relationships/image" Target="../media/image25.png"/><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17.png"/></Relationships>
</file>

<file path=ppt/slides/_rels/slide6.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image" Target="../media/image10.png"/><Relationship Id="rId14" Type="http://schemas.openxmlformats.org/officeDocument/2006/relationships/image" Target="../media/image29.png"/><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21.png"/><Relationship Id="rId8" Type="http://schemas.openxmlformats.org/officeDocument/2006/relationships/image" Target="../media/image17.png"/><Relationship Id="rId9" Type="http://schemas.openxmlformats.org/officeDocument/2006/relationships/image" Target="../media/image20.png"/><Relationship Id="rId10" Type="http://schemas.openxmlformats.org/officeDocument/2006/relationships/image" Target="../media/image26.png"/></Relationships>
</file>

<file path=ppt/slides/_rels/slide7.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20.png"/><Relationship Id="rId13" Type="http://schemas.openxmlformats.org/officeDocument/2006/relationships/image" Target="../media/image26.png"/><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31.png"/><Relationship Id="rId7" Type="http://schemas.openxmlformats.org/officeDocument/2006/relationships/image" Target="../media/image11.png"/><Relationship Id="rId8" Type="http://schemas.openxmlformats.org/officeDocument/2006/relationships/image" Target="../media/image27.png"/><Relationship Id="rId9" Type="http://schemas.openxmlformats.org/officeDocument/2006/relationships/image" Target="../media/image17.png"/><Relationship Id="rId10"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a:t>Mobile Single Sign On (mSSO) Made Easy</a:t>
            </a:r>
          </a:p>
        </p:txBody>
      </p:sp>
      <p:sp>
        <p:nvSpPr>
          <p:cNvPr id="14" name="Subtitle 4"/>
          <p:cNvSpPr>
            <a:spLocks noGrp="1"/>
          </p:cNvSpPr>
          <p:nvPr>
            <p:ph type="subTitle" idx="1"/>
          </p:nvPr>
        </p:nvSpPr>
        <p:spPr/>
        <p:txBody>
          <a:bodyPr/>
          <a:lstStyle/>
          <a:p>
            <a:pPr algn="l">
              <a:lnSpc>
                <a:spcPct val="100000"/>
              </a:lnSpc>
            </a:pPr>
            <a:r>
              <a:rPr lang="en-US" sz="1800" dirty="0" smtClean="0"/>
              <a:t>K. Scott Morrison</a:t>
            </a:r>
          </a:p>
          <a:p>
            <a:pPr algn="l">
              <a:lnSpc>
                <a:spcPct val="100000"/>
              </a:lnSpc>
            </a:pPr>
            <a:r>
              <a:rPr lang="en-US" sz="1800" dirty="0" smtClean="0"/>
              <a:t>SVP &amp; Distinguished Engineer</a:t>
            </a:r>
          </a:p>
        </p:txBody>
      </p:sp>
      <p:sp>
        <p:nvSpPr>
          <p:cNvPr id="3" name="Text Placeholder 2"/>
          <p:cNvSpPr>
            <a:spLocks noGrp="1"/>
          </p:cNvSpPr>
          <p:nvPr>
            <p:ph type="body" sz="quarter" idx="11"/>
          </p:nvPr>
        </p:nvSpPr>
        <p:spPr/>
        <p:txBody>
          <a:bodyPr/>
          <a:lstStyle/>
          <a:p>
            <a:r>
              <a:rPr lang="en-US" dirty="0" smtClean="0"/>
              <a:t>November, </a:t>
            </a:r>
            <a:r>
              <a:rPr lang="en-US" dirty="0"/>
              <a:t>2014</a:t>
            </a:r>
          </a:p>
        </p:txBody>
      </p:sp>
    </p:spTree>
    <p:extLst>
      <p:ext uri="{BB962C8B-B14F-4D97-AF65-F5344CB8AC3E}">
        <p14:creationId xmlns:p14="http://schemas.microsoft.com/office/powerpoint/2010/main" val="102365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5077" y="1627867"/>
            <a:ext cx="6623538" cy="2400657"/>
          </a:xfrm>
          <a:prstGeom prst="rect">
            <a:avLst/>
          </a:prstGeom>
          <a:noFill/>
        </p:spPr>
        <p:txBody>
          <a:bodyPr wrap="square" tIns="91440" bIns="91440" rtlCol="0" anchor="ctr" anchorCtr="0">
            <a:spAutoFit/>
          </a:bodyPr>
          <a:lstStyle/>
          <a:p>
            <a:pPr algn="ctr"/>
            <a:r>
              <a:rPr lang="en-US" sz="4800" dirty="0" smtClean="0">
                <a:latin typeface="American Typewriter"/>
                <a:cs typeface="American Typewriter"/>
              </a:rPr>
              <a:t>See If You Can Guess Why SAML Failed For Mobile</a:t>
            </a:r>
            <a:endParaRPr lang="en-US" sz="4800" dirty="0">
              <a:latin typeface="American Typewriter"/>
              <a:cs typeface="American Typewriter"/>
            </a:endParaRPr>
          </a:p>
        </p:txBody>
      </p:sp>
    </p:spTree>
    <p:extLst>
      <p:ext uri="{BB962C8B-B14F-4D97-AF65-F5344CB8AC3E}">
        <p14:creationId xmlns:p14="http://schemas.microsoft.com/office/powerpoint/2010/main" val="81742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07" y="0"/>
            <a:ext cx="8229600" cy="1091353"/>
          </a:xfrm>
        </p:spPr>
        <p:txBody>
          <a:bodyPr/>
          <a:lstStyle/>
          <a:p>
            <a:r>
              <a:rPr lang="en-US" b="1" dirty="0"/>
              <a:t>Security Assertion Markup Language (</a:t>
            </a:r>
            <a:r>
              <a:rPr lang="en-US" b="1" dirty="0" smtClean="0"/>
              <a:t>SAML)</a:t>
            </a:r>
            <a:endParaRPr lang="en-US" b="1" dirty="0"/>
          </a:p>
        </p:txBody>
      </p:sp>
      <p:pic>
        <p:nvPicPr>
          <p:cNvPr id="4" name="Picture 3" descr="Screen Shot 2014-10-31 at 2.13.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513" y="443131"/>
            <a:ext cx="6710485" cy="6414869"/>
          </a:xfrm>
          <a:prstGeom prst="rect">
            <a:avLst/>
          </a:prstGeom>
        </p:spPr>
      </p:pic>
    </p:spTree>
    <p:extLst>
      <p:ext uri="{BB962C8B-B14F-4D97-AF65-F5344CB8AC3E}">
        <p14:creationId xmlns:p14="http://schemas.microsoft.com/office/powerpoint/2010/main" val="403045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OAuth</a:t>
            </a:r>
            <a:endParaRPr lang="en-US" b="1" dirty="0"/>
          </a:p>
        </p:txBody>
      </p:sp>
      <p:sp>
        <p:nvSpPr>
          <p:cNvPr id="3" name="TextBox 2"/>
          <p:cNvSpPr txBox="1"/>
          <p:nvPr/>
        </p:nvSpPr>
        <p:spPr>
          <a:xfrm>
            <a:off x="0" y="2119877"/>
            <a:ext cx="9144000" cy="615553"/>
          </a:xfrm>
          <a:prstGeom prst="rect">
            <a:avLst/>
          </a:prstGeom>
          <a:noFill/>
          <a:ln>
            <a:noFill/>
          </a:ln>
        </p:spPr>
        <p:txBody>
          <a:bodyPr wrap="square" tIns="91440" bIns="91440" rtlCol="0" anchor="ctr" anchorCtr="0">
            <a:spAutoFit/>
          </a:bodyPr>
          <a:lstStyle/>
          <a:p>
            <a:pPr algn="ctr"/>
            <a:r>
              <a:rPr lang="en-US" sz="2800" b="1" dirty="0">
                <a:solidFill>
                  <a:srgbClr val="193545"/>
                </a:solidFill>
                <a:latin typeface="Courier"/>
                <a:cs typeface="Courier"/>
              </a:rPr>
              <a:t>"access_token":"2YotnFZFEjr1zCsicMWpAA"</a:t>
            </a:r>
            <a:endParaRPr lang="en-US" sz="2800" b="1" dirty="0" smtClean="0">
              <a:solidFill>
                <a:srgbClr val="193545"/>
              </a:solidFill>
              <a:latin typeface="Courier"/>
              <a:cs typeface="Courier"/>
            </a:endParaRPr>
          </a:p>
        </p:txBody>
      </p:sp>
    </p:spTree>
    <p:extLst>
      <p:ext uri="{BB962C8B-B14F-4D97-AF65-F5344CB8AC3E}">
        <p14:creationId xmlns:p14="http://schemas.microsoft.com/office/powerpoint/2010/main" val="55821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ID Token</a:t>
            </a:r>
            <a:br>
              <a:rPr lang="en-US" b="1" dirty="0" smtClean="0"/>
            </a:br>
            <a:r>
              <a:rPr lang="en-US" sz="2400" i="1" dirty="0" smtClean="0"/>
              <a:t>(From </a:t>
            </a:r>
            <a:r>
              <a:rPr lang="en-US" sz="2400" i="1" dirty="0" err="1" smtClean="0"/>
              <a:t>OpenID</a:t>
            </a:r>
            <a:r>
              <a:rPr lang="en-US" sz="2400" i="1" dirty="0" smtClean="0"/>
              <a:t> Connect)</a:t>
            </a:r>
            <a:endParaRPr lang="en-US" sz="2400" i="1" dirty="0"/>
          </a:p>
        </p:txBody>
      </p:sp>
      <p:sp>
        <p:nvSpPr>
          <p:cNvPr id="3" name="TextBox 2"/>
          <p:cNvSpPr txBox="1"/>
          <p:nvPr/>
        </p:nvSpPr>
        <p:spPr>
          <a:xfrm>
            <a:off x="0" y="1912120"/>
            <a:ext cx="9144000" cy="2769989"/>
          </a:xfrm>
          <a:prstGeom prst="rect">
            <a:avLst/>
          </a:prstGeom>
          <a:noFill/>
          <a:ln>
            <a:noFill/>
          </a:ln>
        </p:spPr>
        <p:txBody>
          <a:bodyPr wrap="square" tIns="91440" bIns="91440" rtlCol="0" anchor="ctr" anchorCtr="0">
            <a:spAutoFit/>
          </a:bodyPr>
          <a:lstStyle/>
          <a:p>
            <a:pPr algn="ctr"/>
            <a:r>
              <a:rPr lang="en-US" sz="1400" b="1" dirty="0" smtClean="0">
                <a:solidFill>
                  <a:srgbClr val="193545"/>
                </a:solidFill>
                <a:latin typeface="Courier"/>
                <a:cs typeface="Courier"/>
              </a:rPr>
              <a:t>eyJhbGciOiJSUzI1NiIsImtpZCI6IjQ4OWRmMzE3YzIyYzY3NTZkOTUyMTVk</a:t>
            </a:r>
            <a:endParaRPr lang="en-US" sz="1400" b="1" dirty="0">
              <a:solidFill>
                <a:srgbClr val="193545"/>
              </a:solidFill>
              <a:latin typeface="Courier"/>
              <a:cs typeface="Courier"/>
            </a:endParaRPr>
          </a:p>
          <a:p>
            <a:pPr algn="ctr"/>
            <a:r>
              <a:rPr lang="en-US" sz="1400" b="1" dirty="0">
                <a:solidFill>
                  <a:srgbClr val="193545"/>
                </a:solidFill>
                <a:latin typeface="Courier"/>
                <a:cs typeface="Courier"/>
              </a:rPr>
              <a:t>YjQ1NTA5MjY0N2RmNWIxNmEifQ.eyJpc3MiOiJhY2NvdW50cy5nb29nbGUuY</a:t>
            </a:r>
          </a:p>
          <a:p>
            <a:pPr algn="ctr"/>
            <a:r>
              <a:rPr lang="en-US" sz="1400" b="1" dirty="0">
                <a:solidFill>
                  <a:srgbClr val="193545"/>
                </a:solidFill>
                <a:latin typeface="Courier"/>
                <a:cs typeface="Courier"/>
              </a:rPr>
              <a:t>29tIiwiZW1haWwiOiJ0aW1icmF5QGdtYWlsLmNvbSIsImVtYWlsX3Zlcmlma</a:t>
            </a:r>
          </a:p>
          <a:p>
            <a:pPr algn="ctr"/>
            <a:r>
              <a:rPr lang="en-US" sz="1400" b="1" dirty="0">
                <a:solidFill>
                  <a:srgbClr val="193545"/>
                </a:solidFill>
                <a:latin typeface="Courier"/>
                <a:cs typeface="Courier"/>
              </a:rPr>
              <a:t>WVkIjoidHJ1ZSIsInN1YiI6IjEwNzYwNjcwMzU1ODE2MTUwNzk0NiIsImF1Z</a:t>
            </a:r>
          </a:p>
          <a:p>
            <a:pPr algn="ctr"/>
            <a:r>
              <a:rPr lang="en-US" sz="1400" b="1" dirty="0">
                <a:solidFill>
                  <a:srgbClr val="193545"/>
                </a:solidFill>
                <a:latin typeface="Courier"/>
                <a:cs typeface="Courier"/>
              </a:rPr>
              <a:t>CI6IjQwNzQwODcxODE5Mi5hcHBzLmdvb2dsZXVzZXJjb250ZW50LmNvbSIsI</a:t>
            </a:r>
          </a:p>
          <a:p>
            <a:pPr algn="ctr"/>
            <a:r>
              <a:rPr lang="en-US" sz="1400" b="1" dirty="0">
                <a:solidFill>
                  <a:srgbClr val="193545"/>
                </a:solidFill>
                <a:latin typeface="Courier"/>
                <a:cs typeface="Courier"/>
              </a:rPr>
              <a:t>mF0X2hhc2giOiJyTC1jVml3OTJtYW5EUU1MdU1tTEt3IiwiYXpwIjoiNDA3N</a:t>
            </a:r>
          </a:p>
          <a:p>
            <a:pPr algn="ctr"/>
            <a:r>
              <a:rPr lang="en-US" sz="1400" b="1" dirty="0">
                <a:solidFill>
                  <a:srgbClr val="193545"/>
                </a:solidFill>
                <a:latin typeface="Courier"/>
                <a:cs typeface="Courier"/>
              </a:rPr>
              <a:t>DA4NzE4MTkyLmFwcHMuZ29vZ2xldXNlcmNvbnRlbnQuY29tIiwiaWF0IjoxM</a:t>
            </a:r>
          </a:p>
          <a:p>
            <a:pPr algn="ctr"/>
            <a:r>
              <a:rPr lang="en-US" sz="1400" b="1" dirty="0">
                <a:solidFill>
                  <a:srgbClr val="193545"/>
                </a:solidFill>
                <a:latin typeface="Courier"/>
                <a:cs typeface="Courier"/>
              </a:rPr>
              <a:t>zY1MDk5MTUxLCJleHAiOjEzNjUxMDMwNTF9.GeqJOTJSMaQjo33wxM-3f5k5</a:t>
            </a:r>
          </a:p>
          <a:p>
            <a:pPr algn="ctr"/>
            <a:r>
              <a:rPr lang="en-US" sz="1400" b="1" dirty="0">
                <a:solidFill>
                  <a:srgbClr val="193545"/>
                </a:solidFill>
                <a:latin typeface="Courier"/>
                <a:cs typeface="Courier"/>
              </a:rPr>
              <a:t>FIEADqxd3K4zS0pWgWjtqwDldbpGgmxwTytgvtXKjFu7dtZx6TUXPnDhLBti</a:t>
            </a:r>
          </a:p>
          <a:p>
            <a:pPr algn="ctr"/>
            <a:r>
              <a:rPr lang="en-US" sz="1400" b="1" dirty="0">
                <a:solidFill>
                  <a:srgbClr val="193545"/>
                </a:solidFill>
                <a:latin typeface="Courier"/>
                <a:cs typeface="Courier"/>
              </a:rPr>
              <a:t>MjtkTyPGZbm65RwG0arSLqH-iDelceDR5HDABhOBqXjsi19rdnC3TAWf5Dpe</a:t>
            </a:r>
          </a:p>
          <a:p>
            <a:pPr algn="ctr"/>
            <a:r>
              <a:rPr lang="en-US" sz="1400" b="1" dirty="0">
                <a:solidFill>
                  <a:srgbClr val="193545"/>
                </a:solidFill>
                <a:latin typeface="Courier"/>
                <a:cs typeface="Courier"/>
              </a:rPr>
              <a:t>QYZt9uSSgPseGW2wh6OO5izat48</a:t>
            </a:r>
          </a:p>
          <a:p>
            <a:pPr algn="ctr"/>
            <a:endParaRPr lang="en-US" sz="1400" b="1" dirty="0" smtClean="0">
              <a:solidFill>
                <a:srgbClr val="193545"/>
              </a:solidFill>
              <a:latin typeface="Courier"/>
              <a:cs typeface="Courier"/>
            </a:endParaRPr>
          </a:p>
        </p:txBody>
      </p:sp>
      <p:sp>
        <p:nvSpPr>
          <p:cNvPr id="4" name="TextBox 3"/>
          <p:cNvSpPr txBox="1"/>
          <p:nvPr/>
        </p:nvSpPr>
        <p:spPr>
          <a:xfrm>
            <a:off x="2243016" y="5574277"/>
            <a:ext cx="5660292" cy="615553"/>
          </a:xfrm>
          <a:prstGeom prst="rect">
            <a:avLst/>
          </a:prstGeom>
          <a:noFill/>
          <a:ln>
            <a:noFill/>
          </a:ln>
        </p:spPr>
        <p:txBody>
          <a:bodyPr wrap="square" tIns="91440" bIns="91440" rtlCol="0" anchor="ctr" anchorCtr="0">
            <a:spAutoFit/>
          </a:bodyPr>
          <a:lstStyle/>
          <a:p>
            <a:pPr algn="r"/>
            <a:r>
              <a:rPr lang="en-US" sz="1400" b="1" dirty="0" smtClean="0">
                <a:solidFill>
                  <a:srgbClr val="193545"/>
                </a:solidFill>
                <a:latin typeface="+mj-lt"/>
                <a:cs typeface="Courier"/>
              </a:rPr>
              <a:t>Source: </a:t>
            </a:r>
            <a:r>
              <a:rPr lang="en-US" sz="1400" dirty="0" smtClean="0">
                <a:solidFill>
                  <a:srgbClr val="193545"/>
                </a:solidFill>
                <a:latin typeface="+mj-lt"/>
                <a:cs typeface="Courier"/>
              </a:rPr>
              <a:t>Tim Bray, Ongoing</a:t>
            </a:r>
          </a:p>
          <a:p>
            <a:pPr algn="r"/>
            <a:r>
              <a:rPr lang="en-US" sz="1400" dirty="0">
                <a:solidFill>
                  <a:srgbClr val="193545"/>
                </a:solidFill>
                <a:latin typeface="+mj-lt"/>
                <a:cs typeface="Courier"/>
                <a:hlinkClick r:id="rId2"/>
              </a:rPr>
              <a:t>https://www.tbray.org/ongoing/When/201x/2013/04/04/ID-</a:t>
            </a:r>
            <a:r>
              <a:rPr lang="en-US" sz="1400" dirty="0" smtClean="0">
                <a:solidFill>
                  <a:srgbClr val="193545"/>
                </a:solidFill>
                <a:latin typeface="+mj-lt"/>
                <a:cs typeface="Courier"/>
                <a:hlinkClick r:id="rId2"/>
              </a:rPr>
              <a:t>Tokens</a:t>
            </a:r>
            <a:r>
              <a:rPr lang="en-US" sz="1400" dirty="0" smtClean="0">
                <a:solidFill>
                  <a:srgbClr val="193545"/>
                </a:solidFill>
                <a:latin typeface="+mj-lt"/>
                <a:cs typeface="Courier"/>
              </a:rPr>
              <a:t>  </a:t>
            </a:r>
          </a:p>
        </p:txBody>
      </p:sp>
    </p:spTree>
    <p:extLst>
      <p:ext uri="{BB962C8B-B14F-4D97-AF65-F5344CB8AC3E}">
        <p14:creationId xmlns:p14="http://schemas.microsoft.com/office/powerpoint/2010/main" val="20186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 Token </a:t>
            </a:r>
            <a:r>
              <a:rPr lang="en-US" b="1" i="1" dirty="0"/>
              <a:t>(cont.) </a:t>
            </a:r>
            <a:br>
              <a:rPr lang="en-US" b="1" i="1" dirty="0"/>
            </a:br>
            <a:r>
              <a:rPr lang="en-US" dirty="0"/>
              <a:t> </a:t>
            </a:r>
            <a:r>
              <a:rPr lang="en-US" i="1" dirty="0"/>
              <a:t>It’s Just A JSON Web Token (JWT)</a:t>
            </a:r>
          </a:p>
        </p:txBody>
      </p:sp>
      <p:sp>
        <p:nvSpPr>
          <p:cNvPr id="3" name="TextBox 2"/>
          <p:cNvSpPr txBox="1"/>
          <p:nvPr/>
        </p:nvSpPr>
        <p:spPr>
          <a:xfrm>
            <a:off x="0" y="1541409"/>
            <a:ext cx="9144000" cy="2339102"/>
          </a:xfrm>
          <a:prstGeom prst="rect">
            <a:avLst/>
          </a:prstGeom>
          <a:noFill/>
          <a:ln>
            <a:noFill/>
          </a:ln>
        </p:spPr>
        <p:txBody>
          <a:bodyPr wrap="square" tIns="91440" bIns="91440" rtlCol="0" anchor="ctr" anchorCtr="0">
            <a:spAutoFit/>
          </a:bodyPr>
          <a:lstStyle/>
          <a:p>
            <a:pPr lvl="4"/>
            <a:r>
              <a:rPr lang="en-US" sz="1400" b="1" dirty="0">
                <a:solidFill>
                  <a:srgbClr val="193545"/>
                </a:solidFill>
                <a:latin typeface="Courier"/>
                <a:cs typeface="Courier"/>
              </a:rPr>
              <a:t>{</a:t>
            </a:r>
          </a:p>
          <a:p>
            <a:pPr lvl="4"/>
            <a:r>
              <a:rPr lang="en-US" sz="1400" b="1" dirty="0">
                <a:solidFill>
                  <a:srgbClr val="193545"/>
                </a:solidFill>
                <a:latin typeface="Courier"/>
                <a:cs typeface="Courier"/>
              </a:rPr>
              <a:t> "issuer": "</a:t>
            </a:r>
            <a:r>
              <a:rPr lang="en-US" sz="1400" b="1" dirty="0" err="1">
                <a:solidFill>
                  <a:srgbClr val="193545"/>
                </a:solidFill>
                <a:latin typeface="Courier"/>
                <a:cs typeface="Courier"/>
              </a:rPr>
              <a:t>accounts.google.com</a:t>
            </a:r>
            <a:r>
              <a:rPr lang="en-US" sz="1400" b="1" dirty="0">
                <a:solidFill>
                  <a:srgbClr val="193545"/>
                </a:solidFill>
                <a:latin typeface="Courier"/>
                <a:cs typeface="Courier"/>
              </a:rPr>
              <a:t>",</a:t>
            </a:r>
          </a:p>
          <a:p>
            <a:pPr lvl="4"/>
            <a:r>
              <a:rPr lang="en-US" sz="1400" b="1" dirty="0">
                <a:solidFill>
                  <a:srgbClr val="193545"/>
                </a:solidFill>
                <a:latin typeface="Courier"/>
                <a:cs typeface="Courier"/>
              </a:rPr>
              <a:t> "</a:t>
            </a:r>
            <a:r>
              <a:rPr lang="en-US" sz="1400" b="1" dirty="0" err="1">
                <a:solidFill>
                  <a:srgbClr val="193545"/>
                </a:solidFill>
                <a:latin typeface="Courier"/>
                <a:cs typeface="Courier"/>
              </a:rPr>
              <a:t>issued_to</a:t>
            </a:r>
            <a:r>
              <a:rPr lang="en-US" sz="1400" b="1" dirty="0">
                <a:solidFill>
                  <a:srgbClr val="193545"/>
                </a:solidFill>
                <a:latin typeface="Courier"/>
                <a:cs typeface="Courier"/>
              </a:rPr>
              <a:t>": "407408718192.apps.googleusercontent.com",</a:t>
            </a:r>
          </a:p>
          <a:p>
            <a:pPr lvl="4"/>
            <a:r>
              <a:rPr lang="en-US" sz="1400" b="1" dirty="0">
                <a:solidFill>
                  <a:srgbClr val="193545"/>
                </a:solidFill>
                <a:latin typeface="Courier"/>
                <a:cs typeface="Courier"/>
              </a:rPr>
              <a:t> "audience": "407408718192.apps.googleusercontent.com",</a:t>
            </a:r>
          </a:p>
          <a:p>
            <a:pPr lvl="4"/>
            <a:r>
              <a:rPr lang="en-US" sz="1400" b="1" dirty="0">
                <a:solidFill>
                  <a:srgbClr val="193545"/>
                </a:solidFill>
                <a:latin typeface="Courier"/>
                <a:cs typeface="Courier"/>
              </a:rPr>
              <a:t> "</a:t>
            </a:r>
            <a:r>
              <a:rPr lang="en-US" sz="1400" b="1" dirty="0" err="1">
                <a:solidFill>
                  <a:srgbClr val="193545"/>
                </a:solidFill>
                <a:latin typeface="Courier"/>
                <a:cs typeface="Courier"/>
              </a:rPr>
              <a:t>user_id</a:t>
            </a:r>
            <a:r>
              <a:rPr lang="en-US" sz="1400" b="1" dirty="0">
                <a:solidFill>
                  <a:srgbClr val="193545"/>
                </a:solidFill>
                <a:latin typeface="Courier"/>
                <a:cs typeface="Courier"/>
              </a:rPr>
              <a:t>": "10315112535234507946",</a:t>
            </a:r>
          </a:p>
          <a:p>
            <a:pPr lvl="4"/>
            <a:r>
              <a:rPr lang="en-US" sz="1400" b="1" dirty="0">
                <a:solidFill>
                  <a:srgbClr val="193545"/>
                </a:solidFill>
                <a:latin typeface="Courier"/>
                <a:cs typeface="Courier"/>
              </a:rPr>
              <a:t> "</a:t>
            </a:r>
            <a:r>
              <a:rPr lang="en-US" sz="1400" b="1" dirty="0" err="1">
                <a:solidFill>
                  <a:srgbClr val="193545"/>
                </a:solidFill>
                <a:latin typeface="Courier"/>
                <a:cs typeface="Courier"/>
              </a:rPr>
              <a:t>expires_in</a:t>
            </a:r>
            <a:r>
              <a:rPr lang="en-US" sz="1400" b="1" dirty="0">
                <a:solidFill>
                  <a:srgbClr val="193545"/>
                </a:solidFill>
                <a:latin typeface="Courier"/>
                <a:cs typeface="Courier"/>
              </a:rPr>
              <a:t>": 3089,</a:t>
            </a:r>
          </a:p>
          <a:p>
            <a:pPr lvl="4"/>
            <a:r>
              <a:rPr lang="en-US" sz="1400" b="1" dirty="0">
                <a:solidFill>
                  <a:srgbClr val="193545"/>
                </a:solidFill>
                <a:latin typeface="Courier"/>
                <a:cs typeface="Courier"/>
              </a:rPr>
              <a:t> "</a:t>
            </a:r>
            <a:r>
              <a:rPr lang="en-US" sz="1400" b="1" dirty="0" err="1">
                <a:solidFill>
                  <a:srgbClr val="193545"/>
                </a:solidFill>
                <a:latin typeface="Courier"/>
                <a:cs typeface="Courier"/>
              </a:rPr>
              <a:t>issued_at</a:t>
            </a:r>
            <a:r>
              <a:rPr lang="en-US" sz="1400" b="1" dirty="0">
                <a:solidFill>
                  <a:srgbClr val="193545"/>
                </a:solidFill>
                <a:latin typeface="Courier"/>
                <a:cs typeface="Courier"/>
              </a:rPr>
              <a:t>": 1365099151,</a:t>
            </a:r>
          </a:p>
          <a:p>
            <a:pPr lvl="4"/>
            <a:r>
              <a:rPr lang="en-US" sz="1400" b="1" dirty="0">
                <a:solidFill>
                  <a:srgbClr val="193545"/>
                </a:solidFill>
                <a:latin typeface="Courier"/>
                <a:cs typeface="Courier"/>
              </a:rPr>
              <a:t> "email": "</a:t>
            </a:r>
            <a:r>
              <a:rPr lang="en-US" sz="1400" b="1" dirty="0" err="1">
                <a:solidFill>
                  <a:srgbClr val="193545"/>
                </a:solidFill>
                <a:latin typeface="Courier"/>
                <a:cs typeface="Courier"/>
              </a:rPr>
              <a:t>example@gmail.com</a:t>
            </a:r>
            <a:r>
              <a:rPr lang="en-US" sz="1400" b="1" dirty="0">
                <a:solidFill>
                  <a:srgbClr val="193545"/>
                </a:solidFill>
                <a:latin typeface="Courier"/>
                <a:cs typeface="Courier"/>
              </a:rPr>
              <a:t>",</a:t>
            </a:r>
          </a:p>
          <a:p>
            <a:pPr lvl="4"/>
            <a:r>
              <a:rPr lang="en-US" sz="1400" b="1" dirty="0">
                <a:solidFill>
                  <a:srgbClr val="193545"/>
                </a:solidFill>
                <a:latin typeface="Courier"/>
                <a:cs typeface="Courier"/>
              </a:rPr>
              <a:t> "</a:t>
            </a:r>
            <a:r>
              <a:rPr lang="en-US" sz="1400" b="1" dirty="0" err="1">
                <a:solidFill>
                  <a:srgbClr val="193545"/>
                </a:solidFill>
                <a:latin typeface="Courier"/>
                <a:cs typeface="Courier"/>
              </a:rPr>
              <a:t>email_verified</a:t>
            </a:r>
            <a:r>
              <a:rPr lang="en-US" sz="1400" b="1" dirty="0">
                <a:solidFill>
                  <a:srgbClr val="193545"/>
                </a:solidFill>
                <a:latin typeface="Courier"/>
                <a:cs typeface="Courier"/>
              </a:rPr>
              <a:t>": true</a:t>
            </a:r>
          </a:p>
          <a:p>
            <a:pPr lvl="4"/>
            <a:r>
              <a:rPr lang="en-US" sz="1400" b="1" dirty="0">
                <a:solidFill>
                  <a:srgbClr val="193545"/>
                </a:solidFill>
                <a:latin typeface="Courier"/>
                <a:cs typeface="Courier"/>
              </a:rPr>
              <a:t>}</a:t>
            </a:r>
            <a:endParaRPr lang="en-US" sz="1400" b="1" dirty="0" smtClean="0">
              <a:solidFill>
                <a:srgbClr val="193545"/>
              </a:solidFill>
              <a:latin typeface="Courier"/>
              <a:cs typeface="Courier"/>
            </a:endParaRPr>
          </a:p>
        </p:txBody>
      </p:sp>
      <p:sp>
        <p:nvSpPr>
          <p:cNvPr id="4" name="TextBox 3"/>
          <p:cNvSpPr txBox="1"/>
          <p:nvPr/>
        </p:nvSpPr>
        <p:spPr>
          <a:xfrm>
            <a:off x="2243016" y="5574277"/>
            <a:ext cx="5660292" cy="615553"/>
          </a:xfrm>
          <a:prstGeom prst="rect">
            <a:avLst/>
          </a:prstGeom>
          <a:noFill/>
          <a:ln>
            <a:noFill/>
          </a:ln>
        </p:spPr>
        <p:txBody>
          <a:bodyPr wrap="square" tIns="91440" bIns="91440" rtlCol="0" anchor="ctr" anchorCtr="0">
            <a:spAutoFit/>
          </a:bodyPr>
          <a:lstStyle/>
          <a:p>
            <a:pPr algn="r"/>
            <a:r>
              <a:rPr lang="en-US" sz="1400" b="1" dirty="0" smtClean="0">
                <a:solidFill>
                  <a:srgbClr val="193545"/>
                </a:solidFill>
                <a:latin typeface="+mj-lt"/>
                <a:cs typeface="Courier"/>
              </a:rPr>
              <a:t>Source: </a:t>
            </a:r>
            <a:r>
              <a:rPr lang="en-US" sz="1400" dirty="0" smtClean="0">
                <a:solidFill>
                  <a:srgbClr val="193545"/>
                </a:solidFill>
                <a:latin typeface="+mj-lt"/>
                <a:cs typeface="Courier"/>
              </a:rPr>
              <a:t>Tim Bray, Ongoing</a:t>
            </a:r>
          </a:p>
          <a:p>
            <a:pPr algn="r"/>
            <a:r>
              <a:rPr lang="en-US" sz="1400" dirty="0">
                <a:solidFill>
                  <a:srgbClr val="193545"/>
                </a:solidFill>
                <a:latin typeface="+mj-lt"/>
                <a:cs typeface="Courier"/>
                <a:hlinkClick r:id="rId2"/>
              </a:rPr>
              <a:t>https://www.tbray.org/ongoing/When/201x/2013/04/04/ID-</a:t>
            </a:r>
            <a:r>
              <a:rPr lang="en-US" sz="1400" dirty="0" smtClean="0">
                <a:solidFill>
                  <a:srgbClr val="193545"/>
                </a:solidFill>
                <a:latin typeface="+mj-lt"/>
                <a:cs typeface="Courier"/>
                <a:hlinkClick r:id="rId2"/>
              </a:rPr>
              <a:t>Tokens</a:t>
            </a:r>
            <a:r>
              <a:rPr lang="en-US" sz="1400" dirty="0" smtClean="0">
                <a:solidFill>
                  <a:srgbClr val="193545"/>
                </a:solidFill>
                <a:latin typeface="+mj-lt"/>
                <a:cs typeface="Courier"/>
              </a:rPr>
              <a:t>  </a:t>
            </a:r>
          </a:p>
        </p:txBody>
      </p:sp>
    </p:spTree>
    <p:extLst>
      <p:ext uri="{BB962C8B-B14F-4D97-AF65-F5344CB8AC3E}">
        <p14:creationId xmlns:p14="http://schemas.microsoft.com/office/powerpoint/2010/main" val="269323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Winners</a:t>
            </a:r>
            <a:endParaRPr lang="en-US" b="1" dirty="0"/>
          </a:p>
        </p:txBody>
      </p:sp>
      <p:pic>
        <p:nvPicPr>
          <p:cNvPr id="5" name="Picture 4"/>
          <p:cNvPicPr>
            <a:picLocks noChangeAspect="1"/>
          </p:cNvPicPr>
          <p:nvPr/>
        </p:nvPicPr>
        <p:blipFill>
          <a:blip r:embed="rId2"/>
          <a:stretch>
            <a:fillRect/>
          </a:stretch>
        </p:blipFill>
        <p:spPr>
          <a:xfrm>
            <a:off x="3045333" y="1497441"/>
            <a:ext cx="2478022" cy="2461502"/>
          </a:xfrm>
          <a:prstGeom prst="rect">
            <a:avLst/>
          </a:prstGeom>
        </p:spPr>
      </p:pic>
      <p:pic>
        <p:nvPicPr>
          <p:cNvPr id="4" name="Picture 3"/>
          <p:cNvPicPr>
            <a:picLocks noChangeAspect="1"/>
          </p:cNvPicPr>
          <p:nvPr/>
        </p:nvPicPr>
        <p:blipFill>
          <a:blip r:embed="rId3"/>
          <a:stretch>
            <a:fillRect/>
          </a:stretch>
        </p:blipFill>
        <p:spPr>
          <a:xfrm>
            <a:off x="2722358" y="3958159"/>
            <a:ext cx="3192357" cy="1279071"/>
          </a:xfrm>
          <a:prstGeom prst="rect">
            <a:avLst/>
          </a:prstGeom>
        </p:spPr>
      </p:pic>
    </p:spTree>
    <p:extLst>
      <p:ext uri="{BB962C8B-B14F-4D97-AF65-F5344CB8AC3E}">
        <p14:creationId xmlns:p14="http://schemas.microsoft.com/office/powerpoint/2010/main" val="203463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0854" y="1233299"/>
            <a:ext cx="6623538" cy="923330"/>
          </a:xfrm>
          <a:prstGeom prst="rect">
            <a:avLst/>
          </a:prstGeom>
          <a:noFill/>
        </p:spPr>
        <p:txBody>
          <a:bodyPr wrap="square" tIns="91440" bIns="91440" rtlCol="0" anchor="ctr" anchorCtr="0">
            <a:spAutoFit/>
          </a:bodyPr>
          <a:lstStyle/>
          <a:p>
            <a:pPr algn="ctr"/>
            <a:r>
              <a:rPr lang="en-US" sz="4800" dirty="0" smtClean="0">
                <a:latin typeface="American Typewriter"/>
                <a:cs typeface="American Typewriter"/>
              </a:rPr>
              <a:t>So No Surprises </a:t>
            </a:r>
            <a:r>
              <a:rPr lang="en-US" sz="4800" dirty="0" err="1" smtClean="0">
                <a:latin typeface="American Typewriter"/>
                <a:cs typeface="American Typewriter"/>
              </a:rPr>
              <a:t>Here.</a:t>
            </a:r>
            <a:endParaRPr lang="en-US" sz="4800" dirty="0">
              <a:latin typeface="American Typewriter"/>
              <a:cs typeface="American Typewriter"/>
            </a:endParaRPr>
          </a:p>
        </p:txBody>
      </p:sp>
      <p:sp>
        <p:nvSpPr>
          <p:cNvPr id="4" name="TextBox 3"/>
          <p:cNvSpPr txBox="1"/>
          <p:nvPr/>
        </p:nvSpPr>
        <p:spPr>
          <a:xfrm>
            <a:off x="1360854" y="2221445"/>
            <a:ext cx="6623538" cy="1107996"/>
          </a:xfrm>
          <a:prstGeom prst="rect">
            <a:avLst/>
          </a:prstGeom>
          <a:noFill/>
        </p:spPr>
        <p:txBody>
          <a:bodyPr wrap="square" tIns="91440" bIns="91440" rtlCol="0" anchor="ctr" anchorCtr="0">
            <a:spAutoFit/>
          </a:bodyPr>
          <a:lstStyle/>
          <a:p>
            <a:pPr algn="ctr"/>
            <a:r>
              <a:rPr lang="en-US" sz="6000" dirty="0" smtClean="0">
                <a:latin typeface="American Typewriter"/>
                <a:cs typeface="American Typewriter"/>
              </a:rPr>
              <a:t>But…</a:t>
            </a:r>
            <a:endParaRPr lang="en-US" sz="6000" dirty="0">
              <a:latin typeface="American Typewriter"/>
              <a:cs typeface="American Typewriter"/>
            </a:endParaRPr>
          </a:p>
        </p:txBody>
      </p:sp>
      <p:sp>
        <p:nvSpPr>
          <p:cNvPr id="5" name="TextBox 4"/>
          <p:cNvSpPr txBox="1"/>
          <p:nvPr/>
        </p:nvSpPr>
        <p:spPr>
          <a:xfrm>
            <a:off x="1360854" y="3485976"/>
            <a:ext cx="6623538" cy="2400657"/>
          </a:xfrm>
          <a:prstGeom prst="rect">
            <a:avLst/>
          </a:prstGeom>
          <a:noFill/>
        </p:spPr>
        <p:txBody>
          <a:bodyPr wrap="square" tIns="91440" bIns="91440" rtlCol="0" anchor="ctr" anchorCtr="0">
            <a:spAutoFit/>
          </a:bodyPr>
          <a:lstStyle/>
          <a:p>
            <a:pPr algn="ctr"/>
            <a:r>
              <a:rPr lang="en-US" sz="4800" dirty="0" smtClean="0">
                <a:latin typeface="American Typewriter"/>
                <a:cs typeface="American Typewriter"/>
              </a:rPr>
              <a:t>What If We Were To Extend Our Definition Of SSO?</a:t>
            </a:r>
            <a:endParaRPr lang="en-US" sz="4800" dirty="0">
              <a:latin typeface="American Typewriter"/>
              <a:cs typeface="American Typewriter"/>
            </a:endParaRPr>
          </a:p>
        </p:txBody>
      </p:sp>
    </p:spTree>
    <p:extLst>
      <p:ext uri="{BB962C8B-B14F-4D97-AF65-F5344CB8AC3E}">
        <p14:creationId xmlns:p14="http://schemas.microsoft.com/office/powerpoint/2010/main" val="306312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500"/>
                                  </p:iterate>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wd">
                                    <p:tmPct val="10000"/>
                                  </p:iterate>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Our Problem: </a:t>
            </a:r>
            <a:r>
              <a:rPr lang="en-US" dirty="0" smtClean="0"/>
              <a:t>Secure Mobile Access to Apps and Data</a:t>
            </a:r>
            <a:endParaRPr lang="en-US" dirty="0"/>
          </a:p>
        </p:txBody>
      </p:sp>
      <p:sp>
        <p:nvSpPr>
          <p:cNvPr id="6" name="Rectangle 40"/>
          <p:cNvSpPr>
            <a:spLocks noChangeArrowheads="1"/>
          </p:cNvSpPr>
          <p:nvPr/>
        </p:nvSpPr>
        <p:spPr bwMode="gray">
          <a:xfrm>
            <a:off x="192088" y="6076950"/>
            <a:ext cx="1581150" cy="601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0800" tIns="50400" rIns="100800" bIns="50400" anchor="ctr"/>
          <a:lstStyle/>
          <a:p>
            <a:pPr algn="ctr" defTabSz="873125">
              <a:spcBef>
                <a:spcPct val="20000"/>
              </a:spcBef>
              <a:buClr>
                <a:srgbClr val="AD0C10"/>
              </a:buClr>
              <a:buSzPct val="120000"/>
            </a:pPr>
            <a:endParaRPr lang="en-US" sz="800">
              <a:latin typeface="Arial" charset="0"/>
            </a:endParaRPr>
          </a:p>
        </p:txBody>
      </p:sp>
      <p:sp>
        <p:nvSpPr>
          <p:cNvPr id="7" name="Text Box 46"/>
          <p:cNvSpPr txBox="1">
            <a:spLocks noChangeArrowheads="1"/>
          </p:cNvSpPr>
          <p:nvPr/>
        </p:nvSpPr>
        <p:spPr bwMode="auto">
          <a:xfrm>
            <a:off x="287338" y="1273175"/>
            <a:ext cx="3713162" cy="1523494"/>
          </a:xfrm>
          <a:prstGeom prst="rect">
            <a:avLst/>
          </a:prstGeom>
          <a:solidFill>
            <a:srgbClr val="F8F8F8"/>
          </a:solidFill>
          <a:ln w="19050">
            <a:solidFill>
              <a:srgbClr val="CC3300"/>
            </a:solidFill>
            <a:miter lim="800000"/>
            <a:headEnd/>
            <a:tailEnd/>
          </a:ln>
          <a:effectLst>
            <a:outerShdw blurRad="63500" dist="107763" dir="2700000" algn="ctr" rotWithShape="0">
              <a:srgbClr val="D3CCA6"/>
            </a:outerShdw>
          </a:effectLst>
        </p:spPr>
        <p:txBody>
          <a:bodyPr>
            <a:spAutoFit/>
          </a:bodyPr>
          <a:lstStyle>
            <a:lvl1pPr marL="273050" indent="-273050" eaLnBrk="0" hangingPunct="0">
              <a:defRPr sz="1200">
                <a:solidFill>
                  <a:schemeClr val="tx1"/>
                </a:solidFill>
                <a:latin typeface="Barclays" charset="0"/>
                <a:ea typeface="ＭＳ Ｐゴシック" charset="0"/>
                <a:cs typeface="ＭＳ Ｐゴシック" charset="0"/>
              </a:defRPr>
            </a:lvl1pPr>
            <a:lvl2pPr marL="37931725" indent="-37474525" eaLnBrk="0" hangingPunct="0">
              <a:defRPr sz="1200">
                <a:solidFill>
                  <a:schemeClr val="tx1"/>
                </a:solidFill>
                <a:latin typeface="Barclays" charset="0"/>
                <a:ea typeface="ＭＳ Ｐゴシック" charset="0"/>
              </a:defRPr>
            </a:lvl2pPr>
            <a:lvl3pPr eaLnBrk="0" hangingPunct="0">
              <a:defRPr sz="1200">
                <a:solidFill>
                  <a:schemeClr val="tx1"/>
                </a:solidFill>
                <a:latin typeface="Barclays" charset="0"/>
                <a:ea typeface="ＭＳ Ｐゴシック" charset="0"/>
              </a:defRPr>
            </a:lvl3pPr>
            <a:lvl4pPr eaLnBrk="0" hangingPunct="0">
              <a:defRPr sz="1200">
                <a:solidFill>
                  <a:schemeClr val="tx1"/>
                </a:solidFill>
                <a:latin typeface="Barclays" charset="0"/>
                <a:ea typeface="ＭＳ Ｐゴシック" charset="0"/>
              </a:defRPr>
            </a:lvl4pPr>
            <a:lvl5pPr eaLnBrk="0" hangingPunct="0">
              <a:defRPr sz="1200">
                <a:solidFill>
                  <a:schemeClr val="tx1"/>
                </a:solidFill>
                <a:latin typeface="Barclays" charset="0"/>
                <a:ea typeface="ＭＳ Ｐゴシック" charset="0"/>
              </a:defRPr>
            </a:lvl5pPr>
            <a:lvl6pPr marL="457200" eaLnBrk="0" fontAlgn="base" hangingPunct="0">
              <a:spcBef>
                <a:spcPct val="0"/>
              </a:spcBef>
              <a:spcAft>
                <a:spcPct val="0"/>
              </a:spcAft>
              <a:defRPr sz="1200">
                <a:solidFill>
                  <a:schemeClr val="tx1"/>
                </a:solidFill>
                <a:latin typeface="Barclays" charset="0"/>
                <a:ea typeface="ＭＳ Ｐゴシック" charset="0"/>
              </a:defRPr>
            </a:lvl6pPr>
            <a:lvl7pPr marL="914400" eaLnBrk="0" fontAlgn="base" hangingPunct="0">
              <a:spcBef>
                <a:spcPct val="0"/>
              </a:spcBef>
              <a:spcAft>
                <a:spcPct val="0"/>
              </a:spcAft>
              <a:defRPr sz="1200">
                <a:solidFill>
                  <a:schemeClr val="tx1"/>
                </a:solidFill>
                <a:latin typeface="Barclays" charset="0"/>
                <a:ea typeface="ＭＳ Ｐゴシック" charset="0"/>
              </a:defRPr>
            </a:lvl7pPr>
            <a:lvl8pPr marL="1371600" eaLnBrk="0" fontAlgn="base" hangingPunct="0">
              <a:spcBef>
                <a:spcPct val="0"/>
              </a:spcBef>
              <a:spcAft>
                <a:spcPct val="0"/>
              </a:spcAft>
              <a:defRPr sz="1200">
                <a:solidFill>
                  <a:schemeClr val="tx1"/>
                </a:solidFill>
                <a:latin typeface="Barclays" charset="0"/>
                <a:ea typeface="ＭＳ Ｐゴシック" charset="0"/>
              </a:defRPr>
            </a:lvl8pPr>
            <a:lvl9pPr marL="1828800" eaLnBrk="0" fontAlgn="base" hangingPunct="0">
              <a:spcBef>
                <a:spcPct val="0"/>
              </a:spcBef>
              <a:spcAft>
                <a:spcPct val="0"/>
              </a:spcAft>
              <a:defRPr sz="1200">
                <a:solidFill>
                  <a:schemeClr val="tx1"/>
                </a:solidFill>
                <a:latin typeface="Barclays" charset="0"/>
                <a:ea typeface="ＭＳ Ｐゴシック" charset="0"/>
              </a:defRPr>
            </a:lvl9pPr>
          </a:lstStyle>
          <a:p>
            <a:pPr eaLnBrk="1" hangingPunct="1">
              <a:spcBef>
                <a:spcPct val="50000"/>
              </a:spcBef>
              <a:buClr>
                <a:srgbClr val="008000"/>
              </a:buClr>
              <a:defRPr/>
            </a:pPr>
            <a:r>
              <a:rPr lang="en-US" sz="1600" b="1" dirty="0" smtClean="0">
                <a:solidFill>
                  <a:srgbClr val="595959"/>
                </a:solidFill>
              </a:rPr>
              <a:t>How Do We Make APIs Available?</a:t>
            </a:r>
            <a:endParaRPr lang="en-US" sz="1600" b="1" dirty="0">
              <a:solidFill>
                <a:srgbClr val="595959"/>
              </a:solidFill>
            </a:endParaRPr>
          </a:p>
          <a:p>
            <a:pPr eaLnBrk="1" hangingPunct="1">
              <a:spcBef>
                <a:spcPct val="50000"/>
              </a:spcBef>
              <a:buClr>
                <a:srgbClr val="008000"/>
              </a:buClr>
              <a:buFont typeface="Wingdings" charset="0"/>
              <a:buChar char="ü"/>
              <a:defRPr/>
            </a:pPr>
            <a:r>
              <a:rPr lang="en-US" sz="1400" dirty="0" smtClean="0">
                <a:solidFill>
                  <a:srgbClr val="595959"/>
                </a:solidFill>
              </a:rPr>
              <a:t>Firewall mazes</a:t>
            </a:r>
            <a:endParaRPr lang="en-US" sz="1400" dirty="0">
              <a:solidFill>
                <a:srgbClr val="595959"/>
              </a:solidFill>
            </a:endParaRPr>
          </a:p>
          <a:p>
            <a:pPr eaLnBrk="1" hangingPunct="1">
              <a:spcBef>
                <a:spcPct val="50000"/>
              </a:spcBef>
              <a:buClr>
                <a:srgbClr val="008000"/>
              </a:buClr>
              <a:buFont typeface="Wingdings" charset="0"/>
              <a:buChar char="ü"/>
              <a:defRPr/>
            </a:pPr>
            <a:r>
              <a:rPr lang="en-US" sz="1400" dirty="0" smtClean="0">
                <a:solidFill>
                  <a:srgbClr val="595959"/>
                </a:solidFill>
              </a:rPr>
              <a:t>Diversity of clients and back end systems</a:t>
            </a:r>
          </a:p>
          <a:p>
            <a:pPr eaLnBrk="1" hangingPunct="1">
              <a:spcBef>
                <a:spcPct val="50000"/>
              </a:spcBef>
              <a:buClr>
                <a:srgbClr val="008000"/>
              </a:buClr>
              <a:buFont typeface="Wingdings" charset="0"/>
              <a:buChar char="ü"/>
              <a:defRPr/>
            </a:pPr>
            <a:r>
              <a:rPr lang="en-US" sz="1400" dirty="0" smtClean="0">
                <a:solidFill>
                  <a:srgbClr val="595959"/>
                </a:solidFill>
              </a:rPr>
              <a:t>Clients and servers change at different rates</a:t>
            </a:r>
          </a:p>
        </p:txBody>
      </p:sp>
      <p:grpSp>
        <p:nvGrpSpPr>
          <p:cNvPr id="8" name="Group 8"/>
          <p:cNvGrpSpPr>
            <a:grpSpLocks/>
          </p:cNvGrpSpPr>
          <p:nvPr/>
        </p:nvGrpSpPr>
        <p:grpSpPr bwMode="auto">
          <a:xfrm>
            <a:off x="4445000" y="1566863"/>
            <a:ext cx="4699000" cy="2651125"/>
            <a:chOff x="247" y="2228"/>
            <a:chExt cx="2960" cy="1670"/>
          </a:xfrm>
        </p:grpSpPr>
        <p:sp>
          <p:nvSpPr>
            <p:cNvPr id="9" name="Freeform 9"/>
            <p:cNvSpPr>
              <a:spLocks/>
            </p:cNvSpPr>
            <p:nvPr/>
          </p:nvSpPr>
          <p:spPr bwMode="auto">
            <a:xfrm>
              <a:off x="247" y="2251"/>
              <a:ext cx="2955" cy="1647"/>
            </a:xfrm>
            <a:custGeom>
              <a:avLst/>
              <a:gdLst>
                <a:gd name="T0" fmla="*/ 0 w 2955"/>
                <a:gd name="T1" fmla="*/ 942 h 1647"/>
                <a:gd name="T2" fmla="*/ 1728 w 2955"/>
                <a:gd name="T3" fmla="*/ 0 h 1647"/>
                <a:gd name="T4" fmla="*/ 2955 w 2955"/>
                <a:gd name="T5" fmla="*/ 705 h 1647"/>
                <a:gd name="T6" fmla="*/ 1224 w 2955"/>
                <a:gd name="T7" fmla="*/ 1647 h 1647"/>
                <a:gd name="T8" fmla="*/ 0 w 2955"/>
                <a:gd name="T9" fmla="*/ 942 h 1647"/>
                <a:gd name="T10" fmla="*/ 0 60000 65536"/>
                <a:gd name="T11" fmla="*/ 0 60000 65536"/>
                <a:gd name="T12" fmla="*/ 0 60000 65536"/>
                <a:gd name="T13" fmla="*/ 0 60000 65536"/>
                <a:gd name="T14" fmla="*/ 0 60000 65536"/>
                <a:gd name="T15" fmla="*/ 0 w 2955"/>
                <a:gd name="T16" fmla="*/ 0 h 1647"/>
                <a:gd name="T17" fmla="*/ 2955 w 2955"/>
                <a:gd name="T18" fmla="*/ 1647 h 1647"/>
              </a:gdLst>
              <a:ahLst/>
              <a:cxnLst>
                <a:cxn ang="T10">
                  <a:pos x="T0" y="T1"/>
                </a:cxn>
                <a:cxn ang="T11">
                  <a:pos x="T2" y="T3"/>
                </a:cxn>
                <a:cxn ang="T12">
                  <a:pos x="T4" y="T5"/>
                </a:cxn>
                <a:cxn ang="T13">
                  <a:pos x="T6" y="T7"/>
                </a:cxn>
                <a:cxn ang="T14">
                  <a:pos x="T8" y="T9"/>
                </a:cxn>
              </a:cxnLst>
              <a:rect l="T15" t="T16" r="T17" b="T18"/>
              <a:pathLst>
                <a:path w="2955" h="1647">
                  <a:moveTo>
                    <a:pt x="0" y="942"/>
                  </a:moveTo>
                  <a:lnTo>
                    <a:pt x="1728" y="0"/>
                  </a:lnTo>
                  <a:lnTo>
                    <a:pt x="2955" y="705"/>
                  </a:lnTo>
                  <a:lnTo>
                    <a:pt x="1224" y="1647"/>
                  </a:lnTo>
                  <a:lnTo>
                    <a:pt x="0" y="942"/>
                  </a:lnTo>
                  <a:close/>
                </a:path>
              </a:pathLst>
            </a:custGeom>
            <a:gradFill rotWithShape="1">
              <a:gsLst>
                <a:gs pos="0">
                  <a:srgbClr val="B7CFDF">
                    <a:alpha val="64998"/>
                  </a:srgbClr>
                </a:gs>
                <a:gs pos="100000">
                  <a:srgbClr val="A4A2AF">
                    <a:alpha val="10001"/>
                  </a:srgbClr>
                </a:gs>
              </a:gsLst>
              <a:lin ang="2700000" scaled="1"/>
            </a:gradFill>
            <a:ln w="9525">
              <a:solidFill>
                <a:schemeClr val="bg2">
                  <a:lumMod val="50000"/>
                </a:schemeClr>
              </a:solidFill>
              <a:round/>
              <a:headEnd/>
              <a:tailEnd/>
            </a:ln>
          </p:spPr>
          <p:txBody>
            <a:bodyPr anchor="ctr"/>
            <a:lstStyle/>
            <a:p>
              <a:pPr>
                <a:defRPr/>
              </a:pPr>
              <a:endParaRPr lang="en-US"/>
            </a:p>
          </p:txBody>
        </p:sp>
        <p:sp>
          <p:nvSpPr>
            <p:cNvPr id="10" name="Freeform 10"/>
            <p:cNvSpPr>
              <a:spLocks/>
            </p:cNvSpPr>
            <p:nvPr/>
          </p:nvSpPr>
          <p:spPr bwMode="auto">
            <a:xfrm>
              <a:off x="252" y="2228"/>
              <a:ext cx="2955" cy="1647"/>
            </a:xfrm>
            <a:custGeom>
              <a:avLst/>
              <a:gdLst>
                <a:gd name="T0" fmla="*/ 0 w 2955"/>
                <a:gd name="T1" fmla="*/ 942 h 1647"/>
                <a:gd name="T2" fmla="*/ 1728 w 2955"/>
                <a:gd name="T3" fmla="*/ 0 h 1647"/>
                <a:gd name="T4" fmla="*/ 2955 w 2955"/>
                <a:gd name="T5" fmla="*/ 705 h 1647"/>
                <a:gd name="T6" fmla="*/ 1224 w 2955"/>
                <a:gd name="T7" fmla="*/ 1647 h 1647"/>
                <a:gd name="T8" fmla="*/ 0 w 2955"/>
                <a:gd name="T9" fmla="*/ 942 h 1647"/>
                <a:gd name="T10" fmla="*/ 0 60000 65536"/>
                <a:gd name="T11" fmla="*/ 0 60000 65536"/>
                <a:gd name="T12" fmla="*/ 0 60000 65536"/>
                <a:gd name="T13" fmla="*/ 0 60000 65536"/>
                <a:gd name="T14" fmla="*/ 0 60000 65536"/>
                <a:gd name="T15" fmla="*/ 0 w 2955"/>
                <a:gd name="T16" fmla="*/ 0 h 1647"/>
                <a:gd name="T17" fmla="*/ 2955 w 2955"/>
                <a:gd name="T18" fmla="*/ 1647 h 1647"/>
              </a:gdLst>
              <a:ahLst/>
              <a:cxnLst>
                <a:cxn ang="T10">
                  <a:pos x="T0" y="T1"/>
                </a:cxn>
                <a:cxn ang="T11">
                  <a:pos x="T2" y="T3"/>
                </a:cxn>
                <a:cxn ang="T12">
                  <a:pos x="T4" y="T5"/>
                </a:cxn>
                <a:cxn ang="T13">
                  <a:pos x="T6" y="T7"/>
                </a:cxn>
                <a:cxn ang="T14">
                  <a:pos x="T8" y="T9"/>
                </a:cxn>
              </a:cxnLst>
              <a:rect l="T15" t="T16" r="T17" b="T18"/>
              <a:pathLst>
                <a:path w="2955" h="1647">
                  <a:moveTo>
                    <a:pt x="0" y="942"/>
                  </a:moveTo>
                  <a:lnTo>
                    <a:pt x="1728" y="0"/>
                  </a:lnTo>
                  <a:lnTo>
                    <a:pt x="2955" y="705"/>
                  </a:lnTo>
                  <a:lnTo>
                    <a:pt x="1224" y="1647"/>
                  </a:lnTo>
                  <a:lnTo>
                    <a:pt x="0" y="942"/>
                  </a:lnTo>
                  <a:close/>
                </a:path>
              </a:pathLst>
            </a:custGeom>
            <a:gradFill rotWithShape="1">
              <a:gsLst>
                <a:gs pos="0">
                  <a:srgbClr val="B7CFDF">
                    <a:alpha val="64998"/>
                  </a:srgbClr>
                </a:gs>
                <a:gs pos="100000">
                  <a:srgbClr val="A4A2AF">
                    <a:alpha val="10001"/>
                  </a:srgbClr>
                </a:gs>
              </a:gsLst>
              <a:lin ang="2700000" scaled="1"/>
            </a:gradFill>
            <a:ln w="9525">
              <a:solidFill>
                <a:schemeClr val="bg2">
                  <a:lumMod val="50000"/>
                </a:schemeClr>
              </a:solidFill>
              <a:round/>
              <a:headEnd/>
              <a:tailEnd/>
            </a:ln>
          </p:spPr>
          <p:txBody>
            <a:bodyPr anchor="ctr"/>
            <a:lstStyle/>
            <a:p>
              <a:pPr>
                <a:defRPr/>
              </a:pPr>
              <a:endParaRPr lang="en-US"/>
            </a:p>
          </p:txBody>
        </p:sp>
      </p:grpSp>
      <p:sp>
        <p:nvSpPr>
          <p:cNvPr id="11" name="TextBox 49"/>
          <p:cNvSpPr txBox="1">
            <a:spLocks noChangeArrowheads="1"/>
          </p:cNvSpPr>
          <p:nvPr/>
        </p:nvSpPr>
        <p:spPr bwMode="auto">
          <a:xfrm>
            <a:off x="7698465" y="3507808"/>
            <a:ext cx="1257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b="1" dirty="0">
                <a:solidFill>
                  <a:schemeClr val="accent1"/>
                </a:solidFill>
              </a:rPr>
              <a:t>Enterprise Network</a:t>
            </a:r>
          </a:p>
        </p:txBody>
      </p:sp>
      <p:grpSp>
        <p:nvGrpSpPr>
          <p:cNvPr id="12" name="Group 3"/>
          <p:cNvGrpSpPr>
            <a:grpSpLocks/>
          </p:cNvGrpSpPr>
          <p:nvPr/>
        </p:nvGrpSpPr>
        <p:grpSpPr bwMode="auto">
          <a:xfrm>
            <a:off x="4495800" y="2190750"/>
            <a:ext cx="1104900" cy="1449388"/>
            <a:chOff x="842" y="1831"/>
            <a:chExt cx="696" cy="913"/>
          </a:xfrm>
        </p:grpSpPr>
        <p:sp>
          <p:nvSpPr>
            <p:cNvPr id="13" name="Freeform 4"/>
            <p:cNvSpPr>
              <a:spLocks/>
            </p:cNvSpPr>
            <p:nvPr/>
          </p:nvSpPr>
          <p:spPr bwMode="auto">
            <a:xfrm>
              <a:off x="889" y="1831"/>
              <a:ext cx="285" cy="660"/>
            </a:xfrm>
            <a:custGeom>
              <a:avLst/>
              <a:gdLst>
                <a:gd name="T0" fmla="*/ 0 w 285"/>
                <a:gd name="T1" fmla="*/ 519 h 660"/>
                <a:gd name="T2" fmla="*/ 0 w 285"/>
                <a:gd name="T3" fmla="*/ 0 h 660"/>
                <a:gd name="T4" fmla="*/ 219 w 285"/>
                <a:gd name="T5" fmla="*/ 123 h 660"/>
                <a:gd name="T6" fmla="*/ 162 w 285"/>
                <a:gd name="T7" fmla="*/ 225 h 660"/>
                <a:gd name="T8" fmla="*/ 156 w 285"/>
                <a:gd name="T9" fmla="*/ 303 h 660"/>
                <a:gd name="T10" fmla="*/ 210 w 285"/>
                <a:gd name="T11" fmla="*/ 402 h 660"/>
                <a:gd name="T12" fmla="*/ 285 w 285"/>
                <a:gd name="T13" fmla="*/ 597 h 660"/>
                <a:gd name="T14" fmla="*/ 252 w 285"/>
                <a:gd name="T15" fmla="*/ 660 h 660"/>
                <a:gd name="T16" fmla="*/ 0 w 285"/>
                <a:gd name="T17" fmla="*/ 519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660"/>
                <a:gd name="T29" fmla="*/ 285 w 285"/>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660">
                  <a:moveTo>
                    <a:pt x="0" y="519"/>
                  </a:moveTo>
                  <a:lnTo>
                    <a:pt x="0" y="0"/>
                  </a:lnTo>
                  <a:lnTo>
                    <a:pt x="219" y="123"/>
                  </a:lnTo>
                  <a:lnTo>
                    <a:pt x="162" y="225"/>
                  </a:lnTo>
                  <a:lnTo>
                    <a:pt x="156" y="303"/>
                  </a:lnTo>
                  <a:lnTo>
                    <a:pt x="210" y="402"/>
                  </a:lnTo>
                  <a:lnTo>
                    <a:pt x="285" y="597"/>
                  </a:lnTo>
                  <a:lnTo>
                    <a:pt x="252" y="660"/>
                  </a:lnTo>
                  <a:lnTo>
                    <a:pt x="0" y="519"/>
                  </a:lnTo>
                  <a:close/>
                </a:path>
              </a:pathLst>
            </a:custGeom>
            <a:solidFill>
              <a:srgbClr val="C6000D"/>
            </a:solidFill>
            <a:ln w="9525">
              <a:solidFill>
                <a:schemeClr val="accent1">
                  <a:lumMod val="60000"/>
                  <a:lumOff val="40000"/>
                </a:schemeClr>
              </a:solidFill>
              <a:round/>
              <a:headEnd/>
              <a:tailEnd/>
            </a:ln>
          </p:spPr>
          <p:txBody>
            <a:bodyPr>
              <a:spAutoFit/>
            </a:bodyPr>
            <a:lstStyle/>
            <a:p>
              <a:pPr>
                <a:defRPr/>
              </a:pPr>
              <a:endParaRPr lang="en-US"/>
            </a:p>
          </p:txBody>
        </p:sp>
        <p:sp>
          <p:nvSpPr>
            <p:cNvPr id="14" name="Freeform 5"/>
            <p:cNvSpPr>
              <a:spLocks/>
            </p:cNvSpPr>
            <p:nvPr/>
          </p:nvSpPr>
          <p:spPr bwMode="auto">
            <a:xfrm>
              <a:off x="866" y="1844"/>
              <a:ext cx="672" cy="900"/>
            </a:xfrm>
            <a:custGeom>
              <a:avLst/>
              <a:gdLst>
                <a:gd name="T0" fmla="*/ 0 w 672"/>
                <a:gd name="T1" fmla="*/ 513 h 900"/>
                <a:gd name="T2" fmla="*/ 0 w 672"/>
                <a:gd name="T3" fmla="*/ 0 h 900"/>
                <a:gd name="T4" fmla="*/ 609 w 672"/>
                <a:gd name="T5" fmla="*/ 345 h 900"/>
                <a:gd name="T6" fmla="*/ 603 w 672"/>
                <a:gd name="T7" fmla="*/ 411 h 900"/>
                <a:gd name="T8" fmla="*/ 546 w 672"/>
                <a:gd name="T9" fmla="*/ 471 h 900"/>
                <a:gd name="T10" fmla="*/ 534 w 672"/>
                <a:gd name="T11" fmla="*/ 561 h 900"/>
                <a:gd name="T12" fmla="*/ 564 w 672"/>
                <a:gd name="T13" fmla="*/ 633 h 900"/>
                <a:gd name="T14" fmla="*/ 579 w 672"/>
                <a:gd name="T15" fmla="*/ 741 h 900"/>
                <a:gd name="T16" fmla="*/ 660 w 672"/>
                <a:gd name="T17" fmla="*/ 834 h 900"/>
                <a:gd name="T18" fmla="*/ 672 w 672"/>
                <a:gd name="T19" fmla="*/ 900 h 900"/>
                <a:gd name="T20" fmla="*/ 0 w 672"/>
                <a:gd name="T21" fmla="*/ 513 h 9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2"/>
                <a:gd name="T34" fmla="*/ 0 h 900"/>
                <a:gd name="T35" fmla="*/ 672 w 672"/>
                <a:gd name="T36" fmla="*/ 900 h 9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2" h="900">
                  <a:moveTo>
                    <a:pt x="0" y="513"/>
                  </a:moveTo>
                  <a:lnTo>
                    <a:pt x="0" y="0"/>
                  </a:lnTo>
                  <a:lnTo>
                    <a:pt x="609" y="345"/>
                  </a:lnTo>
                  <a:lnTo>
                    <a:pt x="603" y="411"/>
                  </a:lnTo>
                  <a:lnTo>
                    <a:pt x="546" y="471"/>
                  </a:lnTo>
                  <a:lnTo>
                    <a:pt x="534" y="561"/>
                  </a:lnTo>
                  <a:lnTo>
                    <a:pt x="564" y="633"/>
                  </a:lnTo>
                  <a:lnTo>
                    <a:pt x="579" y="741"/>
                  </a:lnTo>
                  <a:lnTo>
                    <a:pt x="660" y="834"/>
                  </a:lnTo>
                  <a:lnTo>
                    <a:pt x="672" y="900"/>
                  </a:lnTo>
                  <a:lnTo>
                    <a:pt x="0" y="513"/>
                  </a:lnTo>
                  <a:close/>
                </a:path>
              </a:pathLst>
            </a:custGeom>
            <a:gradFill rotWithShape="1">
              <a:gsLst>
                <a:gs pos="0">
                  <a:srgbClr val="B7CFDF">
                    <a:alpha val="64998"/>
                  </a:srgbClr>
                </a:gs>
                <a:gs pos="100000">
                  <a:srgbClr val="A4A2AF">
                    <a:alpha val="10001"/>
                  </a:srgbClr>
                </a:gs>
              </a:gsLst>
              <a:lin ang="2700000" scaled="1"/>
            </a:gradFill>
            <a:ln w="9525">
              <a:solidFill>
                <a:schemeClr val="accent1">
                  <a:lumMod val="60000"/>
                  <a:lumOff val="40000"/>
                </a:schemeClr>
              </a:solidFill>
              <a:round/>
              <a:headEnd/>
              <a:tailEnd/>
            </a:ln>
          </p:spPr>
          <p:txBody>
            <a:bodyPr anchor="ctr"/>
            <a:lstStyle/>
            <a:p>
              <a:pPr>
                <a:defRPr/>
              </a:pPr>
              <a:endParaRPr lang="en-US"/>
            </a:p>
          </p:txBody>
        </p:sp>
        <p:sp>
          <p:nvSpPr>
            <p:cNvPr id="15" name="Freeform 6"/>
            <p:cNvSpPr>
              <a:spLocks/>
            </p:cNvSpPr>
            <p:nvPr/>
          </p:nvSpPr>
          <p:spPr bwMode="auto">
            <a:xfrm>
              <a:off x="842" y="1862"/>
              <a:ext cx="285" cy="660"/>
            </a:xfrm>
            <a:custGeom>
              <a:avLst/>
              <a:gdLst>
                <a:gd name="T0" fmla="*/ 0 w 285"/>
                <a:gd name="T1" fmla="*/ 519 h 660"/>
                <a:gd name="T2" fmla="*/ 0 w 285"/>
                <a:gd name="T3" fmla="*/ 0 h 660"/>
                <a:gd name="T4" fmla="*/ 219 w 285"/>
                <a:gd name="T5" fmla="*/ 123 h 660"/>
                <a:gd name="T6" fmla="*/ 162 w 285"/>
                <a:gd name="T7" fmla="*/ 225 h 660"/>
                <a:gd name="T8" fmla="*/ 156 w 285"/>
                <a:gd name="T9" fmla="*/ 303 h 660"/>
                <a:gd name="T10" fmla="*/ 210 w 285"/>
                <a:gd name="T11" fmla="*/ 402 h 660"/>
                <a:gd name="T12" fmla="*/ 285 w 285"/>
                <a:gd name="T13" fmla="*/ 597 h 660"/>
                <a:gd name="T14" fmla="*/ 252 w 285"/>
                <a:gd name="T15" fmla="*/ 660 h 660"/>
                <a:gd name="T16" fmla="*/ 0 w 285"/>
                <a:gd name="T17" fmla="*/ 519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660"/>
                <a:gd name="T29" fmla="*/ 285 w 285"/>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660">
                  <a:moveTo>
                    <a:pt x="0" y="519"/>
                  </a:moveTo>
                  <a:lnTo>
                    <a:pt x="0" y="0"/>
                  </a:lnTo>
                  <a:lnTo>
                    <a:pt x="219" y="123"/>
                  </a:lnTo>
                  <a:lnTo>
                    <a:pt x="162" y="225"/>
                  </a:lnTo>
                  <a:lnTo>
                    <a:pt x="156" y="303"/>
                  </a:lnTo>
                  <a:lnTo>
                    <a:pt x="210" y="402"/>
                  </a:lnTo>
                  <a:lnTo>
                    <a:pt x="285" y="597"/>
                  </a:lnTo>
                  <a:lnTo>
                    <a:pt x="252" y="660"/>
                  </a:lnTo>
                  <a:lnTo>
                    <a:pt x="0" y="519"/>
                  </a:lnTo>
                  <a:close/>
                </a:path>
              </a:pathLst>
            </a:custGeom>
            <a:solidFill>
              <a:srgbClr val="C6000D"/>
            </a:solidFill>
            <a:ln w="9525">
              <a:solidFill>
                <a:schemeClr val="accent1">
                  <a:lumMod val="60000"/>
                  <a:lumOff val="40000"/>
                </a:schemeClr>
              </a:solidFill>
              <a:round/>
              <a:headEnd/>
              <a:tailEnd/>
            </a:ln>
          </p:spPr>
          <p:txBody>
            <a:bodyPr>
              <a:spAutoFit/>
            </a:bodyPr>
            <a:lstStyle/>
            <a:p>
              <a:pPr>
                <a:defRPr/>
              </a:pPr>
              <a:endParaRPr lang="en-US"/>
            </a:p>
          </p:txBody>
        </p:sp>
      </p:grpSp>
      <p:pic>
        <p:nvPicPr>
          <p:cNvPr id="16" name="Picture 16" descr="Server 3.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0" y="1066800"/>
            <a:ext cx="695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33"/>
          <p:cNvSpPr>
            <a:spLocks noChangeShapeType="1"/>
          </p:cNvSpPr>
          <p:nvPr/>
        </p:nvSpPr>
        <p:spPr bwMode="auto">
          <a:xfrm flipV="1">
            <a:off x="1750815" y="3428999"/>
            <a:ext cx="4116585" cy="2168361"/>
          </a:xfrm>
          <a:prstGeom prst="line">
            <a:avLst/>
          </a:prstGeom>
          <a:noFill/>
          <a:ln w="19050">
            <a:solidFill>
              <a:srgbClr val="339933"/>
            </a:solidFill>
            <a:round/>
            <a:headEnd type="none" w="sm" len="sm"/>
            <a:tailEnd type="stealth" w="med" len="med"/>
          </a:ln>
          <a:extLst>
            <a:ext uri="{909E8E84-426E-40dd-AFC4-6F175D3DCCD1}">
              <a14:hiddenFill xmlns:a14="http://schemas.microsoft.com/office/drawing/2010/main">
                <a:noFill/>
              </a14:hiddenFill>
            </a:ext>
          </a:extLst>
        </p:spPr>
        <p:txBody>
          <a:bodyPr wrap="square">
            <a:spAutoFit/>
          </a:bodyPr>
          <a:lstStyle/>
          <a:p>
            <a:endParaRPr lang="en-US"/>
          </a:p>
        </p:txBody>
      </p:sp>
      <p:grpSp>
        <p:nvGrpSpPr>
          <p:cNvPr id="20" name="Group 69"/>
          <p:cNvGrpSpPr>
            <a:grpSpLocks/>
          </p:cNvGrpSpPr>
          <p:nvPr/>
        </p:nvGrpSpPr>
        <p:grpSpPr bwMode="auto">
          <a:xfrm>
            <a:off x="7256463" y="2705100"/>
            <a:ext cx="636587" cy="601663"/>
            <a:chOff x="3096" y="3001"/>
            <a:chExt cx="366" cy="375"/>
          </a:xfrm>
        </p:grpSpPr>
        <p:pic>
          <p:nvPicPr>
            <p:cNvPr id="21" name="Picture 70" descr="Disk with tra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96" y="3010"/>
              <a:ext cx="36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1" descr="New Picture (1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82" y="306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2" descr="New Picture (1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68" y="3100"/>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3" descr="New Picture (1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91" y="300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67"/>
          <p:cNvSpPr txBox="1">
            <a:spLocks noChangeArrowheads="1"/>
          </p:cNvSpPr>
          <p:nvPr/>
        </p:nvSpPr>
        <p:spPr bwMode="auto">
          <a:xfrm>
            <a:off x="1827213" y="6149975"/>
            <a:ext cx="103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b="1">
                <a:solidFill>
                  <a:srgbClr val="002A50"/>
                </a:solidFill>
              </a:rPr>
              <a:t>API/Service Client</a:t>
            </a:r>
          </a:p>
        </p:txBody>
      </p:sp>
      <p:grpSp>
        <p:nvGrpSpPr>
          <p:cNvPr id="28" name="Group 3"/>
          <p:cNvGrpSpPr>
            <a:grpSpLocks/>
          </p:cNvGrpSpPr>
          <p:nvPr/>
        </p:nvGrpSpPr>
        <p:grpSpPr bwMode="auto">
          <a:xfrm>
            <a:off x="5572125" y="1625600"/>
            <a:ext cx="1104900" cy="1449388"/>
            <a:chOff x="842" y="1831"/>
            <a:chExt cx="696" cy="913"/>
          </a:xfrm>
        </p:grpSpPr>
        <p:sp>
          <p:nvSpPr>
            <p:cNvPr id="29" name="Freeform 4"/>
            <p:cNvSpPr>
              <a:spLocks/>
            </p:cNvSpPr>
            <p:nvPr/>
          </p:nvSpPr>
          <p:spPr bwMode="auto">
            <a:xfrm>
              <a:off x="889" y="1831"/>
              <a:ext cx="285" cy="660"/>
            </a:xfrm>
            <a:custGeom>
              <a:avLst/>
              <a:gdLst>
                <a:gd name="T0" fmla="*/ 0 w 285"/>
                <a:gd name="T1" fmla="*/ 519 h 660"/>
                <a:gd name="T2" fmla="*/ 0 w 285"/>
                <a:gd name="T3" fmla="*/ 0 h 660"/>
                <a:gd name="T4" fmla="*/ 219 w 285"/>
                <a:gd name="T5" fmla="*/ 123 h 660"/>
                <a:gd name="T6" fmla="*/ 162 w 285"/>
                <a:gd name="T7" fmla="*/ 225 h 660"/>
                <a:gd name="T8" fmla="*/ 156 w 285"/>
                <a:gd name="T9" fmla="*/ 303 h 660"/>
                <a:gd name="T10" fmla="*/ 210 w 285"/>
                <a:gd name="T11" fmla="*/ 402 h 660"/>
                <a:gd name="T12" fmla="*/ 285 w 285"/>
                <a:gd name="T13" fmla="*/ 597 h 660"/>
                <a:gd name="T14" fmla="*/ 252 w 285"/>
                <a:gd name="T15" fmla="*/ 660 h 660"/>
                <a:gd name="T16" fmla="*/ 0 w 285"/>
                <a:gd name="T17" fmla="*/ 519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660"/>
                <a:gd name="T29" fmla="*/ 285 w 285"/>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660">
                  <a:moveTo>
                    <a:pt x="0" y="519"/>
                  </a:moveTo>
                  <a:lnTo>
                    <a:pt x="0" y="0"/>
                  </a:lnTo>
                  <a:lnTo>
                    <a:pt x="219" y="123"/>
                  </a:lnTo>
                  <a:lnTo>
                    <a:pt x="162" y="225"/>
                  </a:lnTo>
                  <a:lnTo>
                    <a:pt x="156" y="303"/>
                  </a:lnTo>
                  <a:lnTo>
                    <a:pt x="210" y="402"/>
                  </a:lnTo>
                  <a:lnTo>
                    <a:pt x="285" y="597"/>
                  </a:lnTo>
                  <a:lnTo>
                    <a:pt x="252" y="660"/>
                  </a:lnTo>
                  <a:lnTo>
                    <a:pt x="0" y="519"/>
                  </a:lnTo>
                  <a:close/>
                </a:path>
              </a:pathLst>
            </a:custGeom>
            <a:solidFill>
              <a:srgbClr val="C6000D"/>
            </a:solidFill>
            <a:ln w="9525">
              <a:solidFill>
                <a:schemeClr val="accent1">
                  <a:lumMod val="60000"/>
                  <a:lumOff val="40000"/>
                </a:schemeClr>
              </a:solidFill>
              <a:round/>
              <a:headEnd/>
              <a:tailEnd/>
            </a:ln>
          </p:spPr>
          <p:txBody>
            <a:bodyPr>
              <a:spAutoFit/>
            </a:bodyPr>
            <a:lstStyle/>
            <a:p>
              <a:pPr>
                <a:defRPr/>
              </a:pPr>
              <a:endParaRPr lang="en-US"/>
            </a:p>
          </p:txBody>
        </p:sp>
        <p:sp>
          <p:nvSpPr>
            <p:cNvPr id="30" name="Freeform 5"/>
            <p:cNvSpPr>
              <a:spLocks/>
            </p:cNvSpPr>
            <p:nvPr/>
          </p:nvSpPr>
          <p:spPr bwMode="auto">
            <a:xfrm>
              <a:off x="866" y="1844"/>
              <a:ext cx="672" cy="900"/>
            </a:xfrm>
            <a:custGeom>
              <a:avLst/>
              <a:gdLst>
                <a:gd name="T0" fmla="*/ 0 w 672"/>
                <a:gd name="T1" fmla="*/ 513 h 900"/>
                <a:gd name="T2" fmla="*/ 0 w 672"/>
                <a:gd name="T3" fmla="*/ 0 h 900"/>
                <a:gd name="T4" fmla="*/ 609 w 672"/>
                <a:gd name="T5" fmla="*/ 345 h 900"/>
                <a:gd name="T6" fmla="*/ 603 w 672"/>
                <a:gd name="T7" fmla="*/ 411 h 900"/>
                <a:gd name="T8" fmla="*/ 546 w 672"/>
                <a:gd name="T9" fmla="*/ 471 h 900"/>
                <a:gd name="T10" fmla="*/ 534 w 672"/>
                <a:gd name="T11" fmla="*/ 561 h 900"/>
                <a:gd name="T12" fmla="*/ 564 w 672"/>
                <a:gd name="T13" fmla="*/ 633 h 900"/>
                <a:gd name="T14" fmla="*/ 579 w 672"/>
                <a:gd name="T15" fmla="*/ 741 h 900"/>
                <a:gd name="T16" fmla="*/ 660 w 672"/>
                <a:gd name="T17" fmla="*/ 834 h 900"/>
                <a:gd name="T18" fmla="*/ 672 w 672"/>
                <a:gd name="T19" fmla="*/ 900 h 900"/>
                <a:gd name="T20" fmla="*/ 0 w 672"/>
                <a:gd name="T21" fmla="*/ 513 h 9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2"/>
                <a:gd name="T34" fmla="*/ 0 h 900"/>
                <a:gd name="T35" fmla="*/ 672 w 672"/>
                <a:gd name="T36" fmla="*/ 900 h 9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2" h="900">
                  <a:moveTo>
                    <a:pt x="0" y="513"/>
                  </a:moveTo>
                  <a:lnTo>
                    <a:pt x="0" y="0"/>
                  </a:lnTo>
                  <a:lnTo>
                    <a:pt x="609" y="345"/>
                  </a:lnTo>
                  <a:lnTo>
                    <a:pt x="603" y="411"/>
                  </a:lnTo>
                  <a:lnTo>
                    <a:pt x="546" y="471"/>
                  </a:lnTo>
                  <a:lnTo>
                    <a:pt x="534" y="561"/>
                  </a:lnTo>
                  <a:lnTo>
                    <a:pt x="564" y="633"/>
                  </a:lnTo>
                  <a:lnTo>
                    <a:pt x="579" y="741"/>
                  </a:lnTo>
                  <a:lnTo>
                    <a:pt x="660" y="834"/>
                  </a:lnTo>
                  <a:lnTo>
                    <a:pt x="672" y="900"/>
                  </a:lnTo>
                  <a:lnTo>
                    <a:pt x="0" y="513"/>
                  </a:lnTo>
                  <a:close/>
                </a:path>
              </a:pathLst>
            </a:custGeom>
            <a:gradFill rotWithShape="1">
              <a:gsLst>
                <a:gs pos="0">
                  <a:srgbClr val="B7CFDF">
                    <a:alpha val="64998"/>
                  </a:srgbClr>
                </a:gs>
                <a:gs pos="100000">
                  <a:srgbClr val="A4A2AF">
                    <a:alpha val="10001"/>
                  </a:srgbClr>
                </a:gs>
              </a:gsLst>
              <a:lin ang="2700000" scaled="1"/>
            </a:gradFill>
            <a:ln w="9525">
              <a:solidFill>
                <a:schemeClr val="accent1">
                  <a:lumMod val="60000"/>
                  <a:lumOff val="40000"/>
                </a:schemeClr>
              </a:solidFill>
              <a:round/>
              <a:headEnd/>
              <a:tailEnd/>
            </a:ln>
          </p:spPr>
          <p:txBody>
            <a:bodyPr anchor="ctr"/>
            <a:lstStyle/>
            <a:p>
              <a:pPr>
                <a:defRPr/>
              </a:pPr>
              <a:endParaRPr lang="en-US"/>
            </a:p>
          </p:txBody>
        </p:sp>
        <p:sp>
          <p:nvSpPr>
            <p:cNvPr id="31" name="Freeform 6"/>
            <p:cNvSpPr>
              <a:spLocks/>
            </p:cNvSpPr>
            <p:nvPr/>
          </p:nvSpPr>
          <p:spPr bwMode="auto">
            <a:xfrm>
              <a:off x="842" y="1862"/>
              <a:ext cx="285" cy="660"/>
            </a:xfrm>
            <a:custGeom>
              <a:avLst/>
              <a:gdLst>
                <a:gd name="T0" fmla="*/ 0 w 285"/>
                <a:gd name="T1" fmla="*/ 519 h 660"/>
                <a:gd name="T2" fmla="*/ 0 w 285"/>
                <a:gd name="T3" fmla="*/ 0 h 660"/>
                <a:gd name="T4" fmla="*/ 219 w 285"/>
                <a:gd name="T5" fmla="*/ 123 h 660"/>
                <a:gd name="T6" fmla="*/ 162 w 285"/>
                <a:gd name="T7" fmla="*/ 225 h 660"/>
                <a:gd name="T8" fmla="*/ 156 w 285"/>
                <a:gd name="T9" fmla="*/ 303 h 660"/>
                <a:gd name="T10" fmla="*/ 210 w 285"/>
                <a:gd name="T11" fmla="*/ 402 h 660"/>
                <a:gd name="T12" fmla="*/ 285 w 285"/>
                <a:gd name="T13" fmla="*/ 597 h 660"/>
                <a:gd name="T14" fmla="*/ 252 w 285"/>
                <a:gd name="T15" fmla="*/ 660 h 660"/>
                <a:gd name="T16" fmla="*/ 0 w 285"/>
                <a:gd name="T17" fmla="*/ 519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660"/>
                <a:gd name="T29" fmla="*/ 285 w 285"/>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660">
                  <a:moveTo>
                    <a:pt x="0" y="519"/>
                  </a:moveTo>
                  <a:lnTo>
                    <a:pt x="0" y="0"/>
                  </a:lnTo>
                  <a:lnTo>
                    <a:pt x="219" y="123"/>
                  </a:lnTo>
                  <a:lnTo>
                    <a:pt x="162" y="225"/>
                  </a:lnTo>
                  <a:lnTo>
                    <a:pt x="156" y="303"/>
                  </a:lnTo>
                  <a:lnTo>
                    <a:pt x="210" y="402"/>
                  </a:lnTo>
                  <a:lnTo>
                    <a:pt x="285" y="597"/>
                  </a:lnTo>
                  <a:lnTo>
                    <a:pt x="252" y="660"/>
                  </a:lnTo>
                  <a:lnTo>
                    <a:pt x="0" y="519"/>
                  </a:lnTo>
                  <a:close/>
                </a:path>
              </a:pathLst>
            </a:custGeom>
            <a:solidFill>
              <a:srgbClr val="C6000D"/>
            </a:solidFill>
            <a:ln w="9525">
              <a:solidFill>
                <a:schemeClr val="accent1">
                  <a:lumMod val="60000"/>
                  <a:lumOff val="40000"/>
                </a:schemeClr>
              </a:solidFill>
              <a:round/>
              <a:headEnd/>
              <a:tailEnd/>
            </a:ln>
          </p:spPr>
          <p:txBody>
            <a:bodyPr>
              <a:spAutoFit/>
            </a:bodyPr>
            <a:lstStyle/>
            <a:p>
              <a:pPr>
                <a:defRPr/>
              </a:pPr>
              <a:endParaRPr lang="en-US"/>
            </a:p>
          </p:txBody>
        </p:sp>
      </p:grpSp>
      <p:sp>
        <p:nvSpPr>
          <p:cNvPr id="32" name="TextBox 67"/>
          <p:cNvSpPr txBox="1">
            <a:spLocks noChangeArrowheads="1"/>
          </p:cNvSpPr>
          <p:nvPr/>
        </p:nvSpPr>
        <p:spPr bwMode="auto">
          <a:xfrm>
            <a:off x="7810500" y="1066800"/>
            <a:ext cx="1031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b="1" dirty="0">
                <a:solidFill>
                  <a:srgbClr val="002A50"/>
                </a:solidFill>
              </a:rPr>
              <a:t>API/Service Servers</a:t>
            </a:r>
          </a:p>
        </p:txBody>
      </p:sp>
      <p:pic>
        <p:nvPicPr>
          <p:cNvPr id="36" name="Picture 46" descr="Cloud from MS presentation.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rot="19960003">
            <a:off x="2071688" y="2862263"/>
            <a:ext cx="384492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42"/>
          <p:cNvSpPr txBox="1">
            <a:spLocks noChangeArrowheads="1"/>
          </p:cNvSpPr>
          <p:nvPr/>
        </p:nvSpPr>
        <p:spPr bwMode="auto">
          <a:xfrm>
            <a:off x="4727575" y="1722438"/>
            <a:ext cx="9096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eaLnBrk="1" hangingPunct="1"/>
            <a:r>
              <a:rPr lang="en-US">
                <a:solidFill>
                  <a:srgbClr val="800000"/>
                </a:solidFill>
              </a:rPr>
              <a:t>Firewall  2</a:t>
            </a:r>
          </a:p>
        </p:txBody>
      </p:sp>
      <p:sp>
        <p:nvSpPr>
          <p:cNvPr id="41" name="TextBox 42"/>
          <p:cNvSpPr txBox="1">
            <a:spLocks noChangeArrowheads="1"/>
          </p:cNvSpPr>
          <p:nvPr/>
        </p:nvSpPr>
        <p:spPr bwMode="auto">
          <a:xfrm>
            <a:off x="3693943" y="2761908"/>
            <a:ext cx="973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eaLnBrk="1" hangingPunct="1"/>
            <a:r>
              <a:rPr lang="en-US" dirty="0">
                <a:solidFill>
                  <a:srgbClr val="800000"/>
                </a:solidFill>
              </a:rPr>
              <a:t>Firewall 1 </a:t>
            </a:r>
          </a:p>
        </p:txBody>
      </p:sp>
      <p:sp>
        <p:nvSpPr>
          <p:cNvPr id="42" name="Explosion 1 41"/>
          <p:cNvSpPr/>
          <p:nvPr/>
        </p:nvSpPr>
        <p:spPr>
          <a:xfrm>
            <a:off x="5791200" y="3048000"/>
            <a:ext cx="762000" cy="457200"/>
          </a:xfrm>
          <a:prstGeom prst="irregularSeal1">
            <a:avLst/>
          </a:prstGeom>
          <a:gradFill flip="none" rotWithShape="1">
            <a:gsLst>
              <a:gs pos="0">
                <a:srgbClr val="FFFF00"/>
              </a:gs>
              <a:gs pos="100000">
                <a:srgbClr val="FF6600"/>
              </a:gs>
            </a:gsLst>
            <a:path path="circle">
              <a:fillToRect l="50000" t="50000" r="50000" b="50000"/>
            </a:path>
            <a:tileRect/>
          </a:gra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5" descr="Server 1.gif"/>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467600" y="1568969"/>
            <a:ext cx="685800" cy="94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0838" y="2057400"/>
            <a:ext cx="79216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9"/>
          <p:cNvSpPr txBox="1">
            <a:spLocks noChangeArrowheads="1"/>
          </p:cNvSpPr>
          <p:nvPr/>
        </p:nvSpPr>
        <p:spPr bwMode="auto">
          <a:xfrm>
            <a:off x="3048000" y="3810000"/>
            <a:ext cx="1257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1600" b="1" dirty="0" smtClean="0">
                <a:solidFill>
                  <a:schemeClr val="tx1">
                    <a:lumMod val="50000"/>
                    <a:lumOff val="50000"/>
                  </a:schemeClr>
                </a:solidFill>
              </a:rPr>
              <a:t>Internet</a:t>
            </a:r>
            <a:endParaRPr lang="en-US" sz="1600" b="1" dirty="0">
              <a:solidFill>
                <a:schemeClr val="tx1">
                  <a:lumMod val="50000"/>
                  <a:lumOff val="50000"/>
                </a:schemeClr>
              </a:solidFill>
            </a:endParaRPr>
          </a:p>
        </p:txBody>
      </p:sp>
      <p:sp>
        <p:nvSpPr>
          <p:cNvPr id="45" name="TextBox 67"/>
          <p:cNvSpPr txBox="1">
            <a:spLocks noChangeArrowheads="1"/>
          </p:cNvSpPr>
          <p:nvPr/>
        </p:nvSpPr>
        <p:spPr bwMode="auto">
          <a:xfrm>
            <a:off x="7086600" y="3048000"/>
            <a:ext cx="10318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800" b="1" dirty="0" smtClean="0">
                <a:solidFill>
                  <a:srgbClr val="002A50"/>
                </a:solidFill>
              </a:rPr>
              <a:t>Directory</a:t>
            </a:r>
            <a:endParaRPr lang="en-US" sz="800" b="1" dirty="0">
              <a:solidFill>
                <a:srgbClr val="002A50"/>
              </a:solidFill>
            </a:endParaRPr>
          </a:p>
        </p:txBody>
      </p:sp>
      <p:sp>
        <p:nvSpPr>
          <p:cNvPr id="46" name="Line 25"/>
          <p:cNvSpPr>
            <a:spLocks noChangeShapeType="1"/>
          </p:cNvSpPr>
          <p:nvPr/>
        </p:nvSpPr>
        <p:spPr bwMode="auto">
          <a:xfrm flipH="1">
            <a:off x="6605386" y="2889110"/>
            <a:ext cx="2538614" cy="1406855"/>
          </a:xfrm>
          <a:prstGeom prst="line">
            <a:avLst/>
          </a:prstGeom>
          <a:noFill/>
          <a:ln w="9525">
            <a:solidFill>
              <a:srgbClr val="000080"/>
            </a:solidFill>
            <a:round/>
            <a:headEnd type="stealth" w="med" len="lg"/>
            <a:tailEnd type="stealth" w="med"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47" name="Line 27"/>
          <p:cNvSpPr>
            <a:spLocks noChangeShapeType="1"/>
          </p:cNvSpPr>
          <p:nvPr/>
        </p:nvSpPr>
        <p:spPr bwMode="auto">
          <a:xfrm>
            <a:off x="6519661" y="4276915"/>
            <a:ext cx="212725" cy="122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pic>
        <p:nvPicPr>
          <p:cNvPr id="39" name="Picture 38"/>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18835" y="4796409"/>
            <a:ext cx="774125" cy="774125"/>
          </a:xfrm>
          <a:prstGeom prst="rect">
            <a:avLst/>
          </a:prstGeom>
        </p:spPr>
      </p:pic>
      <p:pic>
        <p:nvPicPr>
          <p:cNvPr id="49" name="Picture 41"/>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030794" y="4943925"/>
            <a:ext cx="929768" cy="92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9"/>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270667" y="6000788"/>
            <a:ext cx="718553" cy="61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9" descr="New Picture (13)"/>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56198" y="5610788"/>
            <a:ext cx="767765" cy="100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46"/>
          <p:cNvSpPr txBox="1">
            <a:spLocks noChangeArrowheads="1"/>
          </p:cNvSpPr>
          <p:nvPr/>
        </p:nvSpPr>
        <p:spPr bwMode="auto">
          <a:xfrm>
            <a:off x="4767507" y="4981576"/>
            <a:ext cx="3713162" cy="984885"/>
          </a:xfrm>
          <a:prstGeom prst="rect">
            <a:avLst/>
          </a:prstGeom>
          <a:solidFill>
            <a:srgbClr val="F8F8F8"/>
          </a:solidFill>
          <a:ln w="19050">
            <a:solidFill>
              <a:srgbClr val="CC3300"/>
            </a:solidFill>
            <a:miter lim="800000"/>
            <a:headEnd/>
            <a:tailEnd/>
          </a:ln>
          <a:effectLst>
            <a:outerShdw blurRad="63500" dist="107763" dir="2700000" algn="ctr" rotWithShape="0">
              <a:srgbClr val="D3CCA6"/>
            </a:outerShdw>
          </a:effectLst>
        </p:spPr>
        <p:txBody>
          <a:bodyPr>
            <a:spAutoFit/>
          </a:bodyPr>
          <a:lstStyle>
            <a:lvl1pPr marL="273050" indent="-273050" eaLnBrk="0" hangingPunct="0">
              <a:defRPr sz="1200">
                <a:solidFill>
                  <a:schemeClr val="tx1"/>
                </a:solidFill>
                <a:latin typeface="Barclays" charset="0"/>
                <a:ea typeface="ＭＳ Ｐゴシック" charset="0"/>
                <a:cs typeface="ＭＳ Ｐゴシック" charset="0"/>
              </a:defRPr>
            </a:lvl1pPr>
            <a:lvl2pPr marL="37931725" indent="-37474525" eaLnBrk="0" hangingPunct="0">
              <a:defRPr sz="1200">
                <a:solidFill>
                  <a:schemeClr val="tx1"/>
                </a:solidFill>
                <a:latin typeface="Barclays" charset="0"/>
                <a:ea typeface="ＭＳ Ｐゴシック" charset="0"/>
              </a:defRPr>
            </a:lvl2pPr>
            <a:lvl3pPr eaLnBrk="0" hangingPunct="0">
              <a:defRPr sz="1200">
                <a:solidFill>
                  <a:schemeClr val="tx1"/>
                </a:solidFill>
                <a:latin typeface="Barclays" charset="0"/>
                <a:ea typeface="ＭＳ Ｐゴシック" charset="0"/>
              </a:defRPr>
            </a:lvl3pPr>
            <a:lvl4pPr eaLnBrk="0" hangingPunct="0">
              <a:defRPr sz="1200">
                <a:solidFill>
                  <a:schemeClr val="tx1"/>
                </a:solidFill>
                <a:latin typeface="Barclays" charset="0"/>
                <a:ea typeface="ＭＳ Ｐゴシック" charset="0"/>
              </a:defRPr>
            </a:lvl4pPr>
            <a:lvl5pPr eaLnBrk="0" hangingPunct="0">
              <a:defRPr sz="1200">
                <a:solidFill>
                  <a:schemeClr val="tx1"/>
                </a:solidFill>
                <a:latin typeface="Barclays" charset="0"/>
                <a:ea typeface="ＭＳ Ｐゴシック" charset="0"/>
              </a:defRPr>
            </a:lvl5pPr>
            <a:lvl6pPr marL="457200" eaLnBrk="0" fontAlgn="base" hangingPunct="0">
              <a:spcBef>
                <a:spcPct val="0"/>
              </a:spcBef>
              <a:spcAft>
                <a:spcPct val="0"/>
              </a:spcAft>
              <a:defRPr sz="1200">
                <a:solidFill>
                  <a:schemeClr val="tx1"/>
                </a:solidFill>
                <a:latin typeface="Barclays" charset="0"/>
                <a:ea typeface="ＭＳ Ｐゴシック" charset="0"/>
              </a:defRPr>
            </a:lvl6pPr>
            <a:lvl7pPr marL="914400" eaLnBrk="0" fontAlgn="base" hangingPunct="0">
              <a:spcBef>
                <a:spcPct val="0"/>
              </a:spcBef>
              <a:spcAft>
                <a:spcPct val="0"/>
              </a:spcAft>
              <a:defRPr sz="1200">
                <a:solidFill>
                  <a:schemeClr val="tx1"/>
                </a:solidFill>
                <a:latin typeface="Barclays" charset="0"/>
                <a:ea typeface="ＭＳ Ｐゴシック" charset="0"/>
              </a:defRPr>
            </a:lvl7pPr>
            <a:lvl8pPr marL="1371600" eaLnBrk="0" fontAlgn="base" hangingPunct="0">
              <a:spcBef>
                <a:spcPct val="0"/>
              </a:spcBef>
              <a:spcAft>
                <a:spcPct val="0"/>
              </a:spcAft>
              <a:defRPr sz="1200">
                <a:solidFill>
                  <a:schemeClr val="tx1"/>
                </a:solidFill>
                <a:latin typeface="Barclays" charset="0"/>
                <a:ea typeface="ＭＳ Ｐゴシック" charset="0"/>
              </a:defRPr>
            </a:lvl8pPr>
            <a:lvl9pPr marL="1828800" eaLnBrk="0" fontAlgn="base" hangingPunct="0">
              <a:spcBef>
                <a:spcPct val="0"/>
              </a:spcBef>
              <a:spcAft>
                <a:spcPct val="0"/>
              </a:spcAft>
              <a:defRPr sz="1200">
                <a:solidFill>
                  <a:schemeClr val="tx1"/>
                </a:solidFill>
                <a:latin typeface="Barclays" charset="0"/>
                <a:ea typeface="ＭＳ Ｐゴシック" charset="0"/>
              </a:defRPr>
            </a:lvl9pPr>
          </a:lstStyle>
          <a:p>
            <a:pPr eaLnBrk="1" hangingPunct="1">
              <a:spcBef>
                <a:spcPct val="50000"/>
              </a:spcBef>
              <a:buClr>
                <a:srgbClr val="008000"/>
              </a:buClr>
              <a:defRPr/>
            </a:pPr>
            <a:r>
              <a:rPr lang="en-US" sz="1600" b="1" dirty="0" smtClean="0">
                <a:solidFill>
                  <a:srgbClr val="595959"/>
                </a:solidFill>
              </a:rPr>
              <a:t>Of Interest Today</a:t>
            </a:r>
            <a:endParaRPr lang="en-US" sz="1600" b="1" dirty="0">
              <a:solidFill>
                <a:srgbClr val="595959"/>
              </a:solidFill>
            </a:endParaRPr>
          </a:p>
          <a:p>
            <a:pPr eaLnBrk="1" hangingPunct="1">
              <a:spcBef>
                <a:spcPct val="50000"/>
              </a:spcBef>
              <a:buClr>
                <a:srgbClr val="008000"/>
              </a:buClr>
              <a:buFont typeface="Wingdings" charset="0"/>
              <a:buChar char="ü"/>
              <a:defRPr/>
            </a:pPr>
            <a:r>
              <a:rPr lang="en-US" sz="1400" dirty="0">
                <a:solidFill>
                  <a:srgbClr val="595959"/>
                </a:solidFill>
              </a:rPr>
              <a:t>Authentication, Authorization &amp; SSO</a:t>
            </a:r>
          </a:p>
          <a:p>
            <a:pPr eaLnBrk="1" hangingPunct="1">
              <a:spcBef>
                <a:spcPct val="50000"/>
              </a:spcBef>
              <a:buClr>
                <a:srgbClr val="008000"/>
              </a:buClr>
              <a:buFont typeface="Wingdings" charset="0"/>
              <a:buChar char="ü"/>
              <a:defRPr/>
            </a:pPr>
            <a:r>
              <a:rPr lang="en-US" sz="1400" dirty="0" smtClean="0">
                <a:solidFill>
                  <a:srgbClr val="595959"/>
                </a:solidFill>
              </a:rPr>
              <a:t>Secure Transmission</a:t>
            </a:r>
          </a:p>
        </p:txBody>
      </p:sp>
    </p:spTree>
    <p:extLst>
      <p:ext uri="{BB962C8B-B14F-4D97-AF65-F5344CB8AC3E}">
        <p14:creationId xmlns:p14="http://schemas.microsoft.com/office/powerpoint/2010/main" val="180079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8"/>
          <p:cNvGrpSpPr>
            <a:grpSpLocks/>
          </p:cNvGrpSpPr>
          <p:nvPr/>
        </p:nvGrpSpPr>
        <p:grpSpPr bwMode="auto">
          <a:xfrm>
            <a:off x="4445000" y="1566863"/>
            <a:ext cx="4699000" cy="2651125"/>
            <a:chOff x="247" y="2228"/>
            <a:chExt cx="2960" cy="1670"/>
          </a:xfrm>
        </p:grpSpPr>
        <p:sp>
          <p:nvSpPr>
            <p:cNvPr id="53" name="Freeform 9"/>
            <p:cNvSpPr>
              <a:spLocks/>
            </p:cNvSpPr>
            <p:nvPr/>
          </p:nvSpPr>
          <p:spPr bwMode="auto">
            <a:xfrm>
              <a:off x="247" y="2251"/>
              <a:ext cx="2955" cy="1647"/>
            </a:xfrm>
            <a:custGeom>
              <a:avLst/>
              <a:gdLst>
                <a:gd name="T0" fmla="*/ 0 w 2955"/>
                <a:gd name="T1" fmla="*/ 942 h 1647"/>
                <a:gd name="T2" fmla="*/ 1728 w 2955"/>
                <a:gd name="T3" fmla="*/ 0 h 1647"/>
                <a:gd name="T4" fmla="*/ 2955 w 2955"/>
                <a:gd name="T5" fmla="*/ 705 h 1647"/>
                <a:gd name="T6" fmla="*/ 1224 w 2955"/>
                <a:gd name="T7" fmla="*/ 1647 h 1647"/>
                <a:gd name="T8" fmla="*/ 0 w 2955"/>
                <a:gd name="T9" fmla="*/ 942 h 1647"/>
                <a:gd name="T10" fmla="*/ 0 60000 65536"/>
                <a:gd name="T11" fmla="*/ 0 60000 65536"/>
                <a:gd name="T12" fmla="*/ 0 60000 65536"/>
                <a:gd name="T13" fmla="*/ 0 60000 65536"/>
                <a:gd name="T14" fmla="*/ 0 60000 65536"/>
                <a:gd name="T15" fmla="*/ 0 w 2955"/>
                <a:gd name="T16" fmla="*/ 0 h 1647"/>
                <a:gd name="T17" fmla="*/ 2955 w 2955"/>
                <a:gd name="T18" fmla="*/ 1647 h 1647"/>
              </a:gdLst>
              <a:ahLst/>
              <a:cxnLst>
                <a:cxn ang="T10">
                  <a:pos x="T0" y="T1"/>
                </a:cxn>
                <a:cxn ang="T11">
                  <a:pos x="T2" y="T3"/>
                </a:cxn>
                <a:cxn ang="T12">
                  <a:pos x="T4" y="T5"/>
                </a:cxn>
                <a:cxn ang="T13">
                  <a:pos x="T6" y="T7"/>
                </a:cxn>
                <a:cxn ang="T14">
                  <a:pos x="T8" y="T9"/>
                </a:cxn>
              </a:cxnLst>
              <a:rect l="T15" t="T16" r="T17" b="T18"/>
              <a:pathLst>
                <a:path w="2955" h="1647">
                  <a:moveTo>
                    <a:pt x="0" y="942"/>
                  </a:moveTo>
                  <a:lnTo>
                    <a:pt x="1728" y="0"/>
                  </a:lnTo>
                  <a:lnTo>
                    <a:pt x="2955" y="705"/>
                  </a:lnTo>
                  <a:lnTo>
                    <a:pt x="1224" y="1647"/>
                  </a:lnTo>
                  <a:lnTo>
                    <a:pt x="0" y="942"/>
                  </a:lnTo>
                  <a:close/>
                </a:path>
              </a:pathLst>
            </a:custGeom>
            <a:gradFill rotWithShape="1">
              <a:gsLst>
                <a:gs pos="0">
                  <a:srgbClr val="B7CFDF">
                    <a:alpha val="64998"/>
                  </a:srgbClr>
                </a:gs>
                <a:gs pos="100000">
                  <a:srgbClr val="A4A2AF">
                    <a:alpha val="10001"/>
                  </a:srgbClr>
                </a:gs>
              </a:gsLst>
              <a:lin ang="2700000" scaled="1"/>
            </a:gradFill>
            <a:ln w="9525">
              <a:solidFill>
                <a:schemeClr val="bg2">
                  <a:lumMod val="50000"/>
                </a:schemeClr>
              </a:solidFill>
              <a:round/>
              <a:headEnd/>
              <a:tailEnd/>
            </a:ln>
          </p:spPr>
          <p:txBody>
            <a:bodyPr anchor="ctr"/>
            <a:lstStyle/>
            <a:p>
              <a:pPr>
                <a:defRPr/>
              </a:pPr>
              <a:endParaRPr lang="en-US"/>
            </a:p>
          </p:txBody>
        </p:sp>
        <p:sp>
          <p:nvSpPr>
            <p:cNvPr id="54" name="Freeform 10"/>
            <p:cNvSpPr>
              <a:spLocks/>
            </p:cNvSpPr>
            <p:nvPr/>
          </p:nvSpPr>
          <p:spPr bwMode="auto">
            <a:xfrm>
              <a:off x="252" y="2228"/>
              <a:ext cx="2955" cy="1647"/>
            </a:xfrm>
            <a:custGeom>
              <a:avLst/>
              <a:gdLst>
                <a:gd name="T0" fmla="*/ 0 w 2955"/>
                <a:gd name="T1" fmla="*/ 942 h 1647"/>
                <a:gd name="T2" fmla="*/ 1728 w 2955"/>
                <a:gd name="T3" fmla="*/ 0 h 1647"/>
                <a:gd name="T4" fmla="*/ 2955 w 2955"/>
                <a:gd name="T5" fmla="*/ 705 h 1647"/>
                <a:gd name="T6" fmla="*/ 1224 w 2955"/>
                <a:gd name="T7" fmla="*/ 1647 h 1647"/>
                <a:gd name="T8" fmla="*/ 0 w 2955"/>
                <a:gd name="T9" fmla="*/ 942 h 1647"/>
                <a:gd name="T10" fmla="*/ 0 60000 65536"/>
                <a:gd name="T11" fmla="*/ 0 60000 65536"/>
                <a:gd name="T12" fmla="*/ 0 60000 65536"/>
                <a:gd name="T13" fmla="*/ 0 60000 65536"/>
                <a:gd name="T14" fmla="*/ 0 60000 65536"/>
                <a:gd name="T15" fmla="*/ 0 w 2955"/>
                <a:gd name="T16" fmla="*/ 0 h 1647"/>
                <a:gd name="T17" fmla="*/ 2955 w 2955"/>
                <a:gd name="T18" fmla="*/ 1647 h 1647"/>
              </a:gdLst>
              <a:ahLst/>
              <a:cxnLst>
                <a:cxn ang="T10">
                  <a:pos x="T0" y="T1"/>
                </a:cxn>
                <a:cxn ang="T11">
                  <a:pos x="T2" y="T3"/>
                </a:cxn>
                <a:cxn ang="T12">
                  <a:pos x="T4" y="T5"/>
                </a:cxn>
                <a:cxn ang="T13">
                  <a:pos x="T6" y="T7"/>
                </a:cxn>
                <a:cxn ang="T14">
                  <a:pos x="T8" y="T9"/>
                </a:cxn>
              </a:cxnLst>
              <a:rect l="T15" t="T16" r="T17" b="T18"/>
              <a:pathLst>
                <a:path w="2955" h="1647">
                  <a:moveTo>
                    <a:pt x="0" y="942"/>
                  </a:moveTo>
                  <a:lnTo>
                    <a:pt x="1728" y="0"/>
                  </a:lnTo>
                  <a:lnTo>
                    <a:pt x="2955" y="705"/>
                  </a:lnTo>
                  <a:lnTo>
                    <a:pt x="1224" y="1647"/>
                  </a:lnTo>
                  <a:lnTo>
                    <a:pt x="0" y="942"/>
                  </a:lnTo>
                  <a:close/>
                </a:path>
              </a:pathLst>
            </a:custGeom>
            <a:gradFill rotWithShape="1">
              <a:gsLst>
                <a:gs pos="0">
                  <a:srgbClr val="B7CFDF">
                    <a:alpha val="64998"/>
                  </a:srgbClr>
                </a:gs>
                <a:gs pos="100000">
                  <a:srgbClr val="A4A2AF">
                    <a:alpha val="10001"/>
                  </a:srgbClr>
                </a:gs>
              </a:gsLst>
              <a:lin ang="2700000" scaled="1"/>
            </a:gradFill>
            <a:ln w="9525">
              <a:solidFill>
                <a:schemeClr val="bg2">
                  <a:lumMod val="50000"/>
                </a:schemeClr>
              </a:solidFill>
              <a:round/>
              <a:headEnd/>
              <a:tailEnd/>
            </a:ln>
          </p:spPr>
          <p:txBody>
            <a:bodyPr anchor="ctr"/>
            <a:lstStyle/>
            <a:p>
              <a:pPr>
                <a:defRPr/>
              </a:pPr>
              <a:endParaRPr lang="en-US"/>
            </a:p>
          </p:txBody>
        </p:sp>
      </p:grpSp>
      <p:sp>
        <p:nvSpPr>
          <p:cNvPr id="5" name="Title 4"/>
          <p:cNvSpPr>
            <a:spLocks noGrp="1"/>
          </p:cNvSpPr>
          <p:nvPr>
            <p:ph type="title"/>
          </p:nvPr>
        </p:nvSpPr>
        <p:spPr/>
        <p:txBody>
          <a:bodyPr/>
          <a:lstStyle/>
          <a:p>
            <a:r>
              <a:rPr lang="en-US" b="1" dirty="0" smtClean="0"/>
              <a:t>We Want: </a:t>
            </a:r>
            <a:r>
              <a:rPr lang="en-US" dirty="0" smtClean="0"/>
              <a:t>Classic SSO In An Active Profile For REST</a:t>
            </a:r>
            <a:endParaRPr lang="en-US" dirty="0"/>
          </a:p>
        </p:txBody>
      </p:sp>
      <p:sp>
        <p:nvSpPr>
          <p:cNvPr id="6" name="Rectangle 40"/>
          <p:cNvSpPr>
            <a:spLocks noChangeArrowheads="1"/>
          </p:cNvSpPr>
          <p:nvPr/>
        </p:nvSpPr>
        <p:spPr bwMode="gray">
          <a:xfrm>
            <a:off x="192088" y="6076950"/>
            <a:ext cx="1581150" cy="601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0800" tIns="50400" rIns="100800" bIns="50400" anchor="ctr"/>
          <a:lstStyle/>
          <a:p>
            <a:pPr algn="ctr" defTabSz="873125">
              <a:spcBef>
                <a:spcPct val="20000"/>
              </a:spcBef>
              <a:buClr>
                <a:srgbClr val="AD0C10"/>
              </a:buClr>
              <a:buSzPct val="120000"/>
            </a:pPr>
            <a:endParaRPr lang="en-US" sz="800">
              <a:latin typeface="Arial" charset="0"/>
            </a:endParaRPr>
          </a:p>
        </p:txBody>
      </p:sp>
      <p:sp>
        <p:nvSpPr>
          <p:cNvPr id="7" name="Text Box 46"/>
          <p:cNvSpPr txBox="1">
            <a:spLocks noChangeArrowheads="1"/>
          </p:cNvSpPr>
          <p:nvPr/>
        </p:nvSpPr>
        <p:spPr bwMode="auto">
          <a:xfrm>
            <a:off x="287338" y="1273175"/>
            <a:ext cx="3713162" cy="661720"/>
          </a:xfrm>
          <a:prstGeom prst="rect">
            <a:avLst/>
          </a:prstGeom>
          <a:solidFill>
            <a:srgbClr val="F8F8F8"/>
          </a:solidFill>
          <a:ln w="19050">
            <a:solidFill>
              <a:srgbClr val="CC3300"/>
            </a:solidFill>
            <a:miter lim="800000"/>
            <a:headEnd/>
            <a:tailEnd/>
          </a:ln>
          <a:effectLst>
            <a:outerShdw blurRad="63500" dist="107763" dir="2700000" algn="ctr" rotWithShape="0">
              <a:srgbClr val="D3CCA6"/>
            </a:outerShdw>
          </a:effectLst>
        </p:spPr>
        <p:txBody>
          <a:bodyPr>
            <a:spAutoFit/>
          </a:bodyPr>
          <a:lstStyle>
            <a:lvl1pPr marL="273050" indent="-273050" eaLnBrk="0" hangingPunct="0">
              <a:defRPr sz="1200">
                <a:solidFill>
                  <a:schemeClr val="tx1"/>
                </a:solidFill>
                <a:latin typeface="Barclays" charset="0"/>
                <a:ea typeface="ＭＳ Ｐゴシック" charset="0"/>
                <a:cs typeface="ＭＳ Ｐゴシック" charset="0"/>
              </a:defRPr>
            </a:lvl1pPr>
            <a:lvl2pPr marL="37931725" indent="-37474525" eaLnBrk="0" hangingPunct="0">
              <a:defRPr sz="1200">
                <a:solidFill>
                  <a:schemeClr val="tx1"/>
                </a:solidFill>
                <a:latin typeface="Barclays" charset="0"/>
                <a:ea typeface="ＭＳ Ｐゴシック" charset="0"/>
              </a:defRPr>
            </a:lvl2pPr>
            <a:lvl3pPr eaLnBrk="0" hangingPunct="0">
              <a:defRPr sz="1200">
                <a:solidFill>
                  <a:schemeClr val="tx1"/>
                </a:solidFill>
                <a:latin typeface="Barclays" charset="0"/>
                <a:ea typeface="ＭＳ Ｐゴシック" charset="0"/>
              </a:defRPr>
            </a:lvl3pPr>
            <a:lvl4pPr eaLnBrk="0" hangingPunct="0">
              <a:defRPr sz="1200">
                <a:solidFill>
                  <a:schemeClr val="tx1"/>
                </a:solidFill>
                <a:latin typeface="Barclays" charset="0"/>
                <a:ea typeface="ＭＳ Ｐゴシック" charset="0"/>
              </a:defRPr>
            </a:lvl4pPr>
            <a:lvl5pPr eaLnBrk="0" hangingPunct="0">
              <a:defRPr sz="1200">
                <a:solidFill>
                  <a:schemeClr val="tx1"/>
                </a:solidFill>
                <a:latin typeface="Barclays" charset="0"/>
                <a:ea typeface="ＭＳ Ｐゴシック" charset="0"/>
              </a:defRPr>
            </a:lvl5pPr>
            <a:lvl6pPr marL="457200" eaLnBrk="0" fontAlgn="base" hangingPunct="0">
              <a:spcBef>
                <a:spcPct val="0"/>
              </a:spcBef>
              <a:spcAft>
                <a:spcPct val="0"/>
              </a:spcAft>
              <a:defRPr sz="1200">
                <a:solidFill>
                  <a:schemeClr val="tx1"/>
                </a:solidFill>
                <a:latin typeface="Barclays" charset="0"/>
                <a:ea typeface="ＭＳ Ｐゴシック" charset="0"/>
              </a:defRPr>
            </a:lvl6pPr>
            <a:lvl7pPr marL="914400" eaLnBrk="0" fontAlgn="base" hangingPunct="0">
              <a:spcBef>
                <a:spcPct val="0"/>
              </a:spcBef>
              <a:spcAft>
                <a:spcPct val="0"/>
              </a:spcAft>
              <a:defRPr sz="1200">
                <a:solidFill>
                  <a:schemeClr val="tx1"/>
                </a:solidFill>
                <a:latin typeface="Barclays" charset="0"/>
                <a:ea typeface="ＭＳ Ｐゴシック" charset="0"/>
              </a:defRPr>
            </a:lvl7pPr>
            <a:lvl8pPr marL="1371600" eaLnBrk="0" fontAlgn="base" hangingPunct="0">
              <a:spcBef>
                <a:spcPct val="0"/>
              </a:spcBef>
              <a:spcAft>
                <a:spcPct val="0"/>
              </a:spcAft>
              <a:defRPr sz="1200">
                <a:solidFill>
                  <a:schemeClr val="tx1"/>
                </a:solidFill>
                <a:latin typeface="Barclays" charset="0"/>
                <a:ea typeface="ＭＳ Ｐゴシック" charset="0"/>
              </a:defRPr>
            </a:lvl8pPr>
            <a:lvl9pPr marL="1828800" eaLnBrk="0" fontAlgn="base" hangingPunct="0">
              <a:spcBef>
                <a:spcPct val="0"/>
              </a:spcBef>
              <a:spcAft>
                <a:spcPct val="0"/>
              </a:spcAft>
              <a:defRPr sz="1200">
                <a:solidFill>
                  <a:schemeClr val="tx1"/>
                </a:solidFill>
                <a:latin typeface="Barclays" charset="0"/>
                <a:ea typeface="ＭＳ Ｐゴシック" charset="0"/>
              </a:defRPr>
            </a:lvl9pPr>
          </a:lstStyle>
          <a:p>
            <a:pPr eaLnBrk="1" hangingPunct="1">
              <a:spcBef>
                <a:spcPct val="50000"/>
              </a:spcBef>
              <a:buClr>
                <a:srgbClr val="008000"/>
              </a:buClr>
              <a:defRPr/>
            </a:pPr>
            <a:r>
              <a:rPr lang="en-US" sz="1600" b="1" dirty="0" smtClean="0">
                <a:solidFill>
                  <a:srgbClr val="595959"/>
                </a:solidFill>
              </a:rPr>
              <a:t>Could leverage WS-Fed here</a:t>
            </a:r>
            <a:endParaRPr lang="en-US" sz="1600" b="1" dirty="0">
              <a:solidFill>
                <a:srgbClr val="595959"/>
              </a:solidFill>
            </a:endParaRPr>
          </a:p>
          <a:p>
            <a:pPr eaLnBrk="1" hangingPunct="1">
              <a:spcBef>
                <a:spcPct val="50000"/>
              </a:spcBef>
              <a:buClr>
                <a:srgbClr val="008000"/>
              </a:buClr>
              <a:buFont typeface="Wingdings" charset="0"/>
              <a:buChar char="ü"/>
              <a:defRPr/>
            </a:pPr>
            <a:r>
              <a:rPr lang="en-US" sz="1400" dirty="0" smtClean="0">
                <a:solidFill>
                  <a:srgbClr val="595959"/>
                </a:solidFill>
              </a:rPr>
              <a:t>SAML’s second act?</a:t>
            </a:r>
          </a:p>
        </p:txBody>
      </p:sp>
      <p:pic>
        <p:nvPicPr>
          <p:cNvPr id="16" name="Picture 16" descr="Server 3.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0" y="1066800"/>
            <a:ext cx="695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67"/>
          <p:cNvSpPr txBox="1">
            <a:spLocks noChangeArrowheads="1"/>
          </p:cNvSpPr>
          <p:nvPr/>
        </p:nvSpPr>
        <p:spPr bwMode="auto">
          <a:xfrm>
            <a:off x="7810500" y="1066800"/>
            <a:ext cx="1031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b="1" dirty="0">
                <a:solidFill>
                  <a:srgbClr val="002A50"/>
                </a:solidFill>
              </a:rPr>
              <a:t>API/Service Servers</a:t>
            </a:r>
          </a:p>
        </p:txBody>
      </p:sp>
      <p:pic>
        <p:nvPicPr>
          <p:cNvPr id="43" name="Picture 45" descr="Server 1.gi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67600" y="1568969"/>
            <a:ext cx="685800" cy="94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0838" y="2057400"/>
            <a:ext cx="79216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97342" y="4847440"/>
            <a:ext cx="1154609" cy="1154609"/>
          </a:xfrm>
          <a:prstGeom prst="rect">
            <a:avLst/>
          </a:prstGeom>
        </p:spPr>
      </p:pic>
      <p:pic>
        <p:nvPicPr>
          <p:cNvPr id="26" name="Picture 29" descr="New Picture (1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56198" y="5610788"/>
            <a:ext cx="767765" cy="100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33"/>
          <p:cNvSpPr>
            <a:spLocks noChangeShapeType="1"/>
          </p:cNvSpPr>
          <p:nvPr/>
        </p:nvSpPr>
        <p:spPr bwMode="auto">
          <a:xfrm flipV="1">
            <a:off x="1935759" y="2465798"/>
            <a:ext cx="5597675" cy="3020602"/>
          </a:xfrm>
          <a:prstGeom prst="line">
            <a:avLst/>
          </a:prstGeom>
          <a:noFill/>
          <a:ln w="19050">
            <a:solidFill>
              <a:srgbClr val="339933"/>
            </a:solidFill>
            <a:round/>
            <a:headEnd type="none" w="sm" len="sm"/>
            <a:tailEnd type="stealth"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48" name="Line 33"/>
          <p:cNvSpPr>
            <a:spLocks noChangeShapeType="1"/>
          </p:cNvSpPr>
          <p:nvPr/>
        </p:nvSpPr>
        <p:spPr bwMode="auto">
          <a:xfrm flipV="1">
            <a:off x="1923430" y="2823338"/>
            <a:ext cx="6004555" cy="2687720"/>
          </a:xfrm>
          <a:prstGeom prst="line">
            <a:avLst/>
          </a:prstGeom>
          <a:noFill/>
          <a:ln w="19050">
            <a:solidFill>
              <a:srgbClr val="339933"/>
            </a:solidFill>
            <a:round/>
            <a:headEnd type="none" w="sm" len="sm"/>
            <a:tailEnd type="stealth"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51" name="Line 33"/>
          <p:cNvSpPr>
            <a:spLocks noChangeShapeType="1"/>
          </p:cNvSpPr>
          <p:nvPr/>
        </p:nvSpPr>
        <p:spPr bwMode="auto">
          <a:xfrm flipV="1">
            <a:off x="1935760" y="2182230"/>
            <a:ext cx="4993522" cy="3279511"/>
          </a:xfrm>
          <a:prstGeom prst="line">
            <a:avLst/>
          </a:prstGeom>
          <a:noFill/>
          <a:ln w="19050">
            <a:solidFill>
              <a:srgbClr val="339933"/>
            </a:solidFill>
            <a:round/>
            <a:headEnd type="none" w="sm" len="sm"/>
            <a:tailEnd type="stealth"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7" name="TextBox 67"/>
          <p:cNvSpPr txBox="1">
            <a:spLocks noChangeArrowheads="1"/>
          </p:cNvSpPr>
          <p:nvPr/>
        </p:nvSpPr>
        <p:spPr bwMode="auto">
          <a:xfrm>
            <a:off x="1038112" y="5915725"/>
            <a:ext cx="1304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b="1" dirty="0" smtClean="0">
                <a:solidFill>
                  <a:srgbClr val="002A50"/>
                </a:solidFill>
              </a:rPr>
              <a:t>Apps making </a:t>
            </a:r>
            <a:r>
              <a:rPr lang="en-US" b="1" dirty="0" err="1" smtClean="0">
                <a:solidFill>
                  <a:srgbClr val="002A50"/>
                </a:solidFill>
              </a:rPr>
              <a:t>RESTful</a:t>
            </a:r>
            <a:r>
              <a:rPr lang="en-US" b="1" dirty="0" smtClean="0">
                <a:solidFill>
                  <a:srgbClr val="002A50"/>
                </a:solidFill>
              </a:rPr>
              <a:t> API calls</a:t>
            </a:r>
            <a:endParaRPr lang="en-US" b="1" dirty="0">
              <a:solidFill>
                <a:srgbClr val="002A50"/>
              </a:solidFill>
            </a:endParaRPr>
          </a:p>
        </p:txBody>
      </p:sp>
      <p:pic>
        <p:nvPicPr>
          <p:cNvPr id="36" name="Picture 46" descr="Cloud from MS presentation.pn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rot="19960003">
            <a:off x="2071688" y="2862263"/>
            <a:ext cx="384492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9"/>
          <p:cNvSpPr txBox="1">
            <a:spLocks noChangeArrowheads="1"/>
          </p:cNvSpPr>
          <p:nvPr/>
        </p:nvSpPr>
        <p:spPr bwMode="auto">
          <a:xfrm>
            <a:off x="3048000" y="3810000"/>
            <a:ext cx="1257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1600" b="1" dirty="0" smtClean="0">
                <a:solidFill>
                  <a:schemeClr val="tx1">
                    <a:lumMod val="50000"/>
                    <a:lumOff val="50000"/>
                  </a:schemeClr>
                </a:solidFill>
              </a:rPr>
              <a:t>Internet</a:t>
            </a:r>
            <a:endParaRPr lang="en-US" sz="1600" b="1" dirty="0">
              <a:solidFill>
                <a:schemeClr val="tx1">
                  <a:lumMod val="50000"/>
                  <a:lumOff val="50000"/>
                </a:schemeClr>
              </a:solidFill>
            </a:endParaRPr>
          </a:p>
        </p:txBody>
      </p:sp>
      <p:grpSp>
        <p:nvGrpSpPr>
          <p:cNvPr id="20" name="Group 69"/>
          <p:cNvGrpSpPr>
            <a:grpSpLocks/>
          </p:cNvGrpSpPr>
          <p:nvPr/>
        </p:nvGrpSpPr>
        <p:grpSpPr bwMode="auto">
          <a:xfrm>
            <a:off x="7059189" y="2951680"/>
            <a:ext cx="636587" cy="601663"/>
            <a:chOff x="3096" y="3001"/>
            <a:chExt cx="366" cy="375"/>
          </a:xfrm>
        </p:grpSpPr>
        <p:pic>
          <p:nvPicPr>
            <p:cNvPr id="21" name="Picture 70" descr="Disk with trans"/>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096" y="3010"/>
              <a:ext cx="36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1" descr="New Picture (13)"/>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182" y="306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2" descr="New Picture (13)"/>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268" y="3100"/>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3" descr="New Picture (13)"/>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291" y="300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Box 67"/>
          <p:cNvSpPr txBox="1">
            <a:spLocks noChangeArrowheads="1"/>
          </p:cNvSpPr>
          <p:nvPr/>
        </p:nvSpPr>
        <p:spPr bwMode="auto">
          <a:xfrm>
            <a:off x="6876998" y="3269923"/>
            <a:ext cx="10318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800" b="1" dirty="0" smtClean="0">
                <a:solidFill>
                  <a:srgbClr val="002A50"/>
                </a:solidFill>
              </a:rPr>
              <a:t>Directory</a:t>
            </a:r>
            <a:endParaRPr lang="en-US" sz="800" b="1" dirty="0">
              <a:solidFill>
                <a:srgbClr val="002A50"/>
              </a:solidFill>
            </a:endParaRPr>
          </a:p>
        </p:txBody>
      </p:sp>
    </p:spTree>
    <p:extLst>
      <p:ext uri="{BB962C8B-B14F-4D97-AF65-F5344CB8AC3E}">
        <p14:creationId xmlns:p14="http://schemas.microsoft.com/office/powerpoint/2010/main" val="19108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Self Service:  </a:t>
            </a:r>
            <a:r>
              <a:rPr lang="en-US" b="0" dirty="0" smtClean="0"/>
              <a:t>If the device is lost or stolen,</a:t>
            </a:r>
            <a:br>
              <a:rPr lang="en-US" b="0" dirty="0" smtClean="0"/>
            </a:br>
            <a:r>
              <a:rPr lang="en-US" dirty="0"/>
              <a:t> </a:t>
            </a:r>
            <a:r>
              <a:rPr lang="en-US" dirty="0" smtClean="0"/>
              <a:t>                       the user should be able to log out</a:t>
            </a:r>
            <a:r>
              <a:rPr lang="en-US" b="0" dirty="0" smtClean="0"/>
              <a:t/>
            </a:r>
            <a:br>
              <a:rPr lang="en-US" b="0" dirty="0" smtClean="0"/>
            </a:br>
            <a:endParaRPr lang="en-US" b="0" dirty="0"/>
          </a:p>
        </p:txBody>
      </p:sp>
      <p:sp>
        <p:nvSpPr>
          <p:cNvPr id="3" name="Footer Placeholder 2"/>
          <p:cNvSpPr>
            <a:spLocks noGrp="1"/>
          </p:cNvSpPr>
          <p:nvPr>
            <p:ph type="ftr" sz="quarter" idx="4294967295"/>
          </p:nvPr>
        </p:nvSpPr>
        <p:spPr>
          <a:xfrm>
            <a:off x="2286000" y="6537960"/>
            <a:ext cx="5486400" cy="320040"/>
          </a:xfrm>
          <a:prstGeom prst="rect">
            <a:avLst/>
          </a:prstGeom>
        </p:spPr>
        <p:txBody>
          <a:bodyPr/>
          <a:lstStyle/>
          <a:p>
            <a:pPr fontAlgn="auto">
              <a:spcBef>
                <a:spcPts val="0"/>
              </a:spcBef>
              <a:spcAft>
                <a:spcPts val="0"/>
              </a:spcAft>
            </a:pPr>
            <a:r>
              <a:rPr lang="en-US" smtClean="0"/>
              <a:t>Copyright © 2012 CA. All rights reserved.</a:t>
            </a:r>
            <a:endParaRPr lang="en-US"/>
          </a:p>
        </p:txBody>
      </p:sp>
      <p:pic>
        <p:nvPicPr>
          <p:cNvPr id="5" name="Picture 18" descr="http://image.trucktrend.com/f/28024369/2011-ford-transit-connect-taxi-back-sea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48740"/>
            <a:ext cx="9144000" cy="58092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2" descr="http://upload.wikimedia.org/wikipedia/commons/thumb/7/73/IPhone_3G.png/250px-IPhone_3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824933">
            <a:off x="6297453" y="3914072"/>
            <a:ext cx="572179" cy="82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96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69289" y="4740758"/>
            <a:ext cx="908050" cy="971550"/>
          </a:xfrm>
          <a:prstGeom prst="rect">
            <a:avLst/>
          </a:prstGeom>
          <a:noFill/>
          <a:ln w="9525">
            <a:noFill/>
            <a:miter lim="800000"/>
            <a:headEnd/>
            <a:tailEnd/>
          </a:ln>
        </p:spPr>
      </p:pic>
      <p:sp>
        <p:nvSpPr>
          <p:cNvPr id="5" name="Title 4"/>
          <p:cNvSpPr>
            <a:spLocks noGrp="1"/>
          </p:cNvSpPr>
          <p:nvPr>
            <p:ph type="title"/>
          </p:nvPr>
        </p:nvSpPr>
        <p:spPr/>
        <p:txBody>
          <a:bodyPr/>
          <a:lstStyle/>
          <a:p>
            <a:r>
              <a:rPr lang="en-US" b="1" dirty="0"/>
              <a:t>What Does Single Sign On (SSO) Mean To You?</a:t>
            </a:r>
            <a:endParaRPr lang="en-US" dirty="0"/>
          </a:p>
        </p:txBody>
      </p:sp>
      <p:sp>
        <p:nvSpPr>
          <p:cNvPr id="6" name="Rectangle 40"/>
          <p:cNvSpPr>
            <a:spLocks noChangeArrowheads="1"/>
          </p:cNvSpPr>
          <p:nvPr/>
        </p:nvSpPr>
        <p:spPr bwMode="gray">
          <a:xfrm>
            <a:off x="192088" y="6076950"/>
            <a:ext cx="1581150" cy="601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0800" tIns="50400" rIns="100800" bIns="50400" anchor="ctr"/>
          <a:lstStyle/>
          <a:p>
            <a:pPr algn="ctr" defTabSz="873125">
              <a:spcBef>
                <a:spcPct val="20000"/>
              </a:spcBef>
              <a:buClr>
                <a:srgbClr val="AD0C10"/>
              </a:buClr>
              <a:buSzPct val="120000"/>
            </a:pPr>
            <a:endParaRPr lang="en-US" sz="800">
              <a:latin typeface="Arial" charset="0"/>
            </a:endParaRPr>
          </a:p>
        </p:txBody>
      </p:sp>
      <p:sp>
        <p:nvSpPr>
          <p:cNvPr id="27" name="TextBox 67"/>
          <p:cNvSpPr txBox="1">
            <a:spLocks noChangeArrowheads="1"/>
          </p:cNvSpPr>
          <p:nvPr/>
        </p:nvSpPr>
        <p:spPr bwMode="auto">
          <a:xfrm>
            <a:off x="1710426" y="5989384"/>
            <a:ext cx="1031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1600" b="1" dirty="0" smtClean="0">
                <a:solidFill>
                  <a:srgbClr val="002A50"/>
                </a:solidFill>
              </a:rPr>
              <a:t>Browser</a:t>
            </a:r>
            <a:endParaRPr lang="en-US" sz="1600" b="1" dirty="0">
              <a:solidFill>
                <a:srgbClr val="002A50"/>
              </a:solidFill>
            </a:endParaRPr>
          </a:p>
        </p:txBody>
      </p:sp>
      <p:pic>
        <p:nvPicPr>
          <p:cNvPr id="43" name="Picture 45" descr="Server 1.gi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425386" y="1284734"/>
            <a:ext cx="1281127" cy="176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87764" y="2642465"/>
            <a:ext cx="1533689" cy="163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9" descr="New Picture (1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24060" y="4895426"/>
            <a:ext cx="767765" cy="100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67"/>
          <p:cNvSpPr txBox="1">
            <a:spLocks noChangeArrowheads="1"/>
          </p:cNvSpPr>
          <p:nvPr/>
        </p:nvSpPr>
        <p:spPr bwMode="auto">
          <a:xfrm>
            <a:off x="4096365" y="3061342"/>
            <a:ext cx="1523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2000" b="1" dirty="0" smtClean="0">
                <a:solidFill>
                  <a:srgbClr val="002A50"/>
                </a:solidFill>
              </a:rPr>
              <a:t>Server A</a:t>
            </a:r>
            <a:endParaRPr lang="en-US" sz="2000" b="1" dirty="0">
              <a:solidFill>
                <a:srgbClr val="002A50"/>
              </a:solidFill>
            </a:endParaRPr>
          </a:p>
        </p:txBody>
      </p:sp>
      <p:sp>
        <p:nvSpPr>
          <p:cNvPr id="53" name="TextBox 67"/>
          <p:cNvSpPr txBox="1">
            <a:spLocks noChangeArrowheads="1"/>
          </p:cNvSpPr>
          <p:nvPr/>
        </p:nvSpPr>
        <p:spPr bwMode="auto">
          <a:xfrm>
            <a:off x="6292524" y="4352482"/>
            <a:ext cx="1523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2000" b="1" dirty="0" smtClean="0">
                <a:solidFill>
                  <a:srgbClr val="002A50"/>
                </a:solidFill>
              </a:rPr>
              <a:t>Server B</a:t>
            </a:r>
            <a:endParaRPr lang="en-US" sz="2000" b="1" dirty="0">
              <a:solidFill>
                <a:srgbClr val="002A50"/>
              </a:solidFill>
            </a:endParaRPr>
          </a:p>
        </p:txBody>
      </p:sp>
      <p:grpSp>
        <p:nvGrpSpPr>
          <p:cNvPr id="3" name="Group 2"/>
          <p:cNvGrpSpPr/>
          <p:nvPr/>
        </p:nvGrpSpPr>
        <p:grpSpPr>
          <a:xfrm>
            <a:off x="6657933" y="802959"/>
            <a:ext cx="1538123" cy="1759746"/>
            <a:chOff x="6657933" y="802959"/>
            <a:chExt cx="1538123" cy="1759746"/>
          </a:xfrm>
        </p:grpSpPr>
        <p:grpSp>
          <p:nvGrpSpPr>
            <p:cNvPr id="20" name="Group 69"/>
            <p:cNvGrpSpPr>
              <a:grpSpLocks/>
            </p:cNvGrpSpPr>
            <p:nvPr/>
          </p:nvGrpSpPr>
          <p:grpSpPr bwMode="auto">
            <a:xfrm>
              <a:off x="6657933" y="802959"/>
              <a:ext cx="1531704" cy="1386929"/>
              <a:chOff x="3096" y="3001"/>
              <a:chExt cx="366" cy="375"/>
            </a:xfrm>
          </p:grpSpPr>
          <p:pic>
            <p:nvPicPr>
              <p:cNvPr id="21" name="Picture 70" descr="Disk with tran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96" y="3010"/>
                <a:ext cx="36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1" descr="New Picture (1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182" y="306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2" descr="New Picture (1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268" y="3100"/>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3" descr="New Picture (1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291" y="300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67"/>
            <p:cNvSpPr txBox="1">
              <a:spLocks noChangeArrowheads="1"/>
            </p:cNvSpPr>
            <p:nvPr/>
          </p:nvSpPr>
          <p:spPr bwMode="auto">
            <a:xfrm>
              <a:off x="6672081" y="2162595"/>
              <a:ext cx="1523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2000" b="1" dirty="0" smtClean="0">
                  <a:solidFill>
                    <a:srgbClr val="002A50"/>
                  </a:solidFill>
                </a:rPr>
                <a:t>Directory</a:t>
              </a:r>
              <a:endParaRPr lang="en-US" sz="2000" b="1" dirty="0">
                <a:solidFill>
                  <a:srgbClr val="002A50"/>
                </a:solidFill>
              </a:endParaRPr>
            </a:p>
          </p:txBody>
        </p:sp>
      </p:grpSp>
      <p:sp>
        <p:nvSpPr>
          <p:cNvPr id="2" name="Up-Down Arrow 1"/>
          <p:cNvSpPr/>
          <p:nvPr/>
        </p:nvSpPr>
        <p:spPr>
          <a:xfrm rot="18355333">
            <a:off x="5652179" y="1737564"/>
            <a:ext cx="677163" cy="1493076"/>
          </a:xfrm>
          <a:prstGeom prst="upDownArrow">
            <a:avLst>
              <a:gd name="adj1" fmla="val 50000"/>
              <a:gd name="adj2" fmla="val 48295"/>
            </a:avLst>
          </a:prstGeom>
          <a:solidFill>
            <a:schemeClr val="accent3">
              <a:lumMod val="60000"/>
              <a:lumOff val="40000"/>
            </a:schemeClr>
          </a:solidFill>
          <a:ln w="38100" cap="flat" cmpd="sng" algn="ctr">
            <a:solidFill>
              <a:srgbClr val="0064AF"/>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endParaRPr>
          </a:p>
        </p:txBody>
      </p:sp>
      <p:sp>
        <p:nvSpPr>
          <p:cNvPr id="55" name="Text Box 46"/>
          <p:cNvSpPr txBox="1">
            <a:spLocks noChangeArrowheads="1"/>
          </p:cNvSpPr>
          <p:nvPr/>
        </p:nvSpPr>
        <p:spPr bwMode="auto">
          <a:xfrm>
            <a:off x="869765" y="1842734"/>
            <a:ext cx="1962302" cy="830997"/>
          </a:xfrm>
          <a:prstGeom prst="rect">
            <a:avLst/>
          </a:prstGeom>
          <a:solidFill>
            <a:srgbClr val="F8F8F8"/>
          </a:solidFill>
          <a:ln w="19050">
            <a:solidFill>
              <a:srgbClr val="CC3300"/>
            </a:solidFill>
            <a:miter lim="800000"/>
            <a:headEnd/>
            <a:tailEnd/>
          </a:ln>
          <a:effectLst>
            <a:outerShdw blurRad="63500" dist="107763" dir="2700000" algn="ctr" rotWithShape="0">
              <a:srgbClr val="D3CCA6"/>
            </a:outerShdw>
          </a:effectLst>
        </p:spPr>
        <p:txBody>
          <a:bodyPr wrap="square">
            <a:spAutoFit/>
          </a:bodyPr>
          <a:lstStyle>
            <a:lvl1pPr marL="273050" indent="-273050" eaLnBrk="0" hangingPunct="0">
              <a:defRPr sz="1200">
                <a:solidFill>
                  <a:schemeClr val="tx1"/>
                </a:solidFill>
                <a:latin typeface="Barclays" charset="0"/>
                <a:ea typeface="ＭＳ Ｐゴシック" charset="0"/>
                <a:cs typeface="ＭＳ Ｐゴシック" charset="0"/>
              </a:defRPr>
            </a:lvl1pPr>
            <a:lvl2pPr marL="37931725" indent="-37474525" eaLnBrk="0" hangingPunct="0">
              <a:defRPr sz="1200">
                <a:solidFill>
                  <a:schemeClr val="tx1"/>
                </a:solidFill>
                <a:latin typeface="Barclays" charset="0"/>
                <a:ea typeface="ＭＳ Ｐゴシック" charset="0"/>
              </a:defRPr>
            </a:lvl2pPr>
            <a:lvl3pPr eaLnBrk="0" hangingPunct="0">
              <a:defRPr sz="1200">
                <a:solidFill>
                  <a:schemeClr val="tx1"/>
                </a:solidFill>
                <a:latin typeface="Barclays" charset="0"/>
                <a:ea typeface="ＭＳ Ｐゴシック" charset="0"/>
              </a:defRPr>
            </a:lvl3pPr>
            <a:lvl4pPr eaLnBrk="0" hangingPunct="0">
              <a:defRPr sz="1200">
                <a:solidFill>
                  <a:schemeClr val="tx1"/>
                </a:solidFill>
                <a:latin typeface="Barclays" charset="0"/>
                <a:ea typeface="ＭＳ Ｐゴシック" charset="0"/>
              </a:defRPr>
            </a:lvl4pPr>
            <a:lvl5pPr eaLnBrk="0" hangingPunct="0">
              <a:defRPr sz="1200">
                <a:solidFill>
                  <a:schemeClr val="tx1"/>
                </a:solidFill>
                <a:latin typeface="Barclays" charset="0"/>
                <a:ea typeface="ＭＳ Ｐゴシック" charset="0"/>
              </a:defRPr>
            </a:lvl5pPr>
            <a:lvl6pPr marL="457200" eaLnBrk="0" fontAlgn="base" hangingPunct="0">
              <a:spcBef>
                <a:spcPct val="0"/>
              </a:spcBef>
              <a:spcAft>
                <a:spcPct val="0"/>
              </a:spcAft>
              <a:defRPr sz="1200">
                <a:solidFill>
                  <a:schemeClr val="tx1"/>
                </a:solidFill>
                <a:latin typeface="Barclays" charset="0"/>
                <a:ea typeface="ＭＳ Ｐゴシック" charset="0"/>
              </a:defRPr>
            </a:lvl6pPr>
            <a:lvl7pPr marL="914400" eaLnBrk="0" fontAlgn="base" hangingPunct="0">
              <a:spcBef>
                <a:spcPct val="0"/>
              </a:spcBef>
              <a:spcAft>
                <a:spcPct val="0"/>
              </a:spcAft>
              <a:defRPr sz="1200">
                <a:solidFill>
                  <a:schemeClr val="tx1"/>
                </a:solidFill>
                <a:latin typeface="Barclays" charset="0"/>
                <a:ea typeface="ＭＳ Ｐゴシック" charset="0"/>
              </a:defRPr>
            </a:lvl7pPr>
            <a:lvl8pPr marL="1371600" eaLnBrk="0" fontAlgn="base" hangingPunct="0">
              <a:spcBef>
                <a:spcPct val="0"/>
              </a:spcBef>
              <a:spcAft>
                <a:spcPct val="0"/>
              </a:spcAft>
              <a:defRPr sz="1200">
                <a:solidFill>
                  <a:schemeClr val="tx1"/>
                </a:solidFill>
                <a:latin typeface="Barclays" charset="0"/>
                <a:ea typeface="ＭＳ Ｐゴシック" charset="0"/>
              </a:defRPr>
            </a:lvl8pPr>
            <a:lvl9pPr marL="1828800" eaLnBrk="0" fontAlgn="base" hangingPunct="0">
              <a:spcBef>
                <a:spcPct val="0"/>
              </a:spcBef>
              <a:spcAft>
                <a:spcPct val="0"/>
              </a:spcAft>
              <a:defRPr sz="1200">
                <a:solidFill>
                  <a:schemeClr val="tx1"/>
                </a:solidFill>
                <a:latin typeface="Barclays" charset="0"/>
                <a:ea typeface="ＭＳ Ｐゴシック" charset="0"/>
              </a:defRPr>
            </a:lvl9pPr>
          </a:lstStyle>
          <a:p>
            <a:pPr eaLnBrk="1" hangingPunct="1">
              <a:spcBef>
                <a:spcPct val="50000"/>
              </a:spcBef>
              <a:buClr>
                <a:srgbClr val="008000"/>
              </a:buClr>
              <a:defRPr/>
            </a:pPr>
            <a:r>
              <a:rPr lang="en-US" sz="2400" b="1" dirty="0" smtClean="0">
                <a:solidFill>
                  <a:srgbClr val="595959"/>
                </a:solidFill>
              </a:rPr>
              <a:t>Sign On Once…</a:t>
            </a:r>
            <a:endParaRPr lang="en-US" sz="2000" dirty="0" smtClean="0">
              <a:solidFill>
                <a:srgbClr val="595959"/>
              </a:solidFill>
            </a:endParaRPr>
          </a:p>
        </p:txBody>
      </p:sp>
      <p:pic>
        <p:nvPicPr>
          <p:cNvPr id="56" name="Picture 5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219142" y="3329809"/>
            <a:ext cx="2041421" cy="1736132"/>
          </a:xfrm>
          <a:prstGeom prst="rect">
            <a:avLst/>
          </a:prstGeom>
        </p:spPr>
      </p:pic>
    </p:spTree>
    <p:extLst>
      <p:ext uri="{BB962C8B-B14F-4D97-AF65-F5344CB8AC3E}">
        <p14:creationId xmlns:p14="http://schemas.microsoft.com/office/powerpoint/2010/main" val="230493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 Also Want Local App SSO</a:t>
            </a:r>
            <a:endParaRPr lang="en-US" b="1" dirty="0"/>
          </a:p>
        </p:txBody>
      </p:sp>
      <p:pic>
        <p:nvPicPr>
          <p:cNvPr id="5" name="Picture 4"/>
          <p:cNvPicPr>
            <a:picLocks noChangeAspect="1"/>
          </p:cNvPicPr>
          <p:nvPr/>
        </p:nvPicPr>
        <p:blipFill>
          <a:blip r:embed="rId2"/>
          <a:stretch>
            <a:fillRect/>
          </a:stretch>
        </p:blipFill>
        <p:spPr>
          <a:xfrm>
            <a:off x="0" y="2053771"/>
            <a:ext cx="2911654" cy="4804229"/>
          </a:xfrm>
          <a:prstGeom prst="rect">
            <a:avLst/>
          </a:prstGeom>
        </p:spPr>
      </p:pic>
      <p:sp>
        <p:nvSpPr>
          <p:cNvPr id="8" name="Rounded Rectangle 7"/>
          <p:cNvSpPr/>
          <p:nvPr/>
        </p:nvSpPr>
        <p:spPr bwMode="gray">
          <a:xfrm>
            <a:off x="1061085" y="3759940"/>
            <a:ext cx="1369785" cy="526143"/>
          </a:xfrm>
          <a:prstGeom prst="roundRect">
            <a:avLst>
              <a:gd name="adj" fmla="val 29310"/>
            </a:avLst>
          </a:prstGeom>
          <a:noFill/>
          <a:ln w="9525">
            <a:solidFill>
              <a:schemeClr val="bg2"/>
            </a:solidFill>
            <a:miter lim="800000"/>
            <a:headEnd/>
            <a:tailEnd/>
          </a:ln>
        </p:spPr>
        <p:txBody>
          <a:bodyPr lIns="100800" tIns="50400" rIns="100800" bIns="50400" rtlCol="0" anchor="ctr"/>
          <a:lstStyle/>
          <a:p>
            <a:pPr algn="ctr" defTabSz="873125" fontAlgn="base">
              <a:spcBef>
                <a:spcPct val="20000"/>
              </a:spcBef>
              <a:spcAft>
                <a:spcPct val="0"/>
              </a:spcAft>
              <a:buClr>
                <a:srgbClr val="AD0C10"/>
              </a:buClr>
              <a:buSzPct val="120000"/>
            </a:pPr>
            <a:endParaRPr lang="en-US" sz="800" dirty="0">
              <a:solidFill>
                <a:srgbClr val="000000"/>
              </a:solidFill>
              <a:latin typeface="Arial" pitchFamily="34" charset="0"/>
              <a:ea typeface="MS PGothic" pitchFamily="34" charset="-128"/>
              <a:cs typeface="MS PGothic" pitchFamily="34" charset="-128"/>
            </a:endParaRPr>
          </a:p>
        </p:txBody>
      </p:sp>
      <p:sp>
        <p:nvSpPr>
          <p:cNvPr id="16" name="TextBox 15"/>
          <p:cNvSpPr txBox="1"/>
          <p:nvPr/>
        </p:nvSpPr>
        <p:spPr>
          <a:xfrm>
            <a:off x="2648583" y="1936583"/>
            <a:ext cx="2140857" cy="646331"/>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en-US" sz="1200" dirty="0" smtClean="0">
                <a:solidFill>
                  <a:srgbClr val="000000"/>
                </a:solidFill>
                <a:latin typeface="Barclays" charset="0"/>
                <a:ea typeface="MS PGothic" pitchFamily="34" charset="-128"/>
                <a:cs typeface="MS PGothic" pitchFamily="34" charset="-128"/>
              </a:rPr>
              <a:t>Single Sign On App Group (these apps will share sign-on sessions)</a:t>
            </a:r>
            <a:endParaRPr lang="en-US" sz="1200" dirty="0">
              <a:solidFill>
                <a:srgbClr val="000000"/>
              </a:solidFill>
              <a:latin typeface="Barclays" charset="0"/>
              <a:ea typeface="MS PGothic" pitchFamily="34" charset="-128"/>
              <a:cs typeface="MS PGothic" pitchFamily="34" charset="-128"/>
            </a:endParaRPr>
          </a:p>
        </p:txBody>
      </p:sp>
      <p:cxnSp>
        <p:nvCxnSpPr>
          <p:cNvPr id="18" name="Straight Arrow Connector 17"/>
          <p:cNvCxnSpPr>
            <a:stCxn id="16" idx="2"/>
          </p:cNvCxnSpPr>
          <p:nvPr/>
        </p:nvCxnSpPr>
        <p:spPr bwMode="auto">
          <a:xfrm flipH="1">
            <a:off x="2657655" y="2582914"/>
            <a:ext cx="1061357" cy="10137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Rounded Rectangle 21"/>
          <p:cNvSpPr/>
          <p:nvPr/>
        </p:nvSpPr>
        <p:spPr bwMode="gray">
          <a:xfrm>
            <a:off x="1127610" y="3813840"/>
            <a:ext cx="327412" cy="347241"/>
          </a:xfrm>
          <a:prstGeom prst="roundRect">
            <a:avLst/>
          </a:prstGeom>
          <a:gradFill rotWithShape="1">
            <a:gsLst>
              <a:gs pos="0">
                <a:srgbClr val="124EA0"/>
              </a:gs>
              <a:gs pos="100000">
                <a:srgbClr val="2F9E10"/>
              </a:gs>
            </a:gsLst>
            <a:lin ang="2700000" scaled="1"/>
          </a:gradFill>
          <a:ln w="9525">
            <a:noFill/>
            <a:miter lim="800000"/>
            <a:headEnd/>
            <a:tailEnd/>
          </a:ln>
        </p:spPr>
        <p:txBody>
          <a:bodyPr lIns="100800" tIns="50400" rIns="100800" bIns="50400" rtlCol="0" anchor="ctr"/>
          <a:lstStyle/>
          <a:p>
            <a:pPr algn="ctr" defTabSz="873125">
              <a:spcBef>
                <a:spcPct val="20000"/>
              </a:spcBef>
              <a:buClr>
                <a:srgbClr val="AD0C10"/>
              </a:buClr>
              <a:buSzPct val="120000"/>
            </a:pPr>
            <a:endParaRPr lang="en-US" sz="800" dirty="0">
              <a:solidFill>
                <a:srgbClr val="000000"/>
              </a:solidFill>
              <a:ea typeface="MS PGothic" pitchFamily="34" charset="-128"/>
              <a:cs typeface="MS PGothic" pitchFamily="34" charset="-128"/>
            </a:endParaRPr>
          </a:p>
        </p:txBody>
      </p:sp>
      <p:sp>
        <p:nvSpPr>
          <p:cNvPr id="23" name="Rounded Rectangle 22"/>
          <p:cNvSpPr/>
          <p:nvPr/>
        </p:nvSpPr>
        <p:spPr bwMode="gray">
          <a:xfrm>
            <a:off x="1567736" y="3827344"/>
            <a:ext cx="327412" cy="347241"/>
          </a:xfrm>
          <a:prstGeom prst="roundRect">
            <a:avLst/>
          </a:prstGeom>
          <a:gradFill rotWithShape="1">
            <a:gsLst>
              <a:gs pos="0">
                <a:srgbClr val="124EA0"/>
              </a:gs>
              <a:gs pos="100000">
                <a:srgbClr val="2F9E10"/>
              </a:gs>
            </a:gsLst>
            <a:lin ang="2700000" scaled="1"/>
          </a:gradFill>
          <a:ln w="9525">
            <a:noFill/>
            <a:miter lim="800000"/>
            <a:headEnd/>
            <a:tailEnd/>
          </a:ln>
        </p:spPr>
        <p:txBody>
          <a:bodyPr lIns="100800" tIns="50400" rIns="100800" bIns="50400" rtlCol="0" anchor="ctr"/>
          <a:lstStyle/>
          <a:p>
            <a:pPr algn="ctr" defTabSz="873125">
              <a:spcBef>
                <a:spcPct val="20000"/>
              </a:spcBef>
              <a:buClr>
                <a:srgbClr val="AD0C10"/>
              </a:buClr>
              <a:buSzPct val="120000"/>
            </a:pPr>
            <a:endParaRPr lang="en-US" sz="800" dirty="0">
              <a:solidFill>
                <a:srgbClr val="000000"/>
              </a:solidFill>
              <a:ea typeface="MS PGothic" pitchFamily="34" charset="-128"/>
              <a:cs typeface="MS PGothic" pitchFamily="34" charset="-128"/>
            </a:endParaRPr>
          </a:p>
        </p:txBody>
      </p:sp>
      <p:sp>
        <p:nvSpPr>
          <p:cNvPr id="24" name="Rounded Rectangle 23"/>
          <p:cNvSpPr/>
          <p:nvPr/>
        </p:nvSpPr>
        <p:spPr bwMode="gray">
          <a:xfrm>
            <a:off x="1997940" y="3821006"/>
            <a:ext cx="327412" cy="347241"/>
          </a:xfrm>
          <a:prstGeom prst="roundRect">
            <a:avLst/>
          </a:prstGeom>
          <a:gradFill rotWithShape="1">
            <a:gsLst>
              <a:gs pos="0">
                <a:srgbClr val="124EA0"/>
              </a:gs>
              <a:gs pos="100000">
                <a:srgbClr val="2F9E10"/>
              </a:gs>
            </a:gsLst>
            <a:lin ang="2700000" scaled="1"/>
          </a:gradFill>
          <a:ln w="9525">
            <a:noFill/>
            <a:miter lim="800000"/>
            <a:headEnd/>
            <a:tailEnd/>
          </a:ln>
        </p:spPr>
        <p:txBody>
          <a:bodyPr lIns="100800" tIns="50400" rIns="100800" bIns="50400" rtlCol="0" anchor="ctr"/>
          <a:lstStyle/>
          <a:p>
            <a:pPr algn="ctr" defTabSz="873125" fontAlgn="base">
              <a:spcBef>
                <a:spcPct val="20000"/>
              </a:spcBef>
              <a:spcAft>
                <a:spcPct val="0"/>
              </a:spcAft>
              <a:buClr>
                <a:srgbClr val="AD0C10"/>
              </a:buClr>
              <a:buSzPct val="120000"/>
            </a:pPr>
            <a:endParaRPr lang="en-US" sz="800" dirty="0">
              <a:solidFill>
                <a:srgbClr val="000000"/>
              </a:solidFill>
              <a:latin typeface="Arial" pitchFamily="34" charset="0"/>
              <a:ea typeface="MS PGothic" pitchFamily="34" charset="-128"/>
              <a:cs typeface="MS PGothic" pitchFamily="34" charset="-128"/>
            </a:endParaRPr>
          </a:p>
        </p:txBody>
      </p:sp>
      <p:sp>
        <p:nvSpPr>
          <p:cNvPr id="25" name="TextBox 24"/>
          <p:cNvSpPr txBox="1"/>
          <p:nvPr/>
        </p:nvSpPr>
        <p:spPr>
          <a:xfrm>
            <a:off x="1118474" y="3795194"/>
            <a:ext cx="367099" cy="369332"/>
          </a:xfrm>
          <a:prstGeom prst="rect">
            <a:avLst/>
          </a:prstGeom>
          <a:noFill/>
        </p:spPr>
        <p:txBody>
          <a:bodyPr wrap="square" rtlCol="0">
            <a:spAutoFit/>
          </a:bodyPr>
          <a:lstStyle/>
          <a:p>
            <a:pPr algn="ctr" fontAlgn="base">
              <a:spcBef>
                <a:spcPct val="0"/>
              </a:spcBef>
              <a:spcAft>
                <a:spcPct val="0"/>
              </a:spcAft>
            </a:pPr>
            <a:r>
              <a:rPr lang="en-US" b="1" dirty="0" smtClean="0">
                <a:solidFill>
                  <a:srgbClr val="FFFFFF"/>
                </a:solidFill>
                <a:latin typeface="Barclays" charset="0"/>
                <a:ea typeface="MS PGothic" pitchFamily="34" charset="-128"/>
                <a:cs typeface="MS PGothic" pitchFamily="34" charset="-128"/>
              </a:rPr>
              <a:t>A</a:t>
            </a:r>
            <a:endParaRPr lang="en-US" b="1" dirty="0">
              <a:solidFill>
                <a:srgbClr val="FFFFFF"/>
              </a:solidFill>
              <a:latin typeface="Barclays" charset="0"/>
              <a:ea typeface="MS PGothic" pitchFamily="34" charset="-128"/>
              <a:cs typeface="MS PGothic" pitchFamily="34" charset="-128"/>
            </a:endParaRPr>
          </a:p>
        </p:txBody>
      </p:sp>
      <p:sp>
        <p:nvSpPr>
          <p:cNvPr id="26" name="TextBox 25"/>
          <p:cNvSpPr txBox="1"/>
          <p:nvPr/>
        </p:nvSpPr>
        <p:spPr>
          <a:xfrm>
            <a:off x="1541476" y="3811426"/>
            <a:ext cx="367099" cy="369332"/>
          </a:xfrm>
          <a:prstGeom prst="rect">
            <a:avLst/>
          </a:prstGeom>
          <a:noFill/>
        </p:spPr>
        <p:txBody>
          <a:bodyPr wrap="square" rtlCol="0">
            <a:spAutoFit/>
          </a:bodyPr>
          <a:lstStyle/>
          <a:p>
            <a:pPr algn="ctr" fontAlgn="base">
              <a:spcBef>
                <a:spcPct val="0"/>
              </a:spcBef>
              <a:spcAft>
                <a:spcPct val="0"/>
              </a:spcAft>
            </a:pPr>
            <a:r>
              <a:rPr lang="en-US" b="1" dirty="0" smtClean="0">
                <a:solidFill>
                  <a:srgbClr val="FFFFFF"/>
                </a:solidFill>
                <a:latin typeface="Barclays" charset="0"/>
                <a:ea typeface="MS PGothic" pitchFamily="34" charset="-128"/>
                <a:cs typeface="MS PGothic" pitchFamily="34" charset="-128"/>
              </a:rPr>
              <a:t>B</a:t>
            </a:r>
            <a:endParaRPr lang="en-US" b="1" dirty="0">
              <a:solidFill>
                <a:srgbClr val="FFFFFF"/>
              </a:solidFill>
              <a:latin typeface="Barclays" charset="0"/>
              <a:ea typeface="MS PGothic" pitchFamily="34" charset="-128"/>
              <a:cs typeface="MS PGothic" pitchFamily="34" charset="-128"/>
            </a:endParaRPr>
          </a:p>
        </p:txBody>
      </p:sp>
      <p:sp>
        <p:nvSpPr>
          <p:cNvPr id="27" name="TextBox 26"/>
          <p:cNvSpPr txBox="1"/>
          <p:nvPr/>
        </p:nvSpPr>
        <p:spPr>
          <a:xfrm>
            <a:off x="1973431" y="3805811"/>
            <a:ext cx="367099" cy="369332"/>
          </a:xfrm>
          <a:prstGeom prst="rect">
            <a:avLst/>
          </a:prstGeom>
          <a:noFill/>
        </p:spPr>
        <p:txBody>
          <a:bodyPr wrap="square" rtlCol="0">
            <a:spAutoFit/>
          </a:bodyPr>
          <a:lstStyle/>
          <a:p>
            <a:pPr algn="ctr" fontAlgn="base">
              <a:spcBef>
                <a:spcPct val="0"/>
              </a:spcBef>
              <a:spcAft>
                <a:spcPct val="0"/>
              </a:spcAft>
            </a:pPr>
            <a:r>
              <a:rPr lang="en-US" b="1" dirty="0" smtClean="0">
                <a:solidFill>
                  <a:schemeClr val="bg1"/>
                </a:solidFill>
                <a:latin typeface="Barclays" charset="0"/>
                <a:ea typeface="MS PGothic" pitchFamily="34" charset="-128"/>
                <a:cs typeface="MS PGothic" pitchFamily="34" charset="-128"/>
              </a:rPr>
              <a:t>C</a:t>
            </a:r>
            <a:endParaRPr lang="en-US" b="1" dirty="0">
              <a:solidFill>
                <a:schemeClr val="bg1"/>
              </a:solidFill>
              <a:latin typeface="Barclays" charset="0"/>
              <a:ea typeface="MS PGothic" pitchFamily="34" charset="-128"/>
              <a:cs typeface="MS PGothic" pitchFamily="34" charset="-128"/>
            </a:endParaRPr>
          </a:p>
        </p:txBody>
      </p:sp>
      <p:sp>
        <p:nvSpPr>
          <p:cNvPr id="28" name="Rounded Rectangle 27"/>
          <p:cNvSpPr/>
          <p:nvPr/>
        </p:nvSpPr>
        <p:spPr bwMode="gray">
          <a:xfrm>
            <a:off x="1177218" y="4180923"/>
            <a:ext cx="1150907" cy="99212"/>
          </a:xfrm>
          <a:prstGeom prst="roundRect">
            <a:avLst/>
          </a:prstGeom>
          <a:solidFill>
            <a:schemeClr val="tx1"/>
          </a:solidFill>
          <a:ln w="9525">
            <a:noFill/>
            <a:miter lim="800000"/>
            <a:headEnd/>
            <a:tailEnd/>
          </a:ln>
        </p:spPr>
        <p:txBody>
          <a:bodyPr lIns="100800" tIns="50400" rIns="100800" bIns="50400" rtlCol="0" anchor="ctr"/>
          <a:lstStyle/>
          <a:p>
            <a:pPr algn="ctr" defTabSz="873125" fontAlgn="base">
              <a:spcBef>
                <a:spcPct val="20000"/>
              </a:spcBef>
              <a:spcAft>
                <a:spcPct val="0"/>
              </a:spcAft>
              <a:buClr>
                <a:srgbClr val="AD0C10"/>
              </a:buClr>
              <a:buSzPct val="120000"/>
            </a:pPr>
            <a:endParaRPr lang="en-US" sz="800" dirty="0">
              <a:solidFill>
                <a:srgbClr val="000000"/>
              </a:solidFill>
              <a:latin typeface="Arial" pitchFamily="34" charset="0"/>
              <a:ea typeface="MS PGothic" pitchFamily="34" charset="-128"/>
              <a:cs typeface="MS PGothic" pitchFamily="34" charset="-128"/>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43392" y="4331406"/>
            <a:ext cx="432985" cy="432985"/>
          </a:xfrm>
          <a:prstGeom prst="rect">
            <a:avLst/>
          </a:prstGeom>
        </p:spPr>
      </p:pic>
      <p:grpSp>
        <p:nvGrpSpPr>
          <p:cNvPr id="30" name="Group 8"/>
          <p:cNvGrpSpPr>
            <a:grpSpLocks/>
          </p:cNvGrpSpPr>
          <p:nvPr/>
        </p:nvGrpSpPr>
        <p:grpSpPr bwMode="auto">
          <a:xfrm>
            <a:off x="4445000" y="1566863"/>
            <a:ext cx="4699000" cy="2651125"/>
            <a:chOff x="247" y="2228"/>
            <a:chExt cx="2960" cy="1670"/>
          </a:xfrm>
        </p:grpSpPr>
        <p:sp>
          <p:nvSpPr>
            <p:cNvPr id="31" name="Freeform 9"/>
            <p:cNvSpPr>
              <a:spLocks/>
            </p:cNvSpPr>
            <p:nvPr/>
          </p:nvSpPr>
          <p:spPr bwMode="auto">
            <a:xfrm>
              <a:off x="247" y="2251"/>
              <a:ext cx="2955" cy="1647"/>
            </a:xfrm>
            <a:custGeom>
              <a:avLst/>
              <a:gdLst>
                <a:gd name="T0" fmla="*/ 0 w 2955"/>
                <a:gd name="T1" fmla="*/ 942 h 1647"/>
                <a:gd name="T2" fmla="*/ 1728 w 2955"/>
                <a:gd name="T3" fmla="*/ 0 h 1647"/>
                <a:gd name="T4" fmla="*/ 2955 w 2955"/>
                <a:gd name="T5" fmla="*/ 705 h 1647"/>
                <a:gd name="T6" fmla="*/ 1224 w 2955"/>
                <a:gd name="T7" fmla="*/ 1647 h 1647"/>
                <a:gd name="T8" fmla="*/ 0 w 2955"/>
                <a:gd name="T9" fmla="*/ 942 h 1647"/>
                <a:gd name="T10" fmla="*/ 0 60000 65536"/>
                <a:gd name="T11" fmla="*/ 0 60000 65536"/>
                <a:gd name="T12" fmla="*/ 0 60000 65536"/>
                <a:gd name="T13" fmla="*/ 0 60000 65536"/>
                <a:gd name="T14" fmla="*/ 0 60000 65536"/>
                <a:gd name="T15" fmla="*/ 0 w 2955"/>
                <a:gd name="T16" fmla="*/ 0 h 1647"/>
                <a:gd name="T17" fmla="*/ 2955 w 2955"/>
                <a:gd name="T18" fmla="*/ 1647 h 1647"/>
              </a:gdLst>
              <a:ahLst/>
              <a:cxnLst>
                <a:cxn ang="T10">
                  <a:pos x="T0" y="T1"/>
                </a:cxn>
                <a:cxn ang="T11">
                  <a:pos x="T2" y="T3"/>
                </a:cxn>
                <a:cxn ang="T12">
                  <a:pos x="T4" y="T5"/>
                </a:cxn>
                <a:cxn ang="T13">
                  <a:pos x="T6" y="T7"/>
                </a:cxn>
                <a:cxn ang="T14">
                  <a:pos x="T8" y="T9"/>
                </a:cxn>
              </a:cxnLst>
              <a:rect l="T15" t="T16" r="T17" b="T18"/>
              <a:pathLst>
                <a:path w="2955" h="1647">
                  <a:moveTo>
                    <a:pt x="0" y="942"/>
                  </a:moveTo>
                  <a:lnTo>
                    <a:pt x="1728" y="0"/>
                  </a:lnTo>
                  <a:lnTo>
                    <a:pt x="2955" y="705"/>
                  </a:lnTo>
                  <a:lnTo>
                    <a:pt x="1224" y="1647"/>
                  </a:lnTo>
                  <a:lnTo>
                    <a:pt x="0" y="942"/>
                  </a:lnTo>
                  <a:close/>
                </a:path>
              </a:pathLst>
            </a:custGeom>
            <a:gradFill rotWithShape="1">
              <a:gsLst>
                <a:gs pos="0">
                  <a:srgbClr val="B7CFDF">
                    <a:alpha val="64998"/>
                  </a:srgbClr>
                </a:gs>
                <a:gs pos="100000">
                  <a:srgbClr val="A4A2AF">
                    <a:alpha val="10001"/>
                  </a:srgbClr>
                </a:gs>
              </a:gsLst>
              <a:lin ang="2700000" scaled="1"/>
            </a:gradFill>
            <a:ln w="9525">
              <a:solidFill>
                <a:schemeClr val="bg2">
                  <a:lumMod val="50000"/>
                </a:schemeClr>
              </a:solidFill>
              <a:round/>
              <a:headEnd/>
              <a:tailEnd/>
            </a:ln>
          </p:spPr>
          <p:txBody>
            <a:bodyPr anchor="ctr"/>
            <a:lstStyle/>
            <a:p>
              <a:pPr>
                <a:defRPr/>
              </a:pPr>
              <a:endParaRPr lang="en-US"/>
            </a:p>
          </p:txBody>
        </p:sp>
        <p:sp>
          <p:nvSpPr>
            <p:cNvPr id="32" name="Freeform 10"/>
            <p:cNvSpPr>
              <a:spLocks/>
            </p:cNvSpPr>
            <p:nvPr/>
          </p:nvSpPr>
          <p:spPr bwMode="auto">
            <a:xfrm>
              <a:off x="252" y="2228"/>
              <a:ext cx="2955" cy="1647"/>
            </a:xfrm>
            <a:custGeom>
              <a:avLst/>
              <a:gdLst>
                <a:gd name="T0" fmla="*/ 0 w 2955"/>
                <a:gd name="T1" fmla="*/ 942 h 1647"/>
                <a:gd name="T2" fmla="*/ 1728 w 2955"/>
                <a:gd name="T3" fmla="*/ 0 h 1647"/>
                <a:gd name="T4" fmla="*/ 2955 w 2955"/>
                <a:gd name="T5" fmla="*/ 705 h 1647"/>
                <a:gd name="T6" fmla="*/ 1224 w 2955"/>
                <a:gd name="T7" fmla="*/ 1647 h 1647"/>
                <a:gd name="T8" fmla="*/ 0 w 2955"/>
                <a:gd name="T9" fmla="*/ 942 h 1647"/>
                <a:gd name="T10" fmla="*/ 0 60000 65536"/>
                <a:gd name="T11" fmla="*/ 0 60000 65536"/>
                <a:gd name="T12" fmla="*/ 0 60000 65536"/>
                <a:gd name="T13" fmla="*/ 0 60000 65536"/>
                <a:gd name="T14" fmla="*/ 0 60000 65536"/>
                <a:gd name="T15" fmla="*/ 0 w 2955"/>
                <a:gd name="T16" fmla="*/ 0 h 1647"/>
                <a:gd name="T17" fmla="*/ 2955 w 2955"/>
                <a:gd name="T18" fmla="*/ 1647 h 1647"/>
              </a:gdLst>
              <a:ahLst/>
              <a:cxnLst>
                <a:cxn ang="T10">
                  <a:pos x="T0" y="T1"/>
                </a:cxn>
                <a:cxn ang="T11">
                  <a:pos x="T2" y="T3"/>
                </a:cxn>
                <a:cxn ang="T12">
                  <a:pos x="T4" y="T5"/>
                </a:cxn>
                <a:cxn ang="T13">
                  <a:pos x="T6" y="T7"/>
                </a:cxn>
                <a:cxn ang="T14">
                  <a:pos x="T8" y="T9"/>
                </a:cxn>
              </a:cxnLst>
              <a:rect l="T15" t="T16" r="T17" b="T18"/>
              <a:pathLst>
                <a:path w="2955" h="1647">
                  <a:moveTo>
                    <a:pt x="0" y="942"/>
                  </a:moveTo>
                  <a:lnTo>
                    <a:pt x="1728" y="0"/>
                  </a:lnTo>
                  <a:lnTo>
                    <a:pt x="2955" y="705"/>
                  </a:lnTo>
                  <a:lnTo>
                    <a:pt x="1224" y="1647"/>
                  </a:lnTo>
                  <a:lnTo>
                    <a:pt x="0" y="942"/>
                  </a:lnTo>
                  <a:close/>
                </a:path>
              </a:pathLst>
            </a:custGeom>
            <a:gradFill rotWithShape="1">
              <a:gsLst>
                <a:gs pos="0">
                  <a:srgbClr val="B7CFDF">
                    <a:alpha val="64998"/>
                  </a:srgbClr>
                </a:gs>
                <a:gs pos="100000">
                  <a:srgbClr val="A4A2AF">
                    <a:alpha val="10001"/>
                  </a:srgbClr>
                </a:gs>
              </a:gsLst>
              <a:lin ang="2700000" scaled="1"/>
            </a:gradFill>
            <a:ln w="9525">
              <a:solidFill>
                <a:schemeClr val="bg2">
                  <a:lumMod val="50000"/>
                </a:schemeClr>
              </a:solidFill>
              <a:round/>
              <a:headEnd/>
              <a:tailEnd/>
            </a:ln>
          </p:spPr>
          <p:txBody>
            <a:bodyPr anchor="ctr"/>
            <a:lstStyle/>
            <a:p>
              <a:pPr>
                <a:defRPr/>
              </a:pPr>
              <a:endParaRPr lang="en-US"/>
            </a:p>
          </p:txBody>
        </p:sp>
      </p:grpSp>
      <p:pic>
        <p:nvPicPr>
          <p:cNvPr id="33" name="Picture 16" descr="Server 3.gi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858000" y="1066800"/>
            <a:ext cx="695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67"/>
          <p:cNvSpPr txBox="1">
            <a:spLocks noChangeArrowheads="1"/>
          </p:cNvSpPr>
          <p:nvPr/>
        </p:nvSpPr>
        <p:spPr bwMode="auto">
          <a:xfrm>
            <a:off x="7810500" y="1066800"/>
            <a:ext cx="1031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b="1" dirty="0">
                <a:solidFill>
                  <a:srgbClr val="002A50"/>
                </a:solidFill>
              </a:rPr>
              <a:t>API/Service Servers</a:t>
            </a:r>
          </a:p>
        </p:txBody>
      </p:sp>
      <p:pic>
        <p:nvPicPr>
          <p:cNvPr id="35" name="Picture 45" descr="Server 1.gi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467600" y="1568969"/>
            <a:ext cx="685800" cy="94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0838" y="2057400"/>
            <a:ext cx="79216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69"/>
          <p:cNvGrpSpPr>
            <a:grpSpLocks/>
          </p:cNvGrpSpPr>
          <p:nvPr/>
        </p:nvGrpSpPr>
        <p:grpSpPr bwMode="auto">
          <a:xfrm>
            <a:off x="7059189" y="2951680"/>
            <a:ext cx="636587" cy="601663"/>
            <a:chOff x="3096" y="3001"/>
            <a:chExt cx="366" cy="375"/>
          </a:xfrm>
        </p:grpSpPr>
        <p:pic>
          <p:nvPicPr>
            <p:cNvPr id="38" name="Picture 70" descr="Disk with tran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96" y="3010"/>
              <a:ext cx="36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71" descr="New Picture (1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182" y="306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72" descr="New Picture (1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268" y="3100"/>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73" descr="New Picture (1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291" y="300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1" name="Straight Arrow Connector 20"/>
          <p:cNvCxnSpPr>
            <a:stCxn id="8" idx="3"/>
          </p:cNvCxnSpPr>
          <p:nvPr/>
        </p:nvCxnSpPr>
        <p:spPr bwMode="auto">
          <a:xfrm flipV="1">
            <a:off x="2430870" y="2379495"/>
            <a:ext cx="5090236" cy="1643517"/>
          </a:xfrm>
          <a:prstGeom prst="straightConnector1">
            <a:avLst/>
          </a:prstGeom>
          <a:solidFill>
            <a:schemeClr val="accent1"/>
          </a:solidFill>
          <a:ln w="19050" cap="flat" cmpd="sng" algn="ctr">
            <a:solidFill>
              <a:schemeClr val="accent1">
                <a:lumMod val="40000"/>
                <a:lumOff val="60000"/>
              </a:schemeClr>
            </a:solidFill>
            <a:prstDash val="solid"/>
            <a:round/>
            <a:headEnd type="none" w="med" len="med"/>
            <a:tailEnd type="stealth" w="lg" len="lg"/>
          </a:ln>
          <a:effectLst/>
        </p:spPr>
      </p:cxnSp>
      <p:sp>
        <p:nvSpPr>
          <p:cNvPr id="43" name="TextBox 42"/>
          <p:cNvSpPr txBox="1"/>
          <p:nvPr/>
        </p:nvSpPr>
        <p:spPr>
          <a:xfrm>
            <a:off x="6336176" y="4569769"/>
            <a:ext cx="2593042" cy="707886"/>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000" b="1" i="1" dirty="0" smtClean="0"/>
              <a:t>So now it’s getting interesting…</a:t>
            </a:r>
            <a:endParaRPr lang="en-US" sz="2000" b="1" i="1" dirty="0"/>
          </a:p>
        </p:txBody>
      </p:sp>
      <p:sp>
        <p:nvSpPr>
          <p:cNvPr id="44" name="Right Arrow 43"/>
          <p:cNvSpPr/>
          <p:nvPr/>
        </p:nvSpPr>
        <p:spPr>
          <a:xfrm>
            <a:off x="5573015" y="4571323"/>
            <a:ext cx="809269" cy="409590"/>
          </a:xfrm>
          <a:prstGeom prst="rightArrow">
            <a:avLst/>
          </a:prstGeom>
          <a:gradFill>
            <a:gsLst>
              <a:gs pos="0">
                <a:srgbClr val="0C1263"/>
              </a:gs>
              <a:gs pos="80000">
                <a:srgbClr val="BFC7E1"/>
              </a:gs>
              <a:gs pos="100000">
                <a:srgbClr val="2A4496"/>
              </a:gs>
            </a:gsLst>
          </a:gradFill>
          <a:ln>
            <a:solidFill>
              <a:srgbClr val="2A4496"/>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 name="TextBox 2"/>
          <p:cNvSpPr txBox="1"/>
          <p:nvPr/>
        </p:nvSpPr>
        <p:spPr>
          <a:xfrm>
            <a:off x="566615" y="1142999"/>
            <a:ext cx="4151923" cy="707886"/>
          </a:xfrm>
          <a:prstGeom prst="rect">
            <a:avLst/>
          </a:prstGeom>
          <a:noFill/>
        </p:spPr>
        <p:txBody>
          <a:bodyPr wrap="square" rtlCol="0">
            <a:spAutoFit/>
          </a:bodyPr>
          <a:lstStyle/>
          <a:p>
            <a:r>
              <a:rPr lang="en-US" sz="2000" i="1" dirty="0" smtClean="0">
                <a:solidFill>
                  <a:srgbClr val="134E9E"/>
                </a:solidFill>
                <a:latin typeface="+mn-lt"/>
              </a:rPr>
              <a:t>“Like a VPN… but with an experience that doesn’t suck”</a:t>
            </a:r>
          </a:p>
        </p:txBody>
      </p:sp>
    </p:spTree>
    <p:extLst>
      <p:ext uri="{BB962C8B-B14F-4D97-AF65-F5344CB8AC3E}">
        <p14:creationId xmlns:p14="http://schemas.microsoft.com/office/powerpoint/2010/main" val="428423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32174" r="70000"/>
                    </a14:imgEffect>
                  </a14:imgLayer>
                </a14:imgProps>
              </a:ext>
              <a:ext uri="{28A0092B-C50C-407E-A947-70E740481C1C}">
                <a14:useLocalDpi xmlns:a14="http://schemas.microsoft.com/office/drawing/2010/main"/>
              </a:ext>
            </a:extLst>
          </a:blip>
          <a:srcRect l="32945" r="31904"/>
          <a:stretch/>
        </p:blipFill>
        <p:spPr>
          <a:xfrm>
            <a:off x="3230807" y="702465"/>
            <a:ext cx="1779331" cy="3796486"/>
          </a:xfrm>
          <a:prstGeom prst="rect">
            <a:avLst/>
          </a:prstGeom>
        </p:spPr>
      </p:pic>
      <p:grpSp>
        <p:nvGrpSpPr>
          <p:cNvPr id="13" name="Group 19"/>
          <p:cNvGrpSpPr/>
          <p:nvPr/>
        </p:nvGrpSpPr>
        <p:grpSpPr>
          <a:xfrm>
            <a:off x="5789091" y="3252984"/>
            <a:ext cx="1181100" cy="3147481"/>
            <a:chOff x="4197350" y="1804988"/>
            <a:chExt cx="2006600" cy="2620962"/>
          </a:xfrm>
        </p:grpSpPr>
        <p:sp>
          <p:nvSpPr>
            <p:cNvPr id="14" name="Freeform 68"/>
            <p:cNvSpPr>
              <a:spLocks/>
            </p:cNvSpPr>
            <p:nvPr/>
          </p:nvSpPr>
          <p:spPr bwMode="auto">
            <a:xfrm>
              <a:off x="4287838" y="1804988"/>
              <a:ext cx="615950" cy="1835150"/>
            </a:xfrm>
            <a:custGeom>
              <a:avLst/>
              <a:gdLst/>
              <a:ahLst/>
              <a:cxnLst>
                <a:cxn ang="0">
                  <a:pos x="8" y="940"/>
                </a:cxn>
                <a:cxn ang="0">
                  <a:pos x="0" y="0"/>
                </a:cxn>
                <a:cxn ang="0">
                  <a:pos x="364" y="196"/>
                </a:cxn>
                <a:cxn ang="0">
                  <a:pos x="264" y="324"/>
                </a:cxn>
                <a:cxn ang="0">
                  <a:pos x="356" y="540"/>
                </a:cxn>
                <a:cxn ang="0">
                  <a:pos x="148" y="728"/>
                </a:cxn>
                <a:cxn ang="0">
                  <a:pos x="216" y="972"/>
                </a:cxn>
                <a:cxn ang="0">
                  <a:pos x="332" y="1052"/>
                </a:cxn>
                <a:cxn ang="0">
                  <a:pos x="388" y="1156"/>
                </a:cxn>
                <a:cxn ang="0">
                  <a:pos x="8" y="940"/>
                </a:cxn>
              </a:cxnLst>
              <a:rect l="0" t="0" r="r" b="b"/>
              <a:pathLst>
                <a:path w="388" h="1156">
                  <a:moveTo>
                    <a:pt x="8" y="940"/>
                  </a:moveTo>
                  <a:lnTo>
                    <a:pt x="0" y="0"/>
                  </a:lnTo>
                  <a:lnTo>
                    <a:pt x="364" y="196"/>
                  </a:lnTo>
                  <a:lnTo>
                    <a:pt x="264" y="324"/>
                  </a:lnTo>
                  <a:lnTo>
                    <a:pt x="356" y="540"/>
                  </a:lnTo>
                  <a:lnTo>
                    <a:pt x="148" y="728"/>
                  </a:lnTo>
                  <a:lnTo>
                    <a:pt x="216" y="972"/>
                  </a:lnTo>
                  <a:lnTo>
                    <a:pt x="332" y="1052"/>
                  </a:lnTo>
                  <a:lnTo>
                    <a:pt x="388" y="1156"/>
                  </a:lnTo>
                  <a:lnTo>
                    <a:pt x="8" y="940"/>
                  </a:lnTo>
                  <a:close/>
                </a:path>
              </a:pathLst>
            </a:custGeom>
            <a:solidFill>
              <a:srgbClr val="CC3300"/>
            </a:solidFill>
            <a:ln w="9525" cap="flat" cmpd="sng">
              <a:solidFill>
                <a:schemeClr val="tx1"/>
              </a:solidFill>
              <a:prstDash val="solid"/>
              <a:round/>
              <a:headEnd type="none" w="med" len="med"/>
              <a:tailEnd type="none" w="med" len="med"/>
            </a:ln>
            <a:effectLst/>
          </p:spPr>
          <p:txBody>
            <a:bodyPr>
              <a:prstTxWarp prst="textNoShape">
                <a:avLst/>
              </a:prstTxWarp>
              <a:spAutoFit/>
            </a:bodyPr>
            <a:lstStyle/>
            <a:p>
              <a:endParaRPr lang="en-US"/>
            </a:p>
          </p:txBody>
        </p:sp>
        <p:sp>
          <p:nvSpPr>
            <p:cNvPr id="15" name="Freeform 69"/>
            <p:cNvSpPr>
              <a:spLocks/>
            </p:cNvSpPr>
            <p:nvPr/>
          </p:nvSpPr>
          <p:spPr bwMode="auto">
            <a:xfrm>
              <a:off x="4248150" y="1828800"/>
              <a:ext cx="1955800" cy="2597150"/>
            </a:xfrm>
            <a:custGeom>
              <a:avLst/>
              <a:gdLst/>
              <a:ahLst/>
              <a:cxnLst>
                <a:cxn ang="0">
                  <a:pos x="4" y="928"/>
                </a:cxn>
                <a:cxn ang="0">
                  <a:pos x="0" y="0"/>
                </a:cxn>
                <a:cxn ang="0">
                  <a:pos x="1232" y="648"/>
                </a:cxn>
                <a:cxn ang="0">
                  <a:pos x="1220" y="1636"/>
                </a:cxn>
                <a:cxn ang="0">
                  <a:pos x="4" y="928"/>
                </a:cxn>
              </a:cxnLst>
              <a:rect l="0" t="0" r="r" b="b"/>
              <a:pathLst>
                <a:path w="1232" h="1636">
                  <a:moveTo>
                    <a:pt x="4" y="928"/>
                  </a:moveTo>
                  <a:lnTo>
                    <a:pt x="0" y="0"/>
                  </a:lnTo>
                  <a:lnTo>
                    <a:pt x="1232" y="648"/>
                  </a:lnTo>
                  <a:lnTo>
                    <a:pt x="1220" y="1636"/>
                  </a:lnTo>
                  <a:lnTo>
                    <a:pt x="4" y="928"/>
                  </a:lnTo>
                  <a:close/>
                </a:path>
              </a:pathLst>
            </a:custGeom>
            <a:gradFill rotWithShape="1">
              <a:gsLst>
                <a:gs pos="0">
                  <a:srgbClr val="B7CFDF">
                    <a:alpha val="64999"/>
                  </a:srgbClr>
                </a:gs>
                <a:gs pos="100000">
                  <a:srgbClr val="A4A2AF">
                    <a:alpha val="10001"/>
                  </a:srgbClr>
                </a:gs>
              </a:gsLst>
              <a:lin ang="2700000" scaled="1"/>
            </a:gradFill>
            <a:ln w="9525" cap="flat" cmpd="sng">
              <a:solidFill>
                <a:srgbClr val="333399"/>
              </a:solidFill>
              <a:prstDash val="solid"/>
              <a:round/>
              <a:headEnd type="none" w="med" len="med"/>
              <a:tailEnd type="none" w="med" len="med"/>
            </a:ln>
            <a:effectLst/>
          </p:spPr>
          <p:txBody>
            <a:bodyPr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6" name="Freeform 70"/>
            <p:cNvSpPr>
              <a:spLocks/>
            </p:cNvSpPr>
            <p:nvPr/>
          </p:nvSpPr>
          <p:spPr bwMode="auto">
            <a:xfrm>
              <a:off x="4197350" y="1841500"/>
              <a:ext cx="615950" cy="1835150"/>
            </a:xfrm>
            <a:custGeom>
              <a:avLst/>
              <a:gdLst/>
              <a:ahLst/>
              <a:cxnLst>
                <a:cxn ang="0">
                  <a:pos x="8" y="940"/>
                </a:cxn>
                <a:cxn ang="0">
                  <a:pos x="0" y="0"/>
                </a:cxn>
                <a:cxn ang="0">
                  <a:pos x="364" y="196"/>
                </a:cxn>
                <a:cxn ang="0">
                  <a:pos x="264" y="324"/>
                </a:cxn>
                <a:cxn ang="0">
                  <a:pos x="356" y="540"/>
                </a:cxn>
                <a:cxn ang="0">
                  <a:pos x="148" y="728"/>
                </a:cxn>
                <a:cxn ang="0">
                  <a:pos x="216" y="972"/>
                </a:cxn>
                <a:cxn ang="0">
                  <a:pos x="332" y="1052"/>
                </a:cxn>
                <a:cxn ang="0">
                  <a:pos x="388" y="1156"/>
                </a:cxn>
                <a:cxn ang="0">
                  <a:pos x="8" y="940"/>
                </a:cxn>
              </a:cxnLst>
              <a:rect l="0" t="0" r="r" b="b"/>
              <a:pathLst>
                <a:path w="388" h="1156">
                  <a:moveTo>
                    <a:pt x="8" y="940"/>
                  </a:moveTo>
                  <a:lnTo>
                    <a:pt x="0" y="0"/>
                  </a:lnTo>
                  <a:lnTo>
                    <a:pt x="364" y="196"/>
                  </a:lnTo>
                  <a:lnTo>
                    <a:pt x="264" y="324"/>
                  </a:lnTo>
                  <a:lnTo>
                    <a:pt x="356" y="540"/>
                  </a:lnTo>
                  <a:lnTo>
                    <a:pt x="148" y="728"/>
                  </a:lnTo>
                  <a:lnTo>
                    <a:pt x="216" y="972"/>
                  </a:lnTo>
                  <a:lnTo>
                    <a:pt x="332" y="1052"/>
                  </a:lnTo>
                  <a:lnTo>
                    <a:pt x="388" y="1156"/>
                  </a:lnTo>
                  <a:lnTo>
                    <a:pt x="8" y="940"/>
                  </a:lnTo>
                  <a:close/>
                </a:path>
              </a:pathLst>
            </a:custGeom>
            <a:solidFill>
              <a:srgbClr val="CC3300"/>
            </a:solidFill>
            <a:ln w="9525" cap="flat" cmpd="sng">
              <a:solidFill>
                <a:schemeClr val="tx1"/>
              </a:solidFill>
              <a:prstDash val="solid"/>
              <a:round/>
              <a:headEnd type="none" w="med" len="med"/>
              <a:tailEnd type="none" w="med" len="med"/>
            </a:ln>
            <a:effectLst/>
          </p:spPr>
          <p:txBody>
            <a:bodyPr>
              <a:prstTxWarp prst="textNoShape">
                <a:avLst/>
              </a:prstTxWarp>
              <a:spAutoFit/>
            </a:bodyPr>
            <a:lstStyle/>
            <a:p>
              <a:endParaRPr lang="en-US"/>
            </a:p>
          </p:txBody>
        </p:sp>
      </p:grpSp>
      <p:sp>
        <p:nvSpPr>
          <p:cNvPr id="2" name="Can 1"/>
          <p:cNvSpPr/>
          <p:nvPr/>
        </p:nvSpPr>
        <p:spPr bwMode="gray">
          <a:xfrm>
            <a:off x="5569995" y="5290386"/>
            <a:ext cx="900025" cy="880064"/>
          </a:xfrm>
          <a:prstGeom prst="can">
            <a:avLst>
              <a:gd name="adj" fmla="val 50000"/>
            </a:avLst>
          </a:prstGeom>
          <a:gradFill rotWithShape="1">
            <a:gsLst>
              <a:gs pos="0">
                <a:srgbClr val="99CCFF"/>
              </a:gs>
              <a:gs pos="100000">
                <a:srgbClr val="DDEEFF"/>
              </a:gs>
            </a:gsLst>
            <a:lin ang="2700000" scaled="1"/>
          </a:gradFill>
          <a:ln w="9525">
            <a:solidFill>
              <a:srgbClr val="FFFFFF"/>
            </a:solidFill>
            <a:miter lim="800000"/>
            <a:headEnd/>
            <a:tailEnd/>
          </a:ln>
        </p:spPr>
        <p:txBody>
          <a:bodyPr lIns="100800" tIns="50400" rIns="100800" bIns="50400" rtlCol="0" anchor="ctr"/>
          <a:lstStyle/>
          <a:p>
            <a:pPr algn="ctr" defTabSz="873125">
              <a:spcBef>
                <a:spcPct val="20000"/>
              </a:spcBef>
              <a:buClr>
                <a:srgbClr val="AD0C10"/>
              </a:buClr>
              <a:buSzPct val="120000"/>
            </a:pPr>
            <a:endParaRPr lang="en-US" sz="800" dirty="0">
              <a:latin typeface="Arial" pitchFamily="34" charset="0"/>
            </a:endParaRPr>
          </a:p>
        </p:txBody>
      </p:sp>
      <p:sp>
        <p:nvSpPr>
          <p:cNvPr id="5" name="Rounded Rectangle 4"/>
          <p:cNvSpPr/>
          <p:nvPr/>
        </p:nvSpPr>
        <p:spPr bwMode="gray">
          <a:xfrm>
            <a:off x="5760158" y="4265081"/>
            <a:ext cx="500014" cy="510037"/>
          </a:xfrm>
          <a:prstGeom prst="roundRect">
            <a:avLst/>
          </a:prstGeom>
          <a:gradFill rotWithShape="1">
            <a:gsLst>
              <a:gs pos="0">
                <a:srgbClr val="99CCFF"/>
              </a:gs>
              <a:gs pos="100000">
                <a:srgbClr val="DDEEFF"/>
              </a:gs>
            </a:gsLst>
            <a:lin ang="2700000" scaled="1"/>
          </a:gradFill>
          <a:ln w="9525">
            <a:solidFill>
              <a:schemeClr val="bg1"/>
            </a:solidFill>
            <a:miter lim="800000"/>
            <a:headEnd/>
            <a:tailEnd/>
          </a:ln>
        </p:spPr>
        <p:txBody>
          <a:bodyPr lIns="100800" tIns="50400" rIns="100800" bIns="50400" rtlCol="0" anchor="ctr"/>
          <a:lstStyle/>
          <a:p>
            <a:pPr algn="ctr" defTabSz="873125">
              <a:spcBef>
                <a:spcPct val="20000"/>
              </a:spcBef>
              <a:buClr>
                <a:srgbClr val="AD0C10"/>
              </a:buClr>
              <a:buSzPct val="120000"/>
            </a:pPr>
            <a:endParaRPr lang="en-US" sz="800" dirty="0">
              <a:latin typeface="Arial" pitchFamily="34" charset="0"/>
            </a:endParaRPr>
          </a:p>
        </p:txBody>
      </p:sp>
      <p:grpSp>
        <p:nvGrpSpPr>
          <p:cNvPr id="28" name="Group 19"/>
          <p:cNvGrpSpPr/>
          <p:nvPr/>
        </p:nvGrpSpPr>
        <p:grpSpPr>
          <a:xfrm>
            <a:off x="4691459" y="3265371"/>
            <a:ext cx="1181100" cy="3147481"/>
            <a:chOff x="4197350" y="1804988"/>
            <a:chExt cx="2006600" cy="2620962"/>
          </a:xfrm>
        </p:grpSpPr>
        <p:sp>
          <p:nvSpPr>
            <p:cNvPr id="30" name="Freeform 68"/>
            <p:cNvSpPr>
              <a:spLocks/>
            </p:cNvSpPr>
            <p:nvPr/>
          </p:nvSpPr>
          <p:spPr bwMode="auto">
            <a:xfrm>
              <a:off x="4287838" y="1804988"/>
              <a:ext cx="615950" cy="1835150"/>
            </a:xfrm>
            <a:custGeom>
              <a:avLst/>
              <a:gdLst/>
              <a:ahLst/>
              <a:cxnLst>
                <a:cxn ang="0">
                  <a:pos x="8" y="940"/>
                </a:cxn>
                <a:cxn ang="0">
                  <a:pos x="0" y="0"/>
                </a:cxn>
                <a:cxn ang="0">
                  <a:pos x="364" y="196"/>
                </a:cxn>
                <a:cxn ang="0">
                  <a:pos x="264" y="324"/>
                </a:cxn>
                <a:cxn ang="0">
                  <a:pos x="356" y="540"/>
                </a:cxn>
                <a:cxn ang="0">
                  <a:pos x="148" y="728"/>
                </a:cxn>
                <a:cxn ang="0">
                  <a:pos x="216" y="972"/>
                </a:cxn>
                <a:cxn ang="0">
                  <a:pos x="332" y="1052"/>
                </a:cxn>
                <a:cxn ang="0">
                  <a:pos x="388" y="1156"/>
                </a:cxn>
                <a:cxn ang="0">
                  <a:pos x="8" y="940"/>
                </a:cxn>
              </a:cxnLst>
              <a:rect l="0" t="0" r="r" b="b"/>
              <a:pathLst>
                <a:path w="388" h="1156">
                  <a:moveTo>
                    <a:pt x="8" y="940"/>
                  </a:moveTo>
                  <a:lnTo>
                    <a:pt x="0" y="0"/>
                  </a:lnTo>
                  <a:lnTo>
                    <a:pt x="364" y="196"/>
                  </a:lnTo>
                  <a:lnTo>
                    <a:pt x="264" y="324"/>
                  </a:lnTo>
                  <a:lnTo>
                    <a:pt x="356" y="540"/>
                  </a:lnTo>
                  <a:lnTo>
                    <a:pt x="148" y="728"/>
                  </a:lnTo>
                  <a:lnTo>
                    <a:pt x="216" y="972"/>
                  </a:lnTo>
                  <a:lnTo>
                    <a:pt x="332" y="1052"/>
                  </a:lnTo>
                  <a:lnTo>
                    <a:pt x="388" y="1156"/>
                  </a:lnTo>
                  <a:lnTo>
                    <a:pt x="8" y="940"/>
                  </a:lnTo>
                  <a:close/>
                </a:path>
              </a:pathLst>
            </a:custGeom>
            <a:solidFill>
              <a:srgbClr val="CC3300"/>
            </a:solidFill>
            <a:ln w="9525" cap="flat" cmpd="sng">
              <a:solidFill>
                <a:schemeClr val="tx1"/>
              </a:solidFill>
              <a:prstDash val="solid"/>
              <a:round/>
              <a:headEnd type="none" w="med" len="med"/>
              <a:tailEnd type="none" w="med" len="med"/>
            </a:ln>
            <a:effectLst/>
          </p:spPr>
          <p:txBody>
            <a:bodyPr>
              <a:prstTxWarp prst="textNoShape">
                <a:avLst/>
              </a:prstTxWarp>
              <a:spAutoFit/>
            </a:bodyPr>
            <a:lstStyle/>
            <a:p>
              <a:endParaRPr lang="en-US"/>
            </a:p>
          </p:txBody>
        </p:sp>
        <p:sp>
          <p:nvSpPr>
            <p:cNvPr id="32" name="Freeform 69"/>
            <p:cNvSpPr>
              <a:spLocks/>
            </p:cNvSpPr>
            <p:nvPr/>
          </p:nvSpPr>
          <p:spPr bwMode="auto">
            <a:xfrm>
              <a:off x="4248150" y="1828800"/>
              <a:ext cx="1955800" cy="2597150"/>
            </a:xfrm>
            <a:custGeom>
              <a:avLst/>
              <a:gdLst/>
              <a:ahLst/>
              <a:cxnLst>
                <a:cxn ang="0">
                  <a:pos x="4" y="928"/>
                </a:cxn>
                <a:cxn ang="0">
                  <a:pos x="0" y="0"/>
                </a:cxn>
                <a:cxn ang="0">
                  <a:pos x="1232" y="648"/>
                </a:cxn>
                <a:cxn ang="0">
                  <a:pos x="1220" y="1636"/>
                </a:cxn>
                <a:cxn ang="0">
                  <a:pos x="4" y="928"/>
                </a:cxn>
              </a:cxnLst>
              <a:rect l="0" t="0" r="r" b="b"/>
              <a:pathLst>
                <a:path w="1232" h="1636">
                  <a:moveTo>
                    <a:pt x="4" y="928"/>
                  </a:moveTo>
                  <a:lnTo>
                    <a:pt x="0" y="0"/>
                  </a:lnTo>
                  <a:lnTo>
                    <a:pt x="1232" y="648"/>
                  </a:lnTo>
                  <a:lnTo>
                    <a:pt x="1220" y="1636"/>
                  </a:lnTo>
                  <a:lnTo>
                    <a:pt x="4" y="928"/>
                  </a:lnTo>
                  <a:close/>
                </a:path>
              </a:pathLst>
            </a:custGeom>
            <a:gradFill rotWithShape="1">
              <a:gsLst>
                <a:gs pos="0">
                  <a:srgbClr val="B7CFDF">
                    <a:alpha val="64999"/>
                  </a:srgbClr>
                </a:gs>
                <a:gs pos="100000">
                  <a:srgbClr val="A4A2AF">
                    <a:alpha val="10001"/>
                  </a:srgbClr>
                </a:gs>
              </a:gsLst>
              <a:lin ang="2700000" scaled="1"/>
            </a:gradFill>
            <a:ln w="9525" cap="flat" cmpd="sng">
              <a:solidFill>
                <a:srgbClr val="333399"/>
              </a:solidFill>
              <a:prstDash val="solid"/>
              <a:round/>
              <a:headEnd type="none" w="med" len="med"/>
              <a:tailEnd type="none" w="med" len="med"/>
            </a:ln>
            <a:effectLst/>
          </p:spPr>
          <p:txBody>
            <a:bodyPr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 name="Freeform 70"/>
            <p:cNvSpPr>
              <a:spLocks/>
            </p:cNvSpPr>
            <p:nvPr/>
          </p:nvSpPr>
          <p:spPr bwMode="auto">
            <a:xfrm>
              <a:off x="4197350" y="1841500"/>
              <a:ext cx="615950" cy="1835150"/>
            </a:xfrm>
            <a:custGeom>
              <a:avLst/>
              <a:gdLst/>
              <a:ahLst/>
              <a:cxnLst>
                <a:cxn ang="0">
                  <a:pos x="8" y="940"/>
                </a:cxn>
                <a:cxn ang="0">
                  <a:pos x="0" y="0"/>
                </a:cxn>
                <a:cxn ang="0">
                  <a:pos x="364" y="196"/>
                </a:cxn>
                <a:cxn ang="0">
                  <a:pos x="264" y="324"/>
                </a:cxn>
                <a:cxn ang="0">
                  <a:pos x="356" y="540"/>
                </a:cxn>
                <a:cxn ang="0">
                  <a:pos x="148" y="728"/>
                </a:cxn>
                <a:cxn ang="0">
                  <a:pos x="216" y="972"/>
                </a:cxn>
                <a:cxn ang="0">
                  <a:pos x="332" y="1052"/>
                </a:cxn>
                <a:cxn ang="0">
                  <a:pos x="388" y="1156"/>
                </a:cxn>
                <a:cxn ang="0">
                  <a:pos x="8" y="940"/>
                </a:cxn>
              </a:cxnLst>
              <a:rect l="0" t="0" r="r" b="b"/>
              <a:pathLst>
                <a:path w="388" h="1156">
                  <a:moveTo>
                    <a:pt x="8" y="940"/>
                  </a:moveTo>
                  <a:lnTo>
                    <a:pt x="0" y="0"/>
                  </a:lnTo>
                  <a:lnTo>
                    <a:pt x="364" y="196"/>
                  </a:lnTo>
                  <a:lnTo>
                    <a:pt x="264" y="324"/>
                  </a:lnTo>
                  <a:lnTo>
                    <a:pt x="356" y="540"/>
                  </a:lnTo>
                  <a:lnTo>
                    <a:pt x="148" y="728"/>
                  </a:lnTo>
                  <a:lnTo>
                    <a:pt x="216" y="972"/>
                  </a:lnTo>
                  <a:lnTo>
                    <a:pt x="332" y="1052"/>
                  </a:lnTo>
                  <a:lnTo>
                    <a:pt x="388" y="1156"/>
                  </a:lnTo>
                  <a:lnTo>
                    <a:pt x="8" y="940"/>
                  </a:lnTo>
                  <a:close/>
                </a:path>
              </a:pathLst>
            </a:custGeom>
            <a:solidFill>
              <a:srgbClr val="CC3300"/>
            </a:solidFill>
            <a:ln w="9525" cap="flat" cmpd="sng">
              <a:solidFill>
                <a:schemeClr val="tx1"/>
              </a:solidFill>
              <a:prstDash val="solid"/>
              <a:round/>
              <a:headEnd type="none" w="med" len="med"/>
              <a:tailEnd type="none" w="med" len="med"/>
            </a:ln>
            <a:effectLst/>
          </p:spPr>
          <p:txBody>
            <a:bodyPr>
              <a:prstTxWarp prst="textNoShape">
                <a:avLst/>
              </a:prstTxWarp>
              <a:spAutoFit/>
            </a:bodyPr>
            <a:lstStyle/>
            <a:p>
              <a:endParaRPr lang="en-US"/>
            </a:p>
          </p:txBody>
        </p:sp>
      </p:grpSp>
      <p:sp>
        <p:nvSpPr>
          <p:cNvPr id="48" name="Rounded Rectangle 47"/>
          <p:cNvSpPr/>
          <p:nvPr/>
        </p:nvSpPr>
        <p:spPr bwMode="gray">
          <a:xfrm>
            <a:off x="4622522" y="4265081"/>
            <a:ext cx="500014" cy="510037"/>
          </a:xfrm>
          <a:prstGeom prst="roundRect">
            <a:avLst/>
          </a:prstGeom>
          <a:gradFill rotWithShape="1">
            <a:gsLst>
              <a:gs pos="0">
                <a:srgbClr val="99CCFF"/>
              </a:gs>
              <a:gs pos="100000">
                <a:srgbClr val="DDEEFF"/>
              </a:gs>
            </a:gsLst>
            <a:lin ang="2700000" scaled="1"/>
          </a:gradFill>
          <a:ln w="9525">
            <a:solidFill>
              <a:schemeClr val="tx1"/>
            </a:solidFill>
            <a:miter lim="800000"/>
            <a:headEnd/>
            <a:tailEnd/>
          </a:ln>
        </p:spPr>
        <p:txBody>
          <a:bodyPr lIns="100800" tIns="50400" rIns="100800" bIns="50400" rtlCol="0" anchor="ctr"/>
          <a:lstStyle/>
          <a:p>
            <a:pPr algn="ctr" defTabSz="873125">
              <a:spcBef>
                <a:spcPct val="20000"/>
              </a:spcBef>
              <a:buClr>
                <a:srgbClr val="AD0C10"/>
              </a:buClr>
              <a:buSzPct val="120000"/>
            </a:pPr>
            <a:endParaRPr lang="en-US" sz="800" dirty="0">
              <a:latin typeface="Arial" pitchFamily="34" charset="0"/>
            </a:endParaRPr>
          </a:p>
        </p:txBody>
      </p:sp>
      <p:sp>
        <p:nvSpPr>
          <p:cNvPr id="45" name="Can 44"/>
          <p:cNvSpPr/>
          <p:nvPr/>
        </p:nvSpPr>
        <p:spPr bwMode="gray">
          <a:xfrm>
            <a:off x="4451720" y="5290386"/>
            <a:ext cx="900025" cy="880064"/>
          </a:xfrm>
          <a:prstGeom prst="can">
            <a:avLst>
              <a:gd name="adj" fmla="val 50000"/>
            </a:avLst>
          </a:prstGeom>
          <a:gradFill rotWithShape="1">
            <a:gsLst>
              <a:gs pos="0">
                <a:srgbClr val="99CCFF"/>
              </a:gs>
              <a:gs pos="100000">
                <a:srgbClr val="DDEEFF"/>
              </a:gs>
            </a:gsLst>
            <a:lin ang="2700000" scaled="1"/>
          </a:gradFill>
          <a:ln w="9525">
            <a:solidFill>
              <a:schemeClr val="accent1"/>
            </a:solidFill>
            <a:miter lim="800000"/>
            <a:headEnd/>
            <a:tailEnd/>
          </a:ln>
        </p:spPr>
        <p:txBody>
          <a:bodyPr lIns="100800" tIns="50400" rIns="100800" bIns="50400" rtlCol="0" anchor="ctr"/>
          <a:lstStyle/>
          <a:p>
            <a:pPr algn="ctr" defTabSz="873125">
              <a:spcBef>
                <a:spcPct val="20000"/>
              </a:spcBef>
              <a:buClr>
                <a:srgbClr val="AD0C10"/>
              </a:buClr>
              <a:buSzPct val="120000"/>
            </a:pPr>
            <a:endParaRPr lang="en-US" sz="800" dirty="0">
              <a:latin typeface="Arial" pitchFamily="34" charset="0"/>
            </a:endParaRPr>
          </a:p>
        </p:txBody>
      </p:sp>
      <p:grpSp>
        <p:nvGrpSpPr>
          <p:cNvPr id="34" name="Group 19"/>
          <p:cNvGrpSpPr/>
          <p:nvPr/>
        </p:nvGrpSpPr>
        <p:grpSpPr>
          <a:xfrm>
            <a:off x="3583815" y="3327768"/>
            <a:ext cx="1181100" cy="3147481"/>
            <a:chOff x="4197350" y="1804988"/>
            <a:chExt cx="2006600" cy="2620962"/>
          </a:xfrm>
        </p:grpSpPr>
        <p:sp>
          <p:nvSpPr>
            <p:cNvPr id="35" name="Freeform 68"/>
            <p:cNvSpPr>
              <a:spLocks/>
            </p:cNvSpPr>
            <p:nvPr/>
          </p:nvSpPr>
          <p:spPr bwMode="auto">
            <a:xfrm>
              <a:off x="4287838" y="1804988"/>
              <a:ext cx="615950" cy="1835150"/>
            </a:xfrm>
            <a:custGeom>
              <a:avLst/>
              <a:gdLst/>
              <a:ahLst/>
              <a:cxnLst>
                <a:cxn ang="0">
                  <a:pos x="8" y="940"/>
                </a:cxn>
                <a:cxn ang="0">
                  <a:pos x="0" y="0"/>
                </a:cxn>
                <a:cxn ang="0">
                  <a:pos x="364" y="196"/>
                </a:cxn>
                <a:cxn ang="0">
                  <a:pos x="264" y="324"/>
                </a:cxn>
                <a:cxn ang="0">
                  <a:pos x="356" y="540"/>
                </a:cxn>
                <a:cxn ang="0">
                  <a:pos x="148" y="728"/>
                </a:cxn>
                <a:cxn ang="0">
                  <a:pos x="216" y="972"/>
                </a:cxn>
                <a:cxn ang="0">
                  <a:pos x="332" y="1052"/>
                </a:cxn>
                <a:cxn ang="0">
                  <a:pos x="388" y="1156"/>
                </a:cxn>
                <a:cxn ang="0">
                  <a:pos x="8" y="940"/>
                </a:cxn>
              </a:cxnLst>
              <a:rect l="0" t="0" r="r" b="b"/>
              <a:pathLst>
                <a:path w="388" h="1156">
                  <a:moveTo>
                    <a:pt x="8" y="940"/>
                  </a:moveTo>
                  <a:lnTo>
                    <a:pt x="0" y="0"/>
                  </a:lnTo>
                  <a:lnTo>
                    <a:pt x="364" y="196"/>
                  </a:lnTo>
                  <a:lnTo>
                    <a:pt x="264" y="324"/>
                  </a:lnTo>
                  <a:lnTo>
                    <a:pt x="356" y="540"/>
                  </a:lnTo>
                  <a:lnTo>
                    <a:pt x="148" y="728"/>
                  </a:lnTo>
                  <a:lnTo>
                    <a:pt x="216" y="972"/>
                  </a:lnTo>
                  <a:lnTo>
                    <a:pt x="332" y="1052"/>
                  </a:lnTo>
                  <a:lnTo>
                    <a:pt x="388" y="1156"/>
                  </a:lnTo>
                  <a:lnTo>
                    <a:pt x="8" y="940"/>
                  </a:lnTo>
                  <a:close/>
                </a:path>
              </a:pathLst>
            </a:custGeom>
            <a:solidFill>
              <a:srgbClr val="CC3300"/>
            </a:solidFill>
            <a:ln w="9525" cap="flat" cmpd="sng">
              <a:solidFill>
                <a:schemeClr val="tx1"/>
              </a:solidFill>
              <a:prstDash val="solid"/>
              <a:round/>
              <a:headEnd type="none" w="med" len="med"/>
              <a:tailEnd type="none" w="med" len="med"/>
            </a:ln>
            <a:effectLst/>
          </p:spPr>
          <p:txBody>
            <a:bodyPr>
              <a:prstTxWarp prst="textNoShape">
                <a:avLst/>
              </a:prstTxWarp>
              <a:spAutoFit/>
            </a:bodyPr>
            <a:lstStyle/>
            <a:p>
              <a:endParaRPr lang="en-US"/>
            </a:p>
          </p:txBody>
        </p:sp>
        <p:sp>
          <p:nvSpPr>
            <p:cNvPr id="36" name="Freeform 69"/>
            <p:cNvSpPr>
              <a:spLocks/>
            </p:cNvSpPr>
            <p:nvPr/>
          </p:nvSpPr>
          <p:spPr bwMode="auto">
            <a:xfrm>
              <a:off x="4248150" y="1828800"/>
              <a:ext cx="1955800" cy="2597150"/>
            </a:xfrm>
            <a:custGeom>
              <a:avLst/>
              <a:gdLst/>
              <a:ahLst/>
              <a:cxnLst>
                <a:cxn ang="0">
                  <a:pos x="4" y="928"/>
                </a:cxn>
                <a:cxn ang="0">
                  <a:pos x="0" y="0"/>
                </a:cxn>
                <a:cxn ang="0">
                  <a:pos x="1232" y="648"/>
                </a:cxn>
                <a:cxn ang="0">
                  <a:pos x="1220" y="1636"/>
                </a:cxn>
                <a:cxn ang="0">
                  <a:pos x="4" y="928"/>
                </a:cxn>
              </a:cxnLst>
              <a:rect l="0" t="0" r="r" b="b"/>
              <a:pathLst>
                <a:path w="1232" h="1636">
                  <a:moveTo>
                    <a:pt x="4" y="928"/>
                  </a:moveTo>
                  <a:lnTo>
                    <a:pt x="0" y="0"/>
                  </a:lnTo>
                  <a:lnTo>
                    <a:pt x="1232" y="648"/>
                  </a:lnTo>
                  <a:lnTo>
                    <a:pt x="1220" y="1636"/>
                  </a:lnTo>
                  <a:lnTo>
                    <a:pt x="4" y="928"/>
                  </a:lnTo>
                  <a:close/>
                </a:path>
              </a:pathLst>
            </a:custGeom>
            <a:gradFill rotWithShape="1">
              <a:gsLst>
                <a:gs pos="0">
                  <a:srgbClr val="B7CFDF">
                    <a:alpha val="64999"/>
                  </a:srgbClr>
                </a:gs>
                <a:gs pos="100000">
                  <a:srgbClr val="A4A2AF">
                    <a:alpha val="10001"/>
                  </a:srgbClr>
                </a:gs>
              </a:gsLst>
              <a:lin ang="2700000" scaled="1"/>
            </a:gradFill>
            <a:ln w="9525" cap="flat" cmpd="sng">
              <a:solidFill>
                <a:srgbClr val="333399"/>
              </a:solidFill>
              <a:prstDash val="solid"/>
              <a:round/>
              <a:headEnd type="none" w="med" len="med"/>
              <a:tailEnd type="none" w="med" len="med"/>
            </a:ln>
            <a:effectLst/>
          </p:spPr>
          <p:txBody>
            <a:bodyPr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Freeform 70"/>
            <p:cNvSpPr>
              <a:spLocks/>
            </p:cNvSpPr>
            <p:nvPr/>
          </p:nvSpPr>
          <p:spPr bwMode="auto">
            <a:xfrm>
              <a:off x="4197350" y="1841500"/>
              <a:ext cx="615950" cy="1835150"/>
            </a:xfrm>
            <a:custGeom>
              <a:avLst/>
              <a:gdLst/>
              <a:ahLst/>
              <a:cxnLst>
                <a:cxn ang="0">
                  <a:pos x="8" y="940"/>
                </a:cxn>
                <a:cxn ang="0">
                  <a:pos x="0" y="0"/>
                </a:cxn>
                <a:cxn ang="0">
                  <a:pos x="364" y="196"/>
                </a:cxn>
                <a:cxn ang="0">
                  <a:pos x="264" y="324"/>
                </a:cxn>
                <a:cxn ang="0">
                  <a:pos x="356" y="540"/>
                </a:cxn>
                <a:cxn ang="0">
                  <a:pos x="148" y="728"/>
                </a:cxn>
                <a:cxn ang="0">
                  <a:pos x="216" y="972"/>
                </a:cxn>
                <a:cxn ang="0">
                  <a:pos x="332" y="1052"/>
                </a:cxn>
                <a:cxn ang="0">
                  <a:pos x="388" y="1156"/>
                </a:cxn>
                <a:cxn ang="0">
                  <a:pos x="8" y="940"/>
                </a:cxn>
              </a:cxnLst>
              <a:rect l="0" t="0" r="r" b="b"/>
              <a:pathLst>
                <a:path w="388" h="1156">
                  <a:moveTo>
                    <a:pt x="8" y="940"/>
                  </a:moveTo>
                  <a:lnTo>
                    <a:pt x="0" y="0"/>
                  </a:lnTo>
                  <a:lnTo>
                    <a:pt x="364" y="196"/>
                  </a:lnTo>
                  <a:lnTo>
                    <a:pt x="264" y="324"/>
                  </a:lnTo>
                  <a:lnTo>
                    <a:pt x="356" y="540"/>
                  </a:lnTo>
                  <a:lnTo>
                    <a:pt x="148" y="728"/>
                  </a:lnTo>
                  <a:lnTo>
                    <a:pt x="216" y="972"/>
                  </a:lnTo>
                  <a:lnTo>
                    <a:pt x="332" y="1052"/>
                  </a:lnTo>
                  <a:lnTo>
                    <a:pt x="388" y="1156"/>
                  </a:lnTo>
                  <a:lnTo>
                    <a:pt x="8" y="940"/>
                  </a:lnTo>
                  <a:close/>
                </a:path>
              </a:pathLst>
            </a:custGeom>
            <a:solidFill>
              <a:srgbClr val="CC3300"/>
            </a:solidFill>
            <a:ln w="9525" cap="flat" cmpd="sng">
              <a:solidFill>
                <a:schemeClr val="tx1"/>
              </a:solidFill>
              <a:prstDash val="solid"/>
              <a:round/>
              <a:headEnd type="none" w="med" len="med"/>
              <a:tailEnd type="none" w="med" len="med"/>
            </a:ln>
            <a:effectLst/>
          </p:spPr>
          <p:txBody>
            <a:bodyPr>
              <a:prstTxWarp prst="textNoShape">
                <a:avLst/>
              </a:prstTxWarp>
              <a:spAutoFit/>
            </a:bodyPr>
            <a:lstStyle/>
            <a:p>
              <a:endParaRPr lang="en-US"/>
            </a:p>
          </p:txBody>
        </p:sp>
      </p:grpSp>
      <p:sp>
        <p:nvSpPr>
          <p:cNvPr id="49" name="Rounded Rectangle 48"/>
          <p:cNvSpPr/>
          <p:nvPr/>
        </p:nvSpPr>
        <p:spPr bwMode="gray">
          <a:xfrm>
            <a:off x="3524886" y="4265081"/>
            <a:ext cx="500014" cy="510037"/>
          </a:xfrm>
          <a:prstGeom prst="roundRect">
            <a:avLst/>
          </a:prstGeom>
          <a:gradFill rotWithShape="1">
            <a:gsLst>
              <a:gs pos="0">
                <a:srgbClr val="99CCFF"/>
              </a:gs>
              <a:gs pos="100000">
                <a:srgbClr val="DDEEFF"/>
              </a:gs>
            </a:gsLst>
            <a:lin ang="2700000" scaled="1"/>
          </a:gradFill>
          <a:ln w="9525">
            <a:solidFill>
              <a:srgbClr val="008000"/>
            </a:solidFill>
            <a:miter lim="800000"/>
            <a:headEnd/>
            <a:tailEnd/>
          </a:ln>
        </p:spPr>
        <p:txBody>
          <a:bodyPr lIns="100800" tIns="50400" rIns="100800" bIns="50400" rtlCol="0" anchor="ctr"/>
          <a:lstStyle/>
          <a:p>
            <a:pPr algn="ctr" defTabSz="873125">
              <a:spcBef>
                <a:spcPct val="20000"/>
              </a:spcBef>
              <a:buClr>
                <a:srgbClr val="AD0C10"/>
              </a:buClr>
              <a:buSzPct val="120000"/>
            </a:pPr>
            <a:endParaRPr lang="en-US" sz="800" dirty="0">
              <a:latin typeface="Arial" pitchFamily="34" charset="0"/>
            </a:endParaRPr>
          </a:p>
        </p:txBody>
      </p:sp>
      <p:sp>
        <p:nvSpPr>
          <p:cNvPr id="46" name="Can 45"/>
          <p:cNvSpPr/>
          <p:nvPr/>
        </p:nvSpPr>
        <p:spPr bwMode="gray">
          <a:xfrm>
            <a:off x="3333765" y="5290386"/>
            <a:ext cx="900025" cy="880064"/>
          </a:xfrm>
          <a:prstGeom prst="can">
            <a:avLst>
              <a:gd name="adj" fmla="val 50000"/>
            </a:avLst>
          </a:prstGeom>
          <a:gradFill rotWithShape="1">
            <a:gsLst>
              <a:gs pos="0">
                <a:srgbClr val="99CCFF"/>
              </a:gs>
              <a:gs pos="100000">
                <a:srgbClr val="DDEEFF"/>
              </a:gs>
            </a:gsLst>
            <a:lin ang="2700000" scaled="1"/>
          </a:gradFill>
          <a:ln w="9525">
            <a:solidFill>
              <a:srgbClr val="008000"/>
            </a:solidFill>
            <a:miter lim="800000"/>
            <a:headEnd/>
            <a:tailEnd/>
          </a:ln>
        </p:spPr>
        <p:txBody>
          <a:bodyPr lIns="100800" tIns="50400" rIns="100800" bIns="50400" rtlCol="0" anchor="ctr"/>
          <a:lstStyle/>
          <a:p>
            <a:pPr algn="ctr" defTabSz="873125">
              <a:spcBef>
                <a:spcPct val="20000"/>
              </a:spcBef>
              <a:buClr>
                <a:srgbClr val="AD0C10"/>
              </a:buClr>
              <a:buSzPct val="120000"/>
            </a:pPr>
            <a:endParaRPr lang="en-US" sz="800" dirty="0">
              <a:latin typeface="Arial" pitchFamily="34" charset="0"/>
            </a:endParaRPr>
          </a:p>
        </p:txBody>
      </p:sp>
      <p:grpSp>
        <p:nvGrpSpPr>
          <p:cNvPr id="38" name="Group 19"/>
          <p:cNvGrpSpPr/>
          <p:nvPr/>
        </p:nvGrpSpPr>
        <p:grpSpPr>
          <a:xfrm>
            <a:off x="2476183" y="3330156"/>
            <a:ext cx="1181100" cy="3147481"/>
            <a:chOff x="4197350" y="1804988"/>
            <a:chExt cx="2006600" cy="2620962"/>
          </a:xfrm>
        </p:grpSpPr>
        <p:sp>
          <p:nvSpPr>
            <p:cNvPr id="40" name="Freeform 68"/>
            <p:cNvSpPr>
              <a:spLocks/>
            </p:cNvSpPr>
            <p:nvPr/>
          </p:nvSpPr>
          <p:spPr bwMode="auto">
            <a:xfrm>
              <a:off x="4287838" y="1804988"/>
              <a:ext cx="615950" cy="1835150"/>
            </a:xfrm>
            <a:custGeom>
              <a:avLst/>
              <a:gdLst/>
              <a:ahLst/>
              <a:cxnLst>
                <a:cxn ang="0">
                  <a:pos x="8" y="940"/>
                </a:cxn>
                <a:cxn ang="0">
                  <a:pos x="0" y="0"/>
                </a:cxn>
                <a:cxn ang="0">
                  <a:pos x="364" y="196"/>
                </a:cxn>
                <a:cxn ang="0">
                  <a:pos x="264" y="324"/>
                </a:cxn>
                <a:cxn ang="0">
                  <a:pos x="356" y="540"/>
                </a:cxn>
                <a:cxn ang="0">
                  <a:pos x="148" y="728"/>
                </a:cxn>
                <a:cxn ang="0">
                  <a:pos x="216" y="972"/>
                </a:cxn>
                <a:cxn ang="0">
                  <a:pos x="332" y="1052"/>
                </a:cxn>
                <a:cxn ang="0">
                  <a:pos x="388" y="1156"/>
                </a:cxn>
                <a:cxn ang="0">
                  <a:pos x="8" y="940"/>
                </a:cxn>
              </a:cxnLst>
              <a:rect l="0" t="0" r="r" b="b"/>
              <a:pathLst>
                <a:path w="388" h="1156">
                  <a:moveTo>
                    <a:pt x="8" y="940"/>
                  </a:moveTo>
                  <a:lnTo>
                    <a:pt x="0" y="0"/>
                  </a:lnTo>
                  <a:lnTo>
                    <a:pt x="364" y="196"/>
                  </a:lnTo>
                  <a:lnTo>
                    <a:pt x="264" y="324"/>
                  </a:lnTo>
                  <a:lnTo>
                    <a:pt x="356" y="540"/>
                  </a:lnTo>
                  <a:lnTo>
                    <a:pt x="148" y="728"/>
                  </a:lnTo>
                  <a:lnTo>
                    <a:pt x="216" y="972"/>
                  </a:lnTo>
                  <a:lnTo>
                    <a:pt x="332" y="1052"/>
                  </a:lnTo>
                  <a:lnTo>
                    <a:pt x="388" y="1156"/>
                  </a:lnTo>
                  <a:lnTo>
                    <a:pt x="8" y="940"/>
                  </a:lnTo>
                  <a:close/>
                </a:path>
              </a:pathLst>
            </a:custGeom>
            <a:solidFill>
              <a:srgbClr val="CC3300"/>
            </a:solidFill>
            <a:ln w="9525" cap="flat" cmpd="sng">
              <a:solidFill>
                <a:schemeClr val="tx1"/>
              </a:solidFill>
              <a:prstDash val="solid"/>
              <a:round/>
              <a:headEnd type="none" w="med" len="med"/>
              <a:tailEnd type="none" w="med" len="med"/>
            </a:ln>
            <a:effectLst/>
          </p:spPr>
          <p:txBody>
            <a:bodyPr>
              <a:prstTxWarp prst="textNoShape">
                <a:avLst/>
              </a:prstTxWarp>
              <a:spAutoFit/>
            </a:bodyPr>
            <a:lstStyle/>
            <a:p>
              <a:endParaRPr lang="en-US"/>
            </a:p>
          </p:txBody>
        </p:sp>
        <p:sp>
          <p:nvSpPr>
            <p:cNvPr id="42" name="Freeform 69"/>
            <p:cNvSpPr>
              <a:spLocks/>
            </p:cNvSpPr>
            <p:nvPr/>
          </p:nvSpPr>
          <p:spPr bwMode="auto">
            <a:xfrm>
              <a:off x="4248150" y="1828800"/>
              <a:ext cx="1955800" cy="2597150"/>
            </a:xfrm>
            <a:custGeom>
              <a:avLst/>
              <a:gdLst/>
              <a:ahLst/>
              <a:cxnLst>
                <a:cxn ang="0">
                  <a:pos x="4" y="928"/>
                </a:cxn>
                <a:cxn ang="0">
                  <a:pos x="0" y="0"/>
                </a:cxn>
                <a:cxn ang="0">
                  <a:pos x="1232" y="648"/>
                </a:cxn>
                <a:cxn ang="0">
                  <a:pos x="1220" y="1636"/>
                </a:cxn>
                <a:cxn ang="0">
                  <a:pos x="4" y="928"/>
                </a:cxn>
              </a:cxnLst>
              <a:rect l="0" t="0" r="r" b="b"/>
              <a:pathLst>
                <a:path w="1232" h="1636">
                  <a:moveTo>
                    <a:pt x="4" y="928"/>
                  </a:moveTo>
                  <a:lnTo>
                    <a:pt x="0" y="0"/>
                  </a:lnTo>
                  <a:lnTo>
                    <a:pt x="1232" y="648"/>
                  </a:lnTo>
                  <a:lnTo>
                    <a:pt x="1220" y="1636"/>
                  </a:lnTo>
                  <a:lnTo>
                    <a:pt x="4" y="928"/>
                  </a:lnTo>
                  <a:close/>
                </a:path>
              </a:pathLst>
            </a:custGeom>
            <a:gradFill rotWithShape="1">
              <a:gsLst>
                <a:gs pos="0">
                  <a:srgbClr val="B7CFDF">
                    <a:alpha val="64999"/>
                  </a:srgbClr>
                </a:gs>
                <a:gs pos="100000">
                  <a:srgbClr val="A4A2AF">
                    <a:alpha val="10001"/>
                  </a:srgbClr>
                </a:gs>
              </a:gsLst>
              <a:lin ang="2700000" scaled="1"/>
            </a:gradFill>
            <a:ln w="9525" cap="flat" cmpd="sng">
              <a:solidFill>
                <a:srgbClr val="333399"/>
              </a:solidFill>
              <a:prstDash val="solid"/>
              <a:round/>
              <a:headEnd type="none" w="med" len="med"/>
              <a:tailEnd type="none" w="med" len="med"/>
            </a:ln>
            <a:effectLst/>
          </p:spPr>
          <p:txBody>
            <a:bodyPr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Freeform 70"/>
            <p:cNvSpPr>
              <a:spLocks/>
            </p:cNvSpPr>
            <p:nvPr/>
          </p:nvSpPr>
          <p:spPr bwMode="auto">
            <a:xfrm>
              <a:off x="4197350" y="1841500"/>
              <a:ext cx="615950" cy="1835150"/>
            </a:xfrm>
            <a:custGeom>
              <a:avLst/>
              <a:gdLst/>
              <a:ahLst/>
              <a:cxnLst>
                <a:cxn ang="0">
                  <a:pos x="8" y="940"/>
                </a:cxn>
                <a:cxn ang="0">
                  <a:pos x="0" y="0"/>
                </a:cxn>
                <a:cxn ang="0">
                  <a:pos x="364" y="196"/>
                </a:cxn>
                <a:cxn ang="0">
                  <a:pos x="264" y="324"/>
                </a:cxn>
                <a:cxn ang="0">
                  <a:pos x="356" y="540"/>
                </a:cxn>
                <a:cxn ang="0">
                  <a:pos x="148" y="728"/>
                </a:cxn>
                <a:cxn ang="0">
                  <a:pos x="216" y="972"/>
                </a:cxn>
                <a:cxn ang="0">
                  <a:pos x="332" y="1052"/>
                </a:cxn>
                <a:cxn ang="0">
                  <a:pos x="388" y="1156"/>
                </a:cxn>
                <a:cxn ang="0">
                  <a:pos x="8" y="940"/>
                </a:cxn>
              </a:cxnLst>
              <a:rect l="0" t="0" r="r" b="b"/>
              <a:pathLst>
                <a:path w="388" h="1156">
                  <a:moveTo>
                    <a:pt x="8" y="940"/>
                  </a:moveTo>
                  <a:lnTo>
                    <a:pt x="0" y="0"/>
                  </a:lnTo>
                  <a:lnTo>
                    <a:pt x="364" y="196"/>
                  </a:lnTo>
                  <a:lnTo>
                    <a:pt x="264" y="324"/>
                  </a:lnTo>
                  <a:lnTo>
                    <a:pt x="356" y="540"/>
                  </a:lnTo>
                  <a:lnTo>
                    <a:pt x="148" y="728"/>
                  </a:lnTo>
                  <a:lnTo>
                    <a:pt x="216" y="972"/>
                  </a:lnTo>
                  <a:lnTo>
                    <a:pt x="332" y="1052"/>
                  </a:lnTo>
                  <a:lnTo>
                    <a:pt x="388" y="1156"/>
                  </a:lnTo>
                  <a:lnTo>
                    <a:pt x="8" y="940"/>
                  </a:lnTo>
                  <a:close/>
                </a:path>
              </a:pathLst>
            </a:custGeom>
            <a:solidFill>
              <a:srgbClr val="CC3300"/>
            </a:solidFill>
            <a:ln w="9525" cap="flat" cmpd="sng">
              <a:solidFill>
                <a:schemeClr val="tx1"/>
              </a:solidFill>
              <a:prstDash val="solid"/>
              <a:round/>
              <a:headEnd type="none" w="med" len="med"/>
              <a:tailEnd type="none" w="med" len="med"/>
            </a:ln>
            <a:effectLst/>
          </p:spPr>
          <p:txBody>
            <a:bodyPr>
              <a:prstTxWarp prst="textNoShape">
                <a:avLst/>
              </a:prstTxWarp>
              <a:spAutoFit/>
            </a:bodyPr>
            <a:lstStyle/>
            <a:p>
              <a:endParaRPr lang="en-US"/>
            </a:p>
          </p:txBody>
        </p:sp>
      </p:grpSp>
      <p:cxnSp>
        <p:nvCxnSpPr>
          <p:cNvPr id="9" name="Straight Arrow Connector 8"/>
          <p:cNvCxnSpPr>
            <a:stCxn id="5" idx="2"/>
          </p:cNvCxnSpPr>
          <p:nvPr/>
        </p:nvCxnSpPr>
        <p:spPr bwMode="auto">
          <a:xfrm>
            <a:off x="6010165" y="4775118"/>
            <a:ext cx="10000" cy="765286"/>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51" name="Straight Arrow Connector 50"/>
          <p:cNvCxnSpPr/>
          <p:nvPr/>
        </p:nvCxnSpPr>
        <p:spPr bwMode="auto">
          <a:xfrm>
            <a:off x="4892530" y="4792732"/>
            <a:ext cx="10000" cy="73006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52" name="Straight Arrow Connector 51"/>
          <p:cNvCxnSpPr/>
          <p:nvPr/>
        </p:nvCxnSpPr>
        <p:spPr bwMode="auto">
          <a:xfrm>
            <a:off x="3774895" y="4775120"/>
            <a:ext cx="10000" cy="73006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31" name="TextBox 30"/>
          <p:cNvSpPr txBox="1"/>
          <p:nvPr/>
        </p:nvSpPr>
        <p:spPr>
          <a:xfrm>
            <a:off x="7305143" y="4233466"/>
            <a:ext cx="1229257" cy="369332"/>
          </a:xfrm>
          <a:prstGeom prst="rect">
            <a:avLst/>
          </a:prstGeom>
          <a:noFill/>
        </p:spPr>
        <p:txBody>
          <a:bodyPr wrap="square" rtlCol="0">
            <a:spAutoFit/>
          </a:bodyPr>
          <a:lstStyle/>
          <a:p>
            <a:r>
              <a:rPr lang="en-US" dirty="0" smtClean="0">
                <a:solidFill>
                  <a:srgbClr val="134E9E"/>
                </a:solidFill>
                <a:latin typeface="+mj-lt"/>
              </a:rPr>
              <a:t>App layer</a:t>
            </a:r>
            <a:endParaRPr lang="en-US" dirty="0">
              <a:solidFill>
                <a:srgbClr val="134E9E"/>
              </a:solidFill>
              <a:latin typeface="+mj-lt"/>
            </a:endParaRPr>
          </a:p>
        </p:txBody>
      </p:sp>
      <p:sp>
        <p:nvSpPr>
          <p:cNvPr id="39" name="TextBox 38"/>
          <p:cNvSpPr txBox="1"/>
          <p:nvPr/>
        </p:nvSpPr>
        <p:spPr>
          <a:xfrm>
            <a:off x="7305143" y="5371386"/>
            <a:ext cx="1838857" cy="369332"/>
          </a:xfrm>
          <a:prstGeom prst="rect">
            <a:avLst/>
          </a:prstGeom>
          <a:noFill/>
        </p:spPr>
        <p:txBody>
          <a:bodyPr wrap="square" rtlCol="0">
            <a:spAutoFit/>
          </a:bodyPr>
          <a:lstStyle>
            <a:defPPr>
              <a:defRPr lang="en-US"/>
            </a:defPPr>
            <a:lvl1pPr>
              <a:defRPr>
                <a:solidFill>
                  <a:srgbClr val="134E9E"/>
                </a:solidFill>
                <a:latin typeface="+mj-lt"/>
              </a:defRPr>
            </a:lvl1pPr>
          </a:lstStyle>
          <a:p>
            <a:r>
              <a:rPr lang="en-US" dirty="0"/>
              <a:t>Persistence layer</a:t>
            </a:r>
          </a:p>
        </p:txBody>
      </p:sp>
      <p:sp>
        <p:nvSpPr>
          <p:cNvPr id="3" name="Title 2"/>
          <p:cNvSpPr>
            <a:spLocks noGrp="1"/>
          </p:cNvSpPr>
          <p:nvPr>
            <p:ph type="title"/>
          </p:nvPr>
        </p:nvSpPr>
        <p:spPr/>
        <p:txBody>
          <a:bodyPr/>
          <a:lstStyle/>
          <a:p>
            <a:r>
              <a:rPr lang="en-US" b="1" dirty="0" smtClean="0"/>
              <a:t>Mobile OS Isolation is an issue</a:t>
            </a:r>
            <a:endParaRPr lang="en-US" b="1" dirty="0"/>
          </a:p>
        </p:txBody>
      </p:sp>
      <p:sp>
        <p:nvSpPr>
          <p:cNvPr id="41" name="TextBox 40"/>
          <p:cNvSpPr txBox="1"/>
          <p:nvPr/>
        </p:nvSpPr>
        <p:spPr>
          <a:xfrm>
            <a:off x="4978220" y="6142985"/>
            <a:ext cx="945507" cy="369332"/>
          </a:xfrm>
          <a:prstGeom prst="rect">
            <a:avLst/>
          </a:prstGeom>
          <a:noFill/>
        </p:spPr>
        <p:txBody>
          <a:bodyPr wrap="square" rtlCol="0">
            <a:spAutoFit/>
          </a:bodyPr>
          <a:lstStyle>
            <a:defPPr>
              <a:defRPr lang="en-US"/>
            </a:defPPr>
            <a:lvl1pPr>
              <a:defRPr>
                <a:solidFill>
                  <a:srgbClr val="134E9E"/>
                </a:solidFill>
                <a:latin typeface="+mj-lt"/>
              </a:defRPr>
            </a:lvl1pPr>
          </a:lstStyle>
          <a:p>
            <a:r>
              <a:rPr lang="en-US" dirty="0"/>
              <a:t>Silos</a:t>
            </a:r>
          </a:p>
        </p:txBody>
      </p:sp>
      <p:sp>
        <p:nvSpPr>
          <p:cNvPr id="43" name="TextBox 42"/>
          <p:cNvSpPr txBox="1"/>
          <p:nvPr/>
        </p:nvSpPr>
        <p:spPr>
          <a:xfrm>
            <a:off x="5270499" y="1839708"/>
            <a:ext cx="3128987" cy="1015663"/>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000" b="1" i="1" dirty="0" smtClean="0"/>
              <a:t>The mobile OS sandbox makes inter-app communication challenging</a:t>
            </a:r>
            <a:endParaRPr lang="en-US" sz="2000" b="1" i="1" dirty="0"/>
          </a:p>
        </p:txBody>
      </p:sp>
      <p:sp>
        <p:nvSpPr>
          <p:cNvPr id="50" name="Right Arrow 49"/>
          <p:cNvSpPr/>
          <p:nvPr/>
        </p:nvSpPr>
        <p:spPr>
          <a:xfrm>
            <a:off x="4507339" y="1841262"/>
            <a:ext cx="809269" cy="409590"/>
          </a:xfrm>
          <a:prstGeom prst="rightArrow">
            <a:avLst/>
          </a:prstGeom>
          <a:gradFill>
            <a:gsLst>
              <a:gs pos="0">
                <a:srgbClr val="0C1263"/>
              </a:gs>
              <a:gs pos="80000">
                <a:srgbClr val="BFC7E1"/>
              </a:gs>
              <a:gs pos="100000">
                <a:srgbClr val="2A4496"/>
              </a:gs>
            </a:gsLst>
          </a:gradFill>
          <a:ln>
            <a:solidFill>
              <a:srgbClr val="2A4496"/>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148535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world puzzle.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26815" y="2959983"/>
            <a:ext cx="4049549" cy="3898017"/>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9293" y="4502593"/>
            <a:ext cx="613638" cy="613638"/>
          </a:xfrm>
          <a:prstGeom prst="rect">
            <a:avLst/>
          </a:prstGeom>
        </p:spPr>
      </p:pic>
      <p:sp>
        <p:nvSpPr>
          <p:cNvPr id="2" name="Title 1"/>
          <p:cNvSpPr>
            <a:spLocks noGrp="1"/>
          </p:cNvSpPr>
          <p:nvPr>
            <p:ph type="title"/>
          </p:nvPr>
        </p:nvSpPr>
        <p:spPr/>
        <p:txBody>
          <a:bodyPr/>
          <a:lstStyle/>
          <a:p>
            <a:r>
              <a:rPr lang="en-US" b="1" dirty="0" smtClean="0"/>
              <a:t>Motivations: </a:t>
            </a:r>
            <a:r>
              <a:rPr lang="en-US" b="0" dirty="0" smtClean="0"/>
              <a:t>Many of our customers have </a:t>
            </a:r>
            <a:br>
              <a:rPr lang="en-US" b="0" dirty="0" smtClean="0"/>
            </a:br>
            <a:r>
              <a:rPr lang="en-US" dirty="0"/>
              <a:t> </a:t>
            </a:r>
            <a:r>
              <a:rPr lang="en-US" dirty="0" smtClean="0"/>
              <a:t>                        </a:t>
            </a:r>
            <a:r>
              <a:rPr lang="en-US" b="0" dirty="0" smtClean="0"/>
              <a:t>architectures like this</a:t>
            </a:r>
            <a:endParaRPr lang="en-US" b="0" dirty="0"/>
          </a:p>
        </p:txBody>
      </p:sp>
      <p:sp>
        <p:nvSpPr>
          <p:cNvPr id="5" name="Rectangle 40"/>
          <p:cNvSpPr>
            <a:spLocks noChangeArrowheads="1"/>
          </p:cNvSpPr>
          <p:nvPr/>
        </p:nvSpPr>
        <p:spPr bwMode="gray">
          <a:xfrm>
            <a:off x="4335321" y="6256337"/>
            <a:ext cx="1581150" cy="601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0800" tIns="50400" rIns="100800" bIns="50400" anchor="ctr"/>
          <a:lstStyle/>
          <a:p>
            <a:pPr algn="ctr" defTabSz="873125">
              <a:spcBef>
                <a:spcPct val="20000"/>
              </a:spcBef>
              <a:buClr>
                <a:srgbClr val="AD0C10"/>
              </a:buClr>
              <a:buSzPct val="120000"/>
            </a:pPr>
            <a:endParaRPr lang="en-US" sz="800">
              <a:solidFill>
                <a:srgbClr val="000000"/>
              </a:solidFill>
              <a:latin typeface="Arial" charset="0"/>
            </a:endParaRPr>
          </a:p>
        </p:txBody>
      </p:sp>
      <p:sp>
        <p:nvSpPr>
          <p:cNvPr id="6" name="Text Box 46"/>
          <p:cNvSpPr txBox="1">
            <a:spLocks noChangeArrowheads="1"/>
          </p:cNvSpPr>
          <p:nvPr/>
        </p:nvSpPr>
        <p:spPr bwMode="auto">
          <a:xfrm>
            <a:off x="287338" y="1273175"/>
            <a:ext cx="3713162" cy="1200150"/>
          </a:xfrm>
          <a:prstGeom prst="rect">
            <a:avLst/>
          </a:prstGeom>
          <a:solidFill>
            <a:srgbClr val="F8F8F8"/>
          </a:solidFill>
          <a:ln w="19050">
            <a:solidFill>
              <a:srgbClr val="CC3300"/>
            </a:solidFill>
            <a:miter lim="800000"/>
            <a:headEnd/>
            <a:tailEnd/>
          </a:ln>
          <a:effectLst>
            <a:outerShdw blurRad="63500" dist="107763" dir="2700000" algn="ctr" rotWithShape="0">
              <a:srgbClr val="D3CCA6"/>
            </a:outerShdw>
          </a:effectLst>
        </p:spPr>
        <p:txBody>
          <a:bodyPr>
            <a:spAutoFit/>
          </a:bodyPr>
          <a:lstStyle>
            <a:lvl1pPr marL="273050" indent="-273050" eaLnBrk="0" hangingPunct="0">
              <a:defRPr sz="1200">
                <a:solidFill>
                  <a:schemeClr val="tx1"/>
                </a:solidFill>
                <a:latin typeface="Barclays" charset="0"/>
                <a:ea typeface="ＭＳ Ｐゴシック" charset="0"/>
                <a:cs typeface="ＭＳ Ｐゴシック" charset="0"/>
              </a:defRPr>
            </a:lvl1pPr>
            <a:lvl2pPr marL="37931725" indent="-37474525" eaLnBrk="0" hangingPunct="0">
              <a:defRPr sz="1200">
                <a:solidFill>
                  <a:schemeClr val="tx1"/>
                </a:solidFill>
                <a:latin typeface="Barclays" charset="0"/>
                <a:ea typeface="ＭＳ Ｐゴシック" charset="0"/>
              </a:defRPr>
            </a:lvl2pPr>
            <a:lvl3pPr eaLnBrk="0" hangingPunct="0">
              <a:defRPr sz="1200">
                <a:solidFill>
                  <a:schemeClr val="tx1"/>
                </a:solidFill>
                <a:latin typeface="Barclays" charset="0"/>
                <a:ea typeface="ＭＳ Ｐゴシック" charset="0"/>
              </a:defRPr>
            </a:lvl3pPr>
            <a:lvl4pPr eaLnBrk="0" hangingPunct="0">
              <a:defRPr sz="1200">
                <a:solidFill>
                  <a:schemeClr val="tx1"/>
                </a:solidFill>
                <a:latin typeface="Barclays" charset="0"/>
                <a:ea typeface="ＭＳ Ｐゴシック" charset="0"/>
              </a:defRPr>
            </a:lvl4pPr>
            <a:lvl5pPr eaLnBrk="0" hangingPunct="0">
              <a:defRPr sz="1200">
                <a:solidFill>
                  <a:schemeClr val="tx1"/>
                </a:solidFill>
                <a:latin typeface="Barclays" charset="0"/>
                <a:ea typeface="ＭＳ Ｐゴシック" charset="0"/>
              </a:defRPr>
            </a:lvl5pPr>
            <a:lvl6pPr marL="457200" eaLnBrk="0" fontAlgn="base" hangingPunct="0">
              <a:spcBef>
                <a:spcPct val="0"/>
              </a:spcBef>
              <a:spcAft>
                <a:spcPct val="0"/>
              </a:spcAft>
              <a:defRPr sz="1200">
                <a:solidFill>
                  <a:schemeClr val="tx1"/>
                </a:solidFill>
                <a:latin typeface="Barclays" charset="0"/>
                <a:ea typeface="ＭＳ Ｐゴシック" charset="0"/>
              </a:defRPr>
            </a:lvl6pPr>
            <a:lvl7pPr marL="914400" eaLnBrk="0" fontAlgn="base" hangingPunct="0">
              <a:spcBef>
                <a:spcPct val="0"/>
              </a:spcBef>
              <a:spcAft>
                <a:spcPct val="0"/>
              </a:spcAft>
              <a:defRPr sz="1200">
                <a:solidFill>
                  <a:schemeClr val="tx1"/>
                </a:solidFill>
                <a:latin typeface="Barclays" charset="0"/>
                <a:ea typeface="ＭＳ Ｐゴシック" charset="0"/>
              </a:defRPr>
            </a:lvl7pPr>
            <a:lvl8pPr marL="1371600" eaLnBrk="0" fontAlgn="base" hangingPunct="0">
              <a:spcBef>
                <a:spcPct val="0"/>
              </a:spcBef>
              <a:spcAft>
                <a:spcPct val="0"/>
              </a:spcAft>
              <a:defRPr sz="1200">
                <a:solidFill>
                  <a:schemeClr val="tx1"/>
                </a:solidFill>
                <a:latin typeface="Barclays" charset="0"/>
                <a:ea typeface="ＭＳ Ｐゴシック" charset="0"/>
              </a:defRPr>
            </a:lvl8pPr>
            <a:lvl9pPr marL="1828800" eaLnBrk="0" fontAlgn="base" hangingPunct="0">
              <a:spcBef>
                <a:spcPct val="0"/>
              </a:spcBef>
              <a:spcAft>
                <a:spcPct val="0"/>
              </a:spcAft>
              <a:defRPr sz="1200">
                <a:solidFill>
                  <a:schemeClr val="tx1"/>
                </a:solidFill>
                <a:latin typeface="Barclays" charset="0"/>
                <a:ea typeface="ＭＳ Ｐゴシック" charset="0"/>
              </a:defRPr>
            </a:lvl9pPr>
          </a:lstStyle>
          <a:p>
            <a:pPr eaLnBrk="1" hangingPunct="1">
              <a:spcBef>
                <a:spcPct val="50000"/>
              </a:spcBef>
              <a:buClr>
                <a:srgbClr val="008000"/>
              </a:buClr>
              <a:defRPr/>
            </a:pPr>
            <a:r>
              <a:rPr lang="en-US" sz="1600" b="1" dirty="0" smtClean="0">
                <a:solidFill>
                  <a:srgbClr val="595959"/>
                </a:solidFill>
              </a:rPr>
              <a:t>Gateway Cluster at Edge of Network</a:t>
            </a:r>
            <a:endParaRPr lang="en-US" sz="1600" b="1" dirty="0">
              <a:solidFill>
                <a:srgbClr val="595959"/>
              </a:solidFill>
            </a:endParaRPr>
          </a:p>
          <a:p>
            <a:pPr eaLnBrk="1" hangingPunct="1">
              <a:spcBef>
                <a:spcPct val="50000"/>
              </a:spcBef>
              <a:buClr>
                <a:srgbClr val="008000"/>
              </a:buClr>
              <a:buFont typeface="Wingdings" charset="0"/>
              <a:buChar char="ü"/>
              <a:defRPr/>
            </a:pPr>
            <a:r>
              <a:rPr lang="en-US" sz="1400" dirty="0" smtClean="0">
                <a:solidFill>
                  <a:srgbClr val="595959"/>
                </a:solidFill>
              </a:rPr>
              <a:t>DMZ deployment</a:t>
            </a:r>
          </a:p>
          <a:p>
            <a:pPr eaLnBrk="1" hangingPunct="1">
              <a:spcBef>
                <a:spcPct val="50000"/>
              </a:spcBef>
              <a:buClr>
                <a:srgbClr val="008000"/>
              </a:buClr>
              <a:buFont typeface="Wingdings" charset="0"/>
              <a:buChar char="ü"/>
              <a:defRPr/>
            </a:pPr>
            <a:r>
              <a:rPr lang="en-US" sz="1400" dirty="0" smtClean="0">
                <a:solidFill>
                  <a:srgbClr val="595959"/>
                </a:solidFill>
              </a:rPr>
              <a:t>Hardware appliance, virtual appliance or software </a:t>
            </a:r>
          </a:p>
        </p:txBody>
      </p:sp>
      <p:grpSp>
        <p:nvGrpSpPr>
          <p:cNvPr id="7" name="Group 8"/>
          <p:cNvGrpSpPr>
            <a:grpSpLocks/>
          </p:cNvGrpSpPr>
          <p:nvPr/>
        </p:nvGrpSpPr>
        <p:grpSpPr bwMode="auto">
          <a:xfrm>
            <a:off x="4445000" y="1566863"/>
            <a:ext cx="4699000" cy="2651125"/>
            <a:chOff x="247" y="2228"/>
            <a:chExt cx="2960" cy="1670"/>
          </a:xfrm>
        </p:grpSpPr>
        <p:sp>
          <p:nvSpPr>
            <p:cNvPr id="8" name="Freeform 9"/>
            <p:cNvSpPr>
              <a:spLocks/>
            </p:cNvSpPr>
            <p:nvPr/>
          </p:nvSpPr>
          <p:spPr bwMode="auto">
            <a:xfrm>
              <a:off x="247" y="2251"/>
              <a:ext cx="2955" cy="1647"/>
            </a:xfrm>
            <a:custGeom>
              <a:avLst/>
              <a:gdLst>
                <a:gd name="T0" fmla="*/ 0 w 2955"/>
                <a:gd name="T1" fmla="*/ 942 h 1647"/>
                <a:gd name="T2" fmla="*/ 1728 w 2955"/>
                <a:gd name="T3" fmla="*/ 0 h 1647"/>
                <a:gd name="T4" fmla="*/ 2955 w 2955"/>
                <a:gd name="T5" fmla="*/ 705 h 1647"/>
                <a:gd name="T6" fmla="*/ 1224 w 2955"/>
                <a:gd name="T7" fmla="*/ 1647 h 1647"/>
                <a:gd name="T8" fmla="*/ 0 w 2955"/>
                <a:gd name="T9" fmla="*/ 942 h 1647"/>
                <a:gd name="T10" fmla="*/ 0 60000 65536"/>
                <a:gd name="T11" fmla="*/ 0 60000 65536"/>
                <a:gd name="T12" fmla="*/ 0 60000 65536"/>
                <a:gd name="T13" fmla="*/ 0 60000 65536"/>
                <a:gd name="T14" fmla="*/ 0 60000 65536"/>
                <a:gd name="T15" fmla="*/ 0 w 2955"/>
                <a:gd name="T16" fmla="*/ 0 h 1647"/>
                <a:gd name="T17" fmla="*/ 2955 w 2955"/>
                <a:gd name="T18" fmla="*/ 1647 h 1647"/>
              </a:gdLst>
              <a:ahLst/>
              <a:cxnLst>
                <a:cxn ang="T10">
                  <a:pos x="T0" y="T1"/>
                </a:cxn>
                <a:cxn ang="T11">
                  <a:pos x="T2" y="T3"/>
                </a:cxn>
                <a:cxn ang="T12">
                  <a:pos x="T4" y="T5"/>
                </a:cxn>
                <a:cxn ang="T13">
                  <a:pos x="T6" y="T7"/>
                </a:cxn>
                <a:cxn ang="T14">
                  <a:pos x="T8" y="T9"/>
                </a:cxn>
              </a:cxnLst>
              <a:rect l="T15" t="T16" r="T17" b="T18"/>
              <a:pathLst>
                <a:path w="2955" h="1647">
                  <a:moveTo>
                    <a:pt x="0" y="942"/>
                  </a:moveTo>
                  <a:lnTo>
                    <a:pt x="1728" y="0"/>
                  </a:lnTo>
                  <a:lnTo>
                    <a:pt x="2955" y="705"/>
                  </a:lnTo>
                  <a:lnTo>
                    <a:pt x="1224" y="1647"/>
                  </a:lnTo>
                  <a:lnTo>
                    <a:pt x="0" y="942"/>
                  </a:lnTo>
                  <a:close/>
                </a:path>
              </a:pathLst>
            </a:custGeom>
            <a:gradFill rotWithShape="1">
              <a:gsLst>
                <a:gs pos="0">
                  <a:srgbClr val="B7CFDF">
                    <a:alpha val="64998"/>
                  </a:srgbClr>
                </a:gs>
                <a:gs pos="100000">
                  <a:srgbClr val="A4A2AF">
                    <a:alpha val="10001"/>
                  </a:srgbClr>
                </a:gs>
              </a:gsLst>
              <a:lin ang="2700000" scaled="1"/>
            </a:gradFill>
            <a:ln w="9525">
              <a:solidFill>
                <a:schemeClr val="bg2">
                  <a:lumMod val="50000"/>
                </a:schemeClr>
              </a:solidFill>
              <a:round/>
              <a:headEnd/>
              <a:tailEnd/>
            </a:ln>
          </p:spPr>
          <p:txBody>
            <a:bodyPr anchor="ctr"/>
            <a:lstStyle/>
            <a:p>
              <a:pPr>
                <a:defRPr/>
              </a:pPr>
              <a:endParaRPr lang="en-US">
                <a:solidFill>
                  <a:srgbClr val="000000"/>
                </a:solidFill>
              </a:endParaRPr>
            </a:p>
          </p:txBody>
        </p:sp>
        <p:sp>
          <p:nvSpPr>
            <p:cNvPr id="9" name="Freeform 10"/>
            <p:cNvSpPr>
              <a:spLocks/>
            </p:cNvSpPr>
            <p:nvPr/>
          </p:nvSpPr>
          <p:spPr bwMode="auto">
            <a:xfrm>
              <a:off x="252" y="2228"/>
              <a:ext cx="2955" cy="1647"/>
            </a:xfrm>
            <a:custGeom>
              <a:avLst/>
              <a:gdLst>
                <a:gd name="T0" fmla="*/ 0 w 2955"/>
                <a:gd name="T1" fmla="*/ 942 h 1647"/>
                <a:gd name="T2" fmla="*/ 1728 w 2955"/>
                <a:gd name="T3" fmla="*/ 0 h 1647"/>
                <a:gd name="T4" fmla="*/ 2955 w 2955"/>
                <a:gd name="T5" fmla="*/ 705 h 1647"/>
                <a:gd name="T6" fmla="*/ 1224 w 2955"/>
                <a:gd name="T7" fmla="*/ 1647 h 1647"/>
                <a:gd name="T8" fmla="*/ 0 w 2955"/>
                <a:gd name="T9" fmla="*/ 942 h 1647"/>
                <a:gd name="T10" fmla="*/ 0 60000 65536"/>
                <a:gd name="T11" fmla="*/ 0 60000 65536"/>
                <a:gd name="T12" fmla="*/ 0 60000 65536"/>
                <a:gd name="T13" fmla="*/ 0 60000 65536"/>
                <a:gd name="T14" fmla="*/ 0 60000 65536"/>
                <a:gd name="T15" fmla="*/ 0 w 2955"/>
                <a:gd name="T16" fmla="*/ 0 h 1647"/>
                <a:gd name="T17" fmla="*/ 2955 w 2955"/>
                <a:gd name="T18" fmla="*/ 1647 h 1647"/>
              </a:gdLst>
              <a:ahLst/>
              <a:cxnLst>
                <a:cxn ang="T10">
                  <a:pos x="T0" y="T1"/>
                </a:cxn>
                <a:cxn ang="T11">
                  <a:pos x="T2" y="T3"/>
                </a:cxn>
                <a:cxn ang="T12">
                  <a:pos x="T4" y="T5"/>
                </a:cxn>
                <a:cxn ang="T13">
                  <a:pos x="T6" y="T7"/>
                </a:cxn>
                <a:cxn ang="T14">
                  <a:pos x="T8" y="T9"/>
                </a:cxn>
              </a:cxnLst>
              <a:rect l="T15" t="T16" r="T17" b="T18"/>
              <a:pathLst>
                <a:path w="2955" h="1647">
                  <a:moveTo>
                    <a:pt x="0" y="942"/>
                  </a:moveTo>
                  <a:lnTo>
                    <a:pt x="1728" y="0"/>
                  </a:lnTo>
                  <a:lnTo>
                    <a:pt x="2955" y="705"/>
                  </a:lnTo>
                  <a:lnTo>
                    <a:pt x="1224" y="1647"/>
                  </a:lnTo>
                  <a:lnTo>
                    <a:pt x="0" y="942"/>
                  </a:lnTo>
                  <a:close/>
                </a:path>
              </a:pathLst>
            </a:custGeom>
            <a:gradFill rotWithShape="1">
              <a:gsLst>
                <a:gs pos="0">
                  <a:srgbClr val="B7CFDF">
                    <a:alpha val="64998"/>
                  </a:srgbClr>
                </a:gs>
                <a:gs pos="100000">
                  <a:srgbClr val="A4A2AF">
                    <a:alpha val="10001"/>
                  </a:srgbClr>
                </a:gs>
              </a:gsLst>
              <a:lin ang="2700000" scaled="1"/>
            </a:gradFill>
            <a:ln w="9525">
              <a:solidFill>
                <a:schemeClr val="bg2">
                  <a:lumMod val="50000"/>
                </a:schemeClr>
              </a:solidFill>
              <a:round/>
              <a:headEnd/>
              <a:tailEnd/>
            </a:ln>
          </p:spPr>
          <p:txBody>
            <a:bodyPr anchor="ctr"/>
            <a:lstStyle/>
            <a:p>
              <a:pPr>
                <a:defRPr/>
              </a:pPr>
              <a:endParaRPr lang="en-US">
                <a:solidFill>
                  <a:srgbClr val="000000"/>
                </a:solidFill>
              </a:endParaRPr>
            </a:p>
          </p:txBody>
        </p:sp>
      </p:grpSp>
      <p:sp>
        <p:nvSpPr>
          <p:cNvPr id="10" name="TextBox 49"/>
          <p:cNvSpPr txBox="1">
            <a:spLocks noChangeArrowheads="1"/>
          </p:cNvSpPr>
          <p:nvPr/>
        </p:nvSpPr>
        <p:spPr bwMode="auto">
          <a:xfrm>
            <a:off x="7659688" y="3449638"/>
            <a:ext cx="1257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b="1">
                <a:solidFill>
                  <a:srgbClr val="0064AF"/>
                </a:solidFill>
              </a:rPr>
              <a:t>Enterprise Network</a:t>
            </a:r>
          </a:p>
        </p:txBody>
      </p:sp>
      <p:grpSp>
        <p:nvGrpSpPr>
          <p:cNvPr id="11" name="Group 3"/>
          <p:cNvGrpSpPr>
            <a:grpSpLocks/>
          </p:cNvGrpSpPr>
          <p:nvPr/>
        </p:nvGrpSpPr>
        <p:grpSpPr bwMode="auto">
          <a:xfrm>
            <a:off x="4495800" y="2190750"/>
            <a:ext cx="1104900" cy="1449388"/>
            <a:chOff x="842" y="1831"/>
            <a:chExt cx="696" cy="913"/>
          </a:xfrm>
        </p:grpSpPr>
        <p:sp>
          <p:nvSpPr>
            <p:cNvPr id="12" name="Freeform 4"/>
            <p:cNvSpPr>
              <a:spLocks/>
            </p:cNvSpPr>
            <p:nvPr/>
          </p:nvSpPr>
          <p:spPr bwMode="auto">
            <a:xfrm>
              <a:off x="889" y="1831"/>
              <a:ext cx="285" cy="660"/>
            </a:xfrm>
            <a:custGeom>
              <a:avLst/>
              <a:gdLst>
                <a:gd name="T0" fmla="*/ 0 w 285"/>
                <a:gd name="T1" fmla="*/ 519 h 660"/>
                <a:gd name="T2" fmla="*/ 0 w 285"/>
                <a:gd name="T3" fmla="*/ 0 h 660"/>
                <a:gd name="T4" fmla="*/ 219 w 285"/>
                <a:gd name="T5" fmla="*/ 123 h 660"/>
                <a:gd name="T6" fmla="*/ 162 w 285"/>
                <a:gd name="T7" fmla="*/ 225 h 660"/>
                <a:gd name="T8" fmla="*/ 156 w 285"/>
                <a:gd name="T9" fmla="*/ 303 h 660"/>
                <a:gd name="T10" fmla="*/ 210 w 285"/>
                <a:gd name="T11" fmla="*/ 402 h 660"/>
                <a:gd name="T12" fmla="*/ 285 w 285"/>
                <a:gd name="T13" fmla="*/ 597 h 660"/>
                <a:gd name="T14" fmla="*/ 252 w 285"/>
                <a:gd name="T15" fmla="*/ 660 h 660"/>
                <a:gd name="T16" fmla="*/ 0 w 285"/>
                <a:gd name="T17" fmla="*/ 519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660"/>
                <a:gd name="T29" fmla="*/ 285 w 285"/>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660">
                  <a:moveTo>
                    <a:pt x="0" y="519"/>
                  </a:moveTo>
                  <a:lnTo>
                    <a:pt x="0" y="0"/>
                  </a:lnTo>
                  <a:lnTo>
                    <a:pt x="219" y="123"/>
                  </a:lnTo>
                  <a:lnTo>
                    <a:pt x="162" y="225"/>
                  </a:lnTo>
                  <a:lnTo>
                    <a:pt x="156" y="303"/>
                  </a:lnTo>
                  <a:lnTo>
                    <a:pt x="210" y="402"/>
                  </a:lnTo>
                  <a:lnTo>
                    <a:pt x="285" y="597"/>
                  </a:lnTo>
                  <a:lnTo>
                    <a:pt x="252" y="660"/>
                  </a:lnTo>
                  <a:lnTo>
                    <a:pt x="0" y="519"/>
                  </a:lnTo>
                  <a:close/>
                </a:path>
              </a:pathLst>
            </a:custGeom>
            <a:solidFill>
              <a:srgbClr val="C6000D"/>
            </a:solidFill>
            <a:ln w="9525">
              <a:solidFill>
                <a:schemeClr val="accent1">
                  <a:lumMod val="60000"/>
                  <a:lumOff val="40000"/>
                </a:schemeClr>
              </a:solidFill>
              <a:round/>
              <a:headEnd/>
              <a:tailEnd/>
            </a:ln>
          </p:spPr>
          <p:txBody>
            <a:bodyPr>
              <a:spAutoFit/>
            </a:bodyPr>
            <a:lstStyle/>
            <a:p>
              <a:pPr>
                <a:defRPr/>
              </a:pPr>
              <a:endParaRPr lang="en-US">
                <a:solidFill>
                  <a:srgbClr val="000000"/>
                </a:solidFill>
              </a:endParaRPr>
            </a:p>
          </p:txBody>
        </p:sp>
        <p:sp>
          <p:nvSpPr>
            <p:cNvPr id="13" name="Freeform 5"/>
            <p:cNvSpPr>
              <a:spLocks/>
            </p:cNvSpPr>
            <p:nvPr/>
          </p:nvSpPr>
          <p:spPr bwMode="auto">
            <a:xfrm>
              <a:off x="866" y="1844"/>
              <a:ext cx="672" cy="900"/>
            </a:xfrm>
            <a:custGeom>
              <a:avLst/>
              <a:gdLst>
                <a:gd name="T0" fmla="*/ 0 w 672"/>
                <a:gd name="T1" fmla="*/ 513 h 900"/>
                <a:gd name="T2" fmla="*/ 0 w 672"/>
                <a:gd name="T3" fmla="*/ 0 h 900"/>
                <a:gd name="T4" fmla="*/ 609 w 672"/>
                <a:gd name="T5" fmla="*/ 345 h 900"/>
                <a:gd name="T6" fmla="*/ 603 w 672"/>
                <a:gd name="T7" fmla="*/ 411 h 900"/>
                <a:gd name="T8" fmla="*/ 546 w 672"/>
                <a:gd name="T9" fmla="*/ 471 h 900"/>
                <a:gd name="T10" fmla="*/ 534 w 672"/>
                <a:gd name="T11" fmla="*/ 561 h 900"/>
                <a:gd name="T12" fmla="*/ 564 w 672"/>
                <a:gd name="T13" fmla="*/ 633 h 900"/>
                <a:gd name="T14" fmla="*/ 579 w 672"/>
                <a:gd name="T15" fmla="*/ 741 h 900"/>
                <a:gd name="T16" fmla="*/ 660 w 672"/>
                <a:gd name="T17" fmla="*/ 834 h 900"/>
                <a:gd name="T18" fmla="*/ 672 w 672"/>
                <a:gd name="T19" fmla="*/ 900 h 900"/>
                <a:gd name="T20" fmla="*/ 0 w 672"/>
                <a:gd name="T21" fmla="*/ 513 h 9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2"/>
                <a:gd name="T34" fmla="*/ 0 h 900"/>
                <a:gd name="T35" fmla="*/ 672 w 672"/>
                <a:gd name="T36" fmla="*/ 900 h 9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2" h="900">
                  <a:moveTo>
                    <a:pt x="0" y="513"/>
                  </a:moveTo>
                  <a:lnTo>
                    <a:pt x="0" y="0"/>
                  </a:lnTo>
                  <a:lnTo>
                    <a:pt x="609" y="345"/>
                  </a:lnTo>
                  <a:lnTo>
                    <a:pt x="603" y="411"/>
                  </a:lnTo>
                  <a:lnTo>
                    <a:pt x="546" y="471"/>
                  </a:lnTo>
                  <a:lnTo>
                    <a:pt x="534" y="561"/>
                  </a:lnTo>
                  <a:lnTo>
                    <a:pt x="564" y="633"/>
                  </a:lnTo>
                  <a:lnTo>
                    <a:pt x="579" y="741"/>
                  </a:lnTo>
                  <a:lnTo>
                    <a:pt x="660" y="834"/>
                  </a:lnTo>
                  <a:lnTo>
                    <a:pt x="672" y="900"/>
                  </a:lnTo>
                  <a:lnTo>
                    <a:pt x="0" y="513"/>
                  </a:lnTo>
                  <a:close/>
                </a:path>
              </a:pathLst>
            </a:custGeom>
            <a:gradFill rotWithShape="1">
              <a:gsLst>
                <a:gs pos="0">
                  <a:srgbClr val="B7CFDF">
                    <a:alpha val="64998"/>
                  </a:srgbClr>
                </a:gs>
                <a:gs pos="100000">
                  <a:srgbClr val="A4A2AF">
                    <a:alpha val="10001"/>
                  </a:srgbClr>
                </a:gs>
              </a:gsLst>
              <a:lin ang="2700000" scaled="1"/>
            </a:gradFill>
            <a:ln w="9525">
              <a:solidFill>
                <a:schemeClr val="accent1">
                  <a:lumMod val="60000"/>
                  <a:lumOff val="40000"/>
                </a:schemeClr>
              </a:solidFill>
              <a:round/>
              <a:headEnd/>
              <a:tailEnd/>
            </a:ln>
          </p:spPr>
          <p:txBody>
            <a:bodyPr anchor="ctr"/>
            <a:lstStyle/>
            <a:p>
              <a:pPr>
                <a:defRPr/>
              </a:pPr>
              <a:endParaRPr lang="en-US">
                <a:solidFill>
                  <a:srgbClr val="000000"/>
                </a:solidFill>
              </a:endParaRPr>
            </a:p>
          </p:txBody>
        </p:sp>
        <p:sp>
          <p:nvSpPr>
            <p:cNvPr id="14" name="Freeform 6"/>
            <p:cNvSpPr>
              <a:spLocks/>
            </p:cNvSpPr>
            <p:nvPr/>
          </p:nvSpPr>
          <p:spPr bwMode="auto">
            <a:xfrm>
              <a:off x="842" y="1862"/>
              <a:ext cx="285" cy="660"/>
            </a:xfrm>
            <a:custGeom>
              <a:avLst/>
              <a:gdLst>
                <a:gd name="T0" fmla="*/ 0 w 285"/>
                <a:gd name="T1" fmla="*/ 519 h 660"/>
                <a:gd name="T2" fmla="*/ 0 w 285"/>
                <a:gd name="T3" fmla="*/ 0 h 660"/>
                <a:gd name="T4" fmla="*/ 219 w 285"/>
                <a:gd name="T5" fmla="*/ 123 h 660"/>
                <a:gd name="T6" fmla="*/ 162 w 285"/>
                <a:gd name="T7" fmla="*/ 225 h 660"/>
                <a:gd name="T8" fmla="*/ 156 w 285"/>
                <a:gd name="T9" fmla="*/ 303 h 660"/>
                <a:gd name="T10" fmla="*/ 210 w 285"/>
                <a:gd name="T11" fmla="*/ 402 h 660"/>
                <a:gd name="T12" fmla="*/ 285 w 285"/>
                <a:gd name="T13" fmla="*/ 597 h 660"/>
                <a:gd name="T14" fmla="*/ 252 w 285"/>
                <a:gd name="T15" fmla="*/ 660 h 660"/>
                <a:gd name="T16" fmla="*/ 0 w 285"/>
                <a:gd name="T17" fmla="*/ 519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660"/>
                <a:gd name="T29" fmla="*/ 285 w 285"/>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660">
                  <a:moveTo>
                    <a:pt x="0" y="519"/>
                  </a:moveTo>
                  <a:lnTo>
                    <a:pt x="0" y="0"/>
                  </a:lnTo>
                  <a:lnTo>
                    <a:pt x="219" y="123"/>
                  </a:lnTo>
                  <a:lnTo>
                    <a:pt x="162" y="225"/>
                  </a:lnTo>
                  <a:lnTo>
                    <a:pt x="156" y="303"/>
                  </a:lnTo>
                  <a:lnTo>
                    <a:pt x="210" y="402"/>
                  </a:lnTo>
                  <a:lnTo>
                    <a:pt x="285" y="597"/>
                  </a:lnTo>
                  <a:lnTo>
                    <a:pt x="252" y="660"/>
                  </a:lnTo>
                  <a:lnTo>
                    <a:pt x="0" y="519"/>
                  </a:lnTo>
                  <a:close/>
                </a:path>
              </a:pathLst>
            </a:custGeom>
            <a:solidFill>
              <a:srgbClr val="C6000D"/>
            </a:solidFill>
            <a:ln w="9525">
              <a:solidFill>
                <a:schemeClr val="accent1">
                  <a:lumMod val="60000"/>
                  <a:lumOff val="40000"/>
                </a:schemeClr>
              </a:solidFill>
              <a:round/>
              <a:headEnd/>
              <a:tailEnd/>
            </a:ln>
          </p:spPr>
          <p:txBody>
            <a:bodyPr>
              <a:spAutoFit/>
            </a:bodyPr>
            <a:lstStyle/>
            <a:p>
              <a:pPr>
                <a:defRPr/>
              </a:pPr>
              <a:endParaRPr lang="en-US">
                <a:solidFill>
                  <a:srgbClr val="000000"/>
                </a:solidFill>
              </a:endParaRPr>
            </a:p>
          </p:txBody>
        </p:sp>
      </p:grpSp>
      <p:pic>
        <p:nvPicPr>
          <p:cNvPr id="15" name="Picture 16" descr="Server 3.gif"/>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231063" y="1220788"/>
            <a:ext cx="695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33"/>
          <p:cNvSpPr>
            <a:spLocks noChangeShapeType="1"/>
          </p:cNvSpPr>
          <p:nvPr/>
        </p:nvSpPr>
        <p:spPr bwMode="auto">
          <a:xfrm flipV="1">
            <a:off x="838200" y="3521074"/>
            <a:ext cx="4824413" cy="2346326"/>
          </a:xfrm>
          <a:prstGeom prst="line">
            <a:avLst/>
          </a:prstGeom>
          <a:noFill/>
          <a:ln w="19050">
            <a:solidFill>
              <a:srgbClr val="339933"/>
            </a:solidFill>
            <a:round/>
            <a:headEnd type="none" w="sm" len="sm"/>
            <a:tailEnd type="stealth" w="med" len="med"/>
          </a:ln>
          <a:extLst>
            <a:ext uri="{909E8E84-426E-40dd-AFC4-6F175D3DCCD1}">
              <a14:hiddenFill xmlns:a14="http://schemas.microsoft.com/office/drawing/2010/main">
                <a:noFill/>
              </a14:hiddenFill>
            </a:ext>
          </a:extLst>
        </p:spPr>
        <p:txBody>
          <a:bodyPr wrap="square">
            <a:spAutoFit/>
          </a:bodyPr>
          <a:lstStyle/>
          <a:p>
            <a:endParaRPr lang="en-US">
              <a:solidFill>
                <a:srgbClr val="000000"/>
              </a:solidFill>
            </a:endParaRPr>
          </a:p>
        </p:txBody>
      </p:sp>
      <p:pic>
        <p:nvPicPr>
          <p:cNvPr id="17" name="Picture 4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53363" y="1987550"/>
            <a:ext cx="79216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69"/>
          <p:cNvGrpSpPr>
            <a:grpSpLocks/>
          </p:cNvGrpSpPr>
          <p:nvPr/>
        </p:nvGrpSpPr>
        <p:grpSpPr bwMode="auto">
          <a:xfrm>
            <a:off x="7256463" y="2705100"/>
            <a:ext cx="636587" cy="601663"/>
            <a:chOff x="3096" y="3001"/>
            <a:chExt cx="366" cy="375"/>
          </a:xfrm>
        </p:grpSpPr>
        <p:pic>
          <p:nvPicPr>
            <p:cNvPr id="20" name="Picture 70" descr="Disk with trans"/>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096" y="3010"/>
              <a:ext cx="36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1" descr="New Picture (1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182" y="306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2" descr="New Picture (1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268" y="3100"/>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3" descr="New Picture (1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291" y="300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3"/>
          <p:cNvGrpSpPr>
            <a:grpSpLocks/>
          </p:cNvGrpSpPr>
          <p:nvPr/>
        </p:nvGrpSpPr>
        <p:grpSpPr bwMode="auto">
          <a:xfrm>
            <a:off x="5572125" y="1625600"/>
            <a:ext cx="1104900" cy="1449388"/>
            <a:chOff x="842" y="1831"/>
            <a:chExt cx="696" cy="913"/>
          </a:xfrm>
        </p:grpSpPr>
        <p:sp>
          <p:nvSpPr>
            <p:cNvPr id="28" name="Freeform 4"/>
            <p:cNvSpPr>
              <a:spLocks/>
            </p:cNvSpPr>
            <p:nvPr/>
          </p:nvSpPr>
          <p:spPr bwMode="auto">
            <a:xfrm>
              <a:off x="889" y="1831"/>
              <a:ext cx="285" cy="660"/>
            </a:xfrm>
            <a:custGeom>
              <a:avLst/>
              <a:gdLst>
                <a:gd name="T0" fmla="*/ 0 w 285"/>
                <a:gd name="T1" fmla="*/ 519 h 660"/>
                <a:gd name="T2" fmla="*/ 0 w 285"/>
                <a:gd name="T3" fmla="*/ 0 h 660"/>
                <a:gd name="T4" fmla="*/ 219 w 285"/>
                <a:gd name="T5" fmla="*/ 123 h 660"/>
                <a:gd name="T6" fmla="*/ 162 w 285"/>
                <a:gd name="T7" fmla="*/ 225 h 660"/>
                <a:gd name="T8" fmla="*/ 156 w 285"/>
                <a:gd name="T9" fmla="*/ 303 h 660"/>
                <a:gd name="T10" fmla="*/ 210 w 285"/>
                <a:gd name="T11" fmla="*/ 402 h 660"/>
                <a:gd name="T12" fmla="*/ 285 w 285"/>
                <a:gd name="T13" fmla="*/ 597 h 660"/>
                <a:gd name="T14" fmla="*/ 252 w 285"/>
                <a:gd name="T15" fmla="*/ 660 h 660"/>
                <a:gd name="T16" fmla="*/ 0 w 285"/>
                <a:gd name="T17" fmla="*/ 519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660"/>
                <a:gd name="T29" fmla="*/ 285 w 285"/>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660">
                  <a:moveTo>
                    <a:pt x="0" y="519"/>
                  </a:moveTo>
                  <a:lnTo>
                    <a:pt x="0" y="0"/>
                  </a:lnTo>
                  <a:lnTo>
                    <a:pt x="219" y="123"/>
                  </a:lnTo>
                  <a:lnTo>
                    <a:pt x="162" y="225"/>
                  </a:lnTo>
                  <a:lnTo>
                    <a:pt x="156" y="303"/>
                  </a:lnTo>
                  <a:lnTo>
                    <a:pt x="210" y="402"/>
                  </a:lnTo>
                  <a:lnTo>
                    <a:pt x="285" y="597"/>
                  </a:lnTo>
                  <a:lnTo>
                    <a:pt x="252" y="660"/>
                  </a:lnTo>
                  <a:lnTo>
                    <a:pt x="0" y="519"/>
                  </a:lnTo>
                  <a:close/>
                </a:path>
              </a:pathLst>
            </a:custGeom>
            <a:solidFill>
              <a:srgbClr val="C6000D"/>
            </a:solidFill>
            <a:ln w="9525">
              <a:solidFill>
                <a:schemeClr val="accent1">
                  <a:lumMod val="60000"/>
                  <a:lumOff val="40000"/>
                </a:schemeClr>
              </a:solidFill>
              <a:round/>
              <a:headEnd/>
              <a:tailEnd/>
            </a:ln>
          </p:spPr>
          <p:txBody>
            <a:bodyPr>
              <a:spAutoFit/>
            </a:bodyPr>
            <a:lstStyle/>
            <a:p>
              <a:pPr>
                <a:defRPr/>
              </a:pPr>
              <a:endParaRPr lang="en-US">
                <a:solidFill>
                  <a:srgbClr val="000000"/>
                </a:solidFill>
              </a:endParaRPr>
            </a:p>
          </p:txBody>
        </p:sp>
        <p:sp>
          <p:nvSpPr>
            <p:cNvPr id="29" name="Freeform 5"/>
            <p:cNvSpPr>
              <a:spLocks/>
            </p:cNvSpPr>
            <p:nvPr/>
          </p:nvSpPr>
          <p:spPr bwMode="auto">
            <a:xfrm>
              <a:off x="866" y="1844"/>
              <a:ext cx="672" cy="900"/>
            </a:xfrm>
            <a:custGeom>
              <a:avLst/>
              <a:gdLst>
                <a:gd name="T0" fmla="*/ 0 w 672"/>
                <a:gd name="T1" fmla="*/ 513 h 900"/>
                <a:gd name="T2" fmla="*/ 0 w 672"/>
                <a:gd name="T3" fmla="*/ 0 h 900"/>
                <a:gd name="T4" fmla="*/ 609 w 672"/>
                <a:gd name="T5" fmla="*/ 345 h 900"/>
                <a:gd name="T6" fmla="*/ 603 w 672"/>
                <a:gd name="T7" fmla="*/ 411 h 900"/>
                <a:gd name="T8" fmla="*/ 546 w 672"/>
                <a:gd name="T9" fmla="*/ 471 h 900"/>
                <a:gd name="T10" fmla="*/ 534 w 672"/>
                <a:gd name="T11" fmla="*/ 561 h 900"/>
                <a:gd name="T12" fmla="*/ 564 w 672"/>
                <a:gd name="T13" fmla="*/ 633 h 900"/>
                <a:gd name="T14" fmla="*/ 579 w 672"/>
                <a:gd name="T15" fmla="*/ 741 h 900"/>
                <a:gd name="T16" fmla="*/ 660 w 672"/>
                <a:gd name="T17" fmla="*/ 834 h 900"/>
                <a:gd name="T18" fmla="*/ 672 w 672"/>
                <a:gd name="T19" fmla="*/ 900 h 900"/>
                <a:gd name="T20" fmla="*/ 0 w 672"/>
                <a:gd name="T21" fmla="*/ 513 h 9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2"/>
                <a:gd name="T34" fmla="*/ 0 h 900"/>
                <a:gd name="T35" fmla="*/ 672 w 672"/>
                <a:gd name="T36" fmla="*/ 900 h 9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2" h="900">
                  <a:moveTo>
                    <a:pt x="0" y="513"/>
                  </a:moveTo>
                  <a:lnTo>
                    <a:pt x="0" y="0"/>
                  </a:lnTo>
                  <a:lnTo>
                    <a:pt x="609" y="345"/>
                  </a:lnTo>
                  <a:lnTo>
                    <a:pt x="603" y="411"/>
                  </a:lnTo>
                  <a:lnTo>
                    <a:pt x="546" y="471"/>
                  </a:lnTo>
                  <a:lnTo>
                    <a:pt x="534" y="561"/>
                  </a:lnTo>
                  <a:lnTo>
                    <a:pt x="564" y="633"/>
                  </a:lnTo>
                  <a:lnTo>
                    <a:pt x="579" y="741"/>
                  </a:lnTo>
                  <a:lnTo>
                    <a:pt x="660" y="834"/>
                  </a:lnTo>
                  <a:lnTo>
                    <a:pt x="672" y="900"/>
                  </a:lnTo>
                  <a:lnTo>
                    <a:pt x="0" y="513"/>
                  </a:lnTo>
                  <a:close/>
                </a:path>
              </a:pathLst>
            </a:custGeom>
            <a:gradFill rotWithShape="1">
              <a:gsLst>
                <a:gs pos="0">
                  <a:srgbClr val="B7CFDF">
                    <a:alpha val="64998"/>
                  </a:srgbClr>
                </a:gs>
                <a:gs pos="100000">
                  <a:srgbClr val="A4A2AF">
                    <a:alpha val="10001"/>
                  </a:srgbClr>
                </a:gs>
              </a:gsLst>
              <a:lin ang="2700000" scaled="1"/>
            </a:gradFill>
            <a:ln w="9525">
              <a:solidFill>
                <a:schemeClr val="accent1">
                  <a:lumMod val="60000"/>
                  <a:lumOff val="40000"/>
                </a:schemeClr>
              </a:solidFill>
              <a:round/>
              <a:headEnd/>
              <a:tailEnd/>
            </a:ln>
          </p:spPr>
          <p:txBody>
            <a:bodyPr anchor="ctr"/>
            <a:lstStyle/>
            <a:p>
              <a:pPr>
                <a:defRPr/>
              </a:pPr>
              <a:endParaRPr lang="en-US">
                <a:solidFill>
                  <a:srgbClr val="000000"/>
                </a:solidFill>
              </a:endParaRPr>
            </a:p>
          </p:txBody>
        </p:sp>
        <p:sp>
          <p:nvSpPr>
            <p:cNvPr id="30" name="Freeform 6"/>
            <p:cNvSpPr>
              <a:spLocks/>
            </p:cNvSpPr>
            <p:nvPr/>
          </p:nvSpPr>
          <p:spPr bwMode="auto">
            <a:xfrm>
              <a:off x="842" y="1862"/>
              <a:ext cx="285" cy="660"/>
            </a:xfrm>
            <a:custGeom>
              <a:avLst/>
              <a:gdLst>
                <a:gd name="T0" fmla="*/ 0 w 285"/>
                <a:gd name="T1" fmla="*/ 519 h 660"/>
                <a:gd name="T2" fmla="*/ 0 w 285"/>
                <a:gd name="T3" fmla="*/ 0 h 660"/>
                <a:gd name="T4" fmla="*/ 219 w 285"/>
                <a:gd name="T5" fmla="*/ 123 h 660"/>
                <a:gd name="T6" fmla="*/ 162 w 285"/>
                <a:gd name="T7" fmla="*/ 225 h 660"/>
                <a:gd name="T8" fmla="*/ 156 w 285"/>
                <a:gd name="T9" fmla="*/ 303 h 660"/>
                <a:gd name="T10" fmla="*/ 210 w 285"/>
                <a:gd name="T11" fmla="*/ 402 h 660"/>
                <a:gd name="T12" fmla="*/ 285 w 285"/>
                <a:gd name="T13" fmla="*/ 597 h 660"/>
                <a:gd name="T14" fmla="*/ 252 w 285"/>
                <a:gd name="T15" fmla="*/ 660 h 660"/>
                <a:gd name="T16" fmla="*/ 0 w 285"/>
                <a:gd name="T17" fmla="*/ 519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660"/>
                <a:gd name="T29" fmla="*/ 285 w 285"/>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660">
                  <a:moveTo>
                    <a:pt x="0" y="519"/>
                  </a:moveTo>
                  <a:lnTo>
                    <a:pt x="0" y="0"/>
                  </a:lnTo>
                  <a:lnTo>
                    <a:pt x="219" y="123"/>
                  </a:lnTo>
                  <a:lnTo>
                    <a:pt x="162" y="225"/>
                  </a:lnTo>
                  <a:lnTo>
                    <a:pt x="156" y="303"/>
                  </a:lnTo>
                  <a:lnTo>
                    <a:pt x="210" y="402"/>
                  </a:lnTo>
                  <a:lnTo>
                    <a:pt x="285" y="597"/>
                  </a:lnTo>
                  <a:lnTo>
                    <a:pt x="252" y="660"/>
                  </a:lnTo>
                  <a:lnTo>
                    <a:pt x="0" y="519"/>
                  </a:lnTo>
                  <a:close/>
                </a:path>
              </a:pathLst>
            </a:custGeom>
            <a:solidFill>
              <a:srgbClr val="C6000D"/>
            </a:solidFill>
            <a:ln w="9525">
              <a:solidFill>
                <a:schemeClr val="accent1">
                  <a:lumMod val="60000"/>
                  <a:lumOff val="40000"/>
                </a:schemeClr>
              </a:solidFill>
              <a:round/>
              <a:headEnd/>
              <a:tailEnd/>
            </a:ln>
          </p:spPr>
          <p:txBody>
            <a:bodyPr>
              <a:spAutoFit/>
            </a:bodyPr>
            <a:lstStyle/>
            <a:p>
              <a:pPr>
                <a:defRPr/>
              </a:pPr>
              <a:endParaRPr lang="en-US">
                <a:solidFill>
                  <a:srgbClr val="000000"/>
                </a:solidFill>
              </a:endParaRPr>
            </a:p>
          </p:txBody>
        </p:sp>
      </p:grpSp>
      <p:sp>
        <p:nvSpPr>
          <p:cNvPr id="31" name="TextBox 67"/>
          <p:cNvSpPr txBox="1">
            <a:spLocks noChangeArrowheads="1"/>
          </p:cNvSpPr>
          <p:nvPr/>
        </p:nvSpPr>
        <p:spPr bwMode="auto">
          <a:xfrm>
            <a:off x="7810500" y="1066800"/>
            <a:ext cx="1031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b="1" dirty="0">
                <a:solidFill>
                  <a:srgbClr val="002A50"/>
                </a:solidFill>
              </a:rPr>
              <a:t>API/Service Servers</a:t>
            </a:r>
          </a:p>
        </p:txBody>
      </p:sp>
      <p:pic>
        <p:nvPicPr>
          <p:cNvPr id="32" name="Picture 15" descr="Standard L7 pizza box icon.pn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5241925" y="2598738"/>
            <a:ext cx="15303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5" descr="Standard L7 pizza box icon.pn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5245100" y="2420938"/>
            <a:ext cx="15303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rot="5400000">
            <a:off x="5930107" y="3009106"/>
            <a:ext cx="304800" cy="277813"/>
          </a:xfrm>
          <a:prstGeom prst="rect">
            <a:avLst/>
          </a:prstGeom>
          <a:noFill/>
        </p:spPr>
        <p:txBody>
          <a:bodyPr>
            <a:spAutoFit/>
          </a:bodyPr>
          <a:lstStyle/>
          <a:p>
            <a:pPr>
              <a:defRPr/>
            </a:pPr>
            <a:r>
              <a:rPr lang="en-US" b="1" dirty="0">
                <a:solidFill>
                  <a:srgbClr val="FFFFFF">
                    <a:lumMod val="95000"/>
                  </a:srgbClr>
                </a:solidFill>
              </a:rPr>
              <a:t>…</a:t>
            </a:r>
          </a:p>
        </p:txBody>
      </p:sp>
      <p:sp>
        <p:nvSpPr>
          <p:cNvPr id="36" name="Line 33"/>
          <p:cNvSpPr>
            <a:spLocks noChangeShapeType="1"/>
          </p:cNvSpPr>
          <p:nvPr/>
        </p:nvSpPr>
        <p:spPr bwMode="auto">
          <a:xfrm flipV="1">
            <a:off x="6342063" y="1731963"/>
            <a:ext cx="1138237" cy="700087"/>
          </a:xfrm>
          <a:prstGeom prst="line">
            <a:avLst/>
          </a:prstGeom>
          <a:noFill/>
          <a:ln w="19050">
            <a:solidFill>
              <a:srgbClr val="339933"/>
            </a:solidFill>
            <a:round/>
            <a:headEnd type="none" w="sm" len="sm"/>
            <a:tailEnd type="stealth" w="med" len="med"/>
          </a:ln>
          <a:extLst>
            <a:ext uri="{909E8E84-426E-40dd-AFC4-6F175D3DCCD1}">
              <a14:hiddenFill xmlns:a14="http://schemas.microsoft.com/office/drawing/2010/main">
                <a:noFill/>
              </a14:hiddenFill>
            </a:ext>
          </a:extLst>
        </p:spPr>
        <p:txBody>
          <a:bodyPr>
            <a:spAutoFit/>
          </a:bodyPr>
          <a:lstStyle/>
          <a:p>
            <a:endParaRPr lang="en-US">
              <a:solidFill>
                <a:srgbClr val="000000"/>
              </a:solidFill>
            </a:endParaRPr>
          </a:p>
        </p:txBody>
      </p:sp>
      <p:pic>
        <p:nvPicPr>
          <p:cNvPr id="37" name="Picture 24" descr="Layer7virtual1.png"/>
          <p:cNvPicPr>
            <a:picLocks noChangeAspect="1"/>
          </p:cNvPicPr>
          <p:nvPr/>
        </p:nvPicPr>
        <p:blipFill>
          <a:blip r:embed="rId11" cstate="print">
            <a:extLst>
              <a:ext uri="{28A0092B-C50C-407E-A947-70E740481C1C}">
                <a14:useLocalDpi xmlns:a14="http://schemas.microsoft.com/office/drawing/2010/main"/>
              </a:ext>
            </a:extLst>
          </a:blip>
          <a:srcRect l="4167" t="10458" r="4167" b="11111"/>
          <a:stretch>
            <a:fillRect/>
          </a:stretch>
        </p:blipFill>
        <p:spPr bwMode="auto">
          <a:xfrm>
            <a:off x="5264150" y="2081213"/>
            <a:ext cx="15240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42"/>
          <p:cNvSpPr txBox="1">
            <a:spLocks noChangeArrowheads="1"/>
          </p:cNvSpPr>
          <p:nvPr/>
        </p:nvSpPr>
        <p:spPr bwMode="auto">
          <a:xfrm>
            <a:off x="4727575" y="1722438"/>
            <a:ext cx="9096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eaLnBrk="1" hangingPunct="1"/>
            <a:r>
              <a:rPr lang="en-US">
                <a:solidFill>
                  <a:srgbClr val="800000"/>
                </a:solidFill>
              </a:rPr>
              <a:t>Firewall  2</a:t>
            </a:r>
          </a:p>
        </p:txBody>
      </p:sp>
      <p:sp>
        <p:nvSpPr>
          <p:cNvPr id="40" name="TextBox 42"/>
          <p:cNvSpPr txBox="1">
            <a:spLocks noChangeArrowheads="1"/>
          </p:cNvSpPr>
          <p:nvPr/>
        </p:nvSpPr>
        <p:spPr bwMode="auto">
          <a:xfrm>
            <a:off x="3703638" y="2509838"/>
            <a:ext cx="973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eaLnBrk="1" hangingPunct="1"/>
            <a:r>
              <a:rPr lang="en-US">
                <a:solidFill>
                  <a:srgbClr val="800000"/>
                </a:solidFill>
              </a:rPr>
              <a:t>Firewall 1 </a:t>
            </a:r>
          </a:p>
        </p:txBody>
      </p:sp>
      <p:sp>
        <p:nvSpPr>
          <p:cNvPr id="41" name="Line 33"/>
          <p:cNvSpPr>
            <a:spLocks noChangeShapeType="1"/>
          </p:cNvSpPr>
          <p:nvPr/>
        </p:nvSpPr>
        <p:spPr bwMode="auto">
          <a:xfrm flipV="1">
            <a:off x="1524000" y="3428999"/>
            <a:ext cx="3962400" cy="1219199"/>
          </a:xfrm>
          <a:prstGeom prst="line">
            <a:avLst/>
          </a:prstGeom>
          <a:noFill/>
          <a:ln w="19050">
            <a:solidFill>
              <a:srgbClr val="339933"/>
            </a:solidFill>
            <a:round/>
            <a:headEnd type="none" w="sm" len="sm"/>
            <a:tailEnd type="stealth" w="med" len="med"/>
          </a:ln>
          <a:extLst>
            <a:ext uri="{909E8E84-426E-40dd-AFC4-6F175D3DCCD1}">
              <a14:hiddenFill xmlns:a14="http://schemas.microsoft.com/office/drawing/2010/main">
                <a:noFill/>
              </a14:hiddenFill>
            </a:ext>
          </a:extLst>
        </p:spPr>
        <p:txBody>
          <a:bodyPr wrap="square">
            <a:spAutoFit/>
          </a:bodyPr>
          <a:lstStyle/>
          <a:p>
            <a:endParaRPr lang="en-US" dirty="0">
              <a:solidFill>
                <a:srgbClr val="000000"/>
              </a:solidFill>
            </a:endParaRPr>
          </a:p>
        </p:txBody>
      </p:sp>
      <p:pic>
        <p:nvPicPr>
          <p:cNvPr id="43" name="Picture 4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01580" y="4717001"/>
            <a:ext cx="424167" cy="628487"/>
          </a:xfrm>
          <a:prstGeom prst="rect">
            <a:avLst/>
          </a:prstGeom>
        </p:spPr>
      </p:pic>
      <p:pic>
        <p:nvPicPr>
          <p:cNvPr id="46" name="Picture 46" descr="Cloud from MS presentation.png"/>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0543" y="2375720"/>
            <a:ext cx="2774715" cy="196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6398" y="5718963"/>
            <a:ext cx="1066800" cy="791457"/>
          </a:xfrm>
          <a:prstGeom prst="rect">
            <a:avLst/>
          </a:prstGeom>
          <a:noFill/>
          <a:ln w="9525">
            <a:noFill/>
            <a:miter lim="800000"/>
            <a:headEnd/>
            <a:tailEnd/>
          </a:ln>
        </p:spPr>
      </p:pic>
      <p:sp>
        <p:nvSpPr>
          <p:cNvPr id="48" name="TextBox 47"/>
          <p:cNvSpPr txBox="1">
            <a:spLocks noChangeArrowheads="1"/>
          </p:cNvSpPr>
          <p:nvPr/>
        </p:nvSpPr>
        <p:spPr bwMode="auto">
          <a:xfrm>
            <a:off x="227196" y="6457302"/>
            <a:ext cx="1183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defRPr/>
            </a:pPr>
            <a:r>
              <a:rPr lang="en-US" b="1" dirty="0" smtClean="0">
                <a:solidFill>
                  <a:srgbClr val="000000"/>
                </a:solidFill>
                <a:effectLst>
                  <a:outerShdw blurRad="50800" dist="38100" dir="2700000" algn="tl" rotWithShape="0">
                    <a:prstClr val="black">
                      <a:alpha val="40000"/>
                    </a:prstClr>
                  </a:outerShdw>
                </a:effectLst>
              </a:rPr>
              <a:t>Partners</a:t>
            </a:r>
          </a:p>
        </p:txBody>
      </p:sp>
      <p:pic>
        <p:nvPicPr>
          <p:cNvPr id="49" name="Picture 41"/>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51929" y="4361713"/>
            <a:ext cx="548922" cy="54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50"/>
          <p:cNvSpPr txBox="1">
            <a:spLocks noChangeArrowheads="1"/>
          </p:cNvSpPr>
          <p:nvPr/>
        </p:nvSpPr>
        <p:spPr bwMode="auto">
          <a:xfrm>
            <a:off x="247642" y="5262579"/>
            <a:ext cx="1535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defRPr/>
            </a:pPr>
            <a:r>
              <a:rPr lang="en-US" b="1" dirty="0" smtClean="0">
                <a:solidFill>
                  <a:srgbClr val="000000"/>
                </a:solidFill>
                <a:effectLst>
                  <a:outerShdw blurRad="50800" dist="38100" dir="2700000" algn="tl" rotWithShape="0">
                    <a:prstClr val="black">
                      <a:alpha val="40000"/>
                    </a:prstClr>
                  </a:outerShdw>
                </a:effectLst>
              </a:rPr>
              <a:t>Mobile Devices</a:t>
            </a:r>
          </a:p>
        </p:txBody>
      </p:sp>
      <p:sp>
        <p:nvSpPr>
          <p:cNvPr id="52" name="TextBox 51"/>
          <p:cNvSpPr txBox="1">
            <a:spLocks noChangeArrowheads="1"/>
          </p:cNvSpPr>
          <p:nvPr/>
        </p:nvSpPr>
        <p:spPr bwMode="auto">
          <a:xfrm>
            <a:off x="462067" y="3731181"/>
            <a:ext cx="1535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defRPr/>
            </a:pPr>
            <a:r>
              <a:rPr lang="en-US" b="1" dirty="0" smtClean="0">
                <a:solidFill>
                  <a:srgbClr val="000000"/>
                </a:solidFill>
                <a:effectLst>
                  <a:outerShdw blurRad="50800" dist="38100" dir="2700000" algn="tl" rotWithShape="0">
                    <a:prstClr val="black">
                      <a:alpha val="40000"/>
                    </a:prstClr>
                  </a:outerShdw>
                </a:effectLst>
              </a:rPr>
              <a:t>Cloud</a:t>
            </a:r>
          </a:p>
        </p:txBody>
      </p:sp>
      <p:graphicFrame>
        <p:nvGraphicFramePr>
          <p:cNvPr id="53" name="Object 3"/>
          <p:cNvGraphicFramePr>
            <a:graphicFrameLocks noChangeAspect="1"/>
          </p:cNvGraphicFramePr>
          <p:nvPr>
            <p:extLst>
              <p:ext uri="{D42A27DB-BD31-4B8C-83A1-F6EECF244321}">
                <p14:modId xmlns:p14="http://schemas.microsoft.com/office/powerpoint/2010/main" val="963951266"/>
              </p:ext>
            </p:extLst>
          </p:nvPr>
        </p:nvGraphicFramePr>
        <p:xfrm>
          <a:off x="553189" y="2771746"/>
          <a:ext cx="809992" cy="411406"/>
        </p:xfrm>
        <a:graphic>
          <a:graphicData uri="http://schemas.openxmlformats.org/presentationml/2006/ole">
            <mc:AlternateContent xmlns:mc="http://schemas.openxmlformats.org/markup-compatibility/2006">
              <mc:Choice xmlns:v="urn:schemas-microsoft-com:vml" Requires="v">
                <p:oleObj spid="_x0000_s1108" name="Photo Editor Photo" r:id="rId16" imgW="2514286" imgH="1276190" progId="">
                  <p:embed/>
                </p:oleObj>
              </mc:Choice>
              <mc:Fallback>
                <p:oleObj name="Photo Editor Photo" r:id="rId16" imgW="2514286" imgH="127619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3189" y="2771746"/>
                        <a:ext cx="809992" cy="411406"/>
                      </a:xfrm>
                      <a:prstGeom prst="rect">
                        <a:avLst/>
                      </a:prstGeom>
                      <a:noFill/>
                      <a:ln>
                        <a:noFill/>
                      </a:ln>
                      <a:effectLst/>
                    </p:spPr>
                  </p:pic>
                </p:oleObj>
              </mc:Fallback>
            </mc:AlternateContent>
          </a:graphicData>
        </a:graphic>
      </p:graphicFrame>
      <p:pic>
        <p:nvPicPr>
          <p:cNvPr id="54" name="Picture 24" descr="google_apps.png"/>
          <p:cNvPicPr>
            <a:picLocks noChangeAspect="1"/>
          </p:cNvPicPr>
          <p:nvPr/>
        </p:nvPicPr>
        <p:blipFill>
          <a:blip r:embed="rId18" cstate="print">
            <a:extLst>
              <a:ext uri="{28A0092B-C50C-407E-A947-70E740481C1C}">
                <a14:useLocalDpi xmlns:a14="http://schemas.microsoft.com/office/drawing/2010/main"/>
              </a:ext>
            </a:extLst>
          </a:blip>
          <a:srcRect/>
          <a:stretch>
            <a:fillRect/>
          </a:stretch>
        </p:blipFill>
        <p:spPr bwMode="auto">
          <a:xfrm>
            <a:off x="1414793" y="2918036"/>
            <a:ext cx="676438" cy="72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268" y="3160432"/>
            <a:ext cx="849020" cy="468031"/>
          </a:xfrm>
          <a:prstGeom prst="rect">
            <a:avLst/>
          </a:prstGeom>
        </p:spPr>
      </p:pic>
      <p:pic>
        <p:nvPicPr>
          <p:cNvPr id="50" name="Picture 39"/>
          <p:cNvPicPr>
            <a:picLocks noChangeAspect="1"/>
          </p:cNvPicPr>
          <p:nvPr/>
        </p:nvPicPr>
        <p:blipFill>
          <a:blip r:embed="rId20" cstate="print">
            <a:extLst>
              <a:ext uri="{28A0092B-C50C-407E-A947-70E740481C1C}">
                <a14:useLocalDpi xmlns:a14="http://schemas.microsoft.com/office/drawing/2010/main"/>
              </a:ext>
            </a:extLst>
          </a:blip>
          <a:srcRect/>
          <a:stretch>
            <a:fillRect/>
          </a:stretch>
        </p:blipFill>
        <p:spPr bwMode="auto">
          <a:xfrm>
            <a:off x="762000" y="4953000"/>
            <a:ext cx="448962" cy="3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Line 33"/>
          <p:cNvSpPr>
            <a:spLocks noChangeShapeType="1"/>
          </p:cNvSpPr>
          <p:nvPr/>
        </p:nvSpPr>
        <p:spPr bwMode="auto">
          <a:xfrm flipV="1">
            <a:off x="3124200" y="3657600"/>
            <a:ext cx="2590801" cy="1524000"/>
          </a:xfrm>
          <a:prstGeom prst="line">
            <a:avLst/>
          </a:prstGeom>
          <a:noFill/>
          <a:ln w="19050">
            <a:solidFill>
              <a:srgbClr val="339933"/>
            </a:solidFill>
            <a:round/>
            <a:headEnd type="none" w="sm" len="sm"/>
            <a:tailEnd type="stealth" w="med" len="med"/>
          </a:ln>
          <a:extLst>
            <a:ext uri="{909E8E84-426E-40dd-AFC4-6F175D3DCCD1}">
              <a14:hiddenFill xmlns:a14="http://schemas.microsoft.com/office/drawing/2010/main">
                <a:noFill/>
              </a14:hiddenFill>
            </a:ext>
          </a:extLst>
        </p:spPr>
        <p:txBody>
          <a:bodyPr wrap="square">
            <a:spAutoFit/>
          </a:bodyPr>
          <a:lstStyle/>
          <a:p>
            <a:endParaRPr lang="en-US">
              <a:solidFill>
                <a:srgbClr val="000000"/>
              </a:solidFill>
            </a:endParaRPr>
          </a:p>
        </p:txBody>
      </p:sp>
      <p:sp>
        <p:nvSpPr>
          <p:cNvPr id="57" name="Line 33"/>
          <p:cNvSpPr>
            <a:spLocks noChangeShapeType="1"/>
          </p:cNvSpPr>
          <p:nvPr/>
        </p:nvSpPr>
        <p:spPr bwMode="auto">
          <a:xfrm flipV="1">
            <a:off x="2362200" y="3352800"/>
            <a:ext cx="2971800" cy="76200"/>
          </a:xfrm>
          <a:prstGeom prst="line">
            <a:avLst/>
          </a:prstGeom>
          <a:noFill/>
          <a:ln w="19050">
            <a:solidFill>
              <a:srgbClr val="339933"/>
            </a:solidFill>
            <a:round/>
            <a:headEnd type="none" w="sm" len="sm"/>
            <a:tailEnd type="stealth" w="med" len="med"/>
          </a:ln>
          <a:extLst>
            <a:ext uri="{909E8E84-426E-40dd-AFC4-6F175D3DCCD1}">
              <a14:hiddenFill xmlns:a14="http://schemas.microsoft.com/office/drawing/2010/main">
                <a:noFill/>
              </a14:hiddenFill>
            </a:ext>
          </a:extLst>
        </p:spPr>
        <p:txBody>
          <a:bodyPr wrap="square">
            <a:spAutoFit/>
          </a:bodyPr>
          <a:lstStyle/>
          <a:p>
            <a:endParaRPr lang="en-US" dirty="0">
              <a:solidFill>
                <a:srgbClr val="000000"/>
              </a:solidFill>
            </a:endParaRPr>
          </a:p>
        </p:txBody>
      </p:sp>
      <p:sp>
        <p:nvSpPr>
          <p:cNvPr id="38" name="TextBox 37"/>
          <p:cNvSpPr txBox="1"/>
          <p:nvPr/>
        </p:nvSpPr>
        <p:spPr>
          <a:xfrm>
            <a:off x="5410200" y="3810000"/>
            <a:ext cx="1086036" cy="523220"/>
          </a:xfrm>
          <a:prstGeom prst="rect">
            <a:avLst/>
          </a:prstGeom>
          <a:solidFill>
            <a:schemeClr val="bg1">
              <a:lumMod val="95000"/>
            </a:schemeClr>
          </a:solidFill>
          <a:ln>
            <a:solidFill>
              <a:srgbClr val="800000"/>
            </a:solidFill>
          </a:ln>
          <a:effectLst>
            <a:outerShdw blurRad="50800" dist="38100" dir="2700000" algn="tl" rotWithShape="0">
              <a:prstClr val="black">
                <a:alpha val="40000"/>
              </a:prstClr>
            </a:outerShdw>
          </a:effectLst>
        </p:spPr>
        <p:txBody>
          <a:bodyPr wrap="square">
            <a:spAutoFit/>
          </a:bodyPr>
          <a:lstStyle>
            <a:defPPr>
              <a:defRPr lang="en-US"/>
            </a:defPPr>
            <a:lvl1pPr algn="ctr">
              <a:defRPr sz="1600" b="1"/>
            </a:lvl1pPr>
          </a:lstStyle>
          <a:p>
            <a:pPr>
              <a:defRPr/>
            </a:pPr>
            <a:r>
              <a:rPr lang="en-US" sz="1400" dirty="0" smtClean="0">
                <a:solidFill>
                  <a:srgbClr val="000000"/>
                </a:solidFill>
              </a:rPr>
              <a:t>API Security Gateway</a:t>
            </a:r>
          </a:p>
        </p:txBody>
      </p:sp>
      <p:pic>
        <p:nvPicPr>
          <p:cNvPr id="18" name="Picture 45" descr="Server 1.gif"/>
          <p:cNvPicPr>
            <a:picLocks noChangeAspect="1"/>
          </p:cNvPicPr>
          <p:nvPr/>
        </p:nvPicPr>
        <p:blipFill>
          <a:blip r:embed="rId21">
            <a:extLst>
              <a:ext uri="{28A0092B-C50C-407E-A947-70E740481C1C}">
                <a14:useLocalDpi xmlns:a14="http://schemas.microsoft.com/office/drawing/2010/main"/>
              </a:ext>
            </a:extLst>
          </a:blip>
          <a:srcRect/>
          <a:stretch>
            <a:fillRect/>
          </a:stretch>
        </p:blipFill>
        <p:spPr bwMode="auto">
          <a:xfrm>
            <a:off x="2743200" y="4830980"/>
            <a:ext cx="8715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6"/>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19325" y="5591393"/>
            <a:ext cx="8667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9" descr="New Picture (13)"/>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1878012" y="6064468"/>
            <a:ext cx="446088"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67"/>
          <p:cNvSpPr txBox="1">
            <a:spLocks noChangeArrowheads="1"/>
          </p:cNvSpPr>
          <p:nvPr/>
        </p:nvSpPr>
        <p:spPr bwMode="auto">
          <a:xfrm>
            <a:off x="2927350" y="6183530"/>
            <a:ext cx="103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b="1">
                <a:solidFill>
                  <a:srgbClr val="002A50"/>
                </a:solidFill>
              </a:rPr>
              <a:t>API/Service Client</a:t>
            </a:r>
          </a:p>
        </p:txBody>
      </p:sp>
      <p:sp>
        <p:nvSpPr>
          <p:cNvPr id="58" name="TextBox 67"/>
          <p:cNvSpPr txBox="1">
            <a:spLocks noChangeArrowheads="1"/>
          </p:cNvSpPr>
          <p:nvPr/>
        </p:nvSpPr>
        <p:spPr bwMode="auto">
          <a:xfrm>
            <a:off x="7065780" y="3048000"/>
            <a:ext cx="10318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800" b="1" dirty="0" smtClean="0">
                <a:solidFill>
                  <a:srgbClr val="002A50"/>
                </a:solidFill>
              </a:rPr>
              <a:t>Directory</a:t>
            </a:r>
            <a:endParaRPr lang="en-US" sz="800" b="1" dirty="0">
              <a:solidFill>
                <a:srgbClr val="002A50"/>
              </a:solidFill>
            </a:endParaRPr>
          </a:p>
        </p:txBody>
      </p:sp>
    </p:spTree>
    <p:extLst>
      <p:ext uri="{BB962C8B-B14F-4D97-AF65-F5344CB8AC3E}">
        <p14:creationId xmlns:p14="http://schemas.microsoft.com/office/powerpoint/2010/main" val="406837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743200" y="6477000"/>
            <a:ext cx="30480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Native Single Sign-On SDK For Mobile Developers</a:t>
            </a:r>
            <a:endParaRPr lang="en-US" b="1" dirty="0"/>
          </a:p>
        </p:txBody>
      </p:sp>
      <p:sp>
        <p:nvSpPr>
          <p:cNvPr id="5" name="Line Callout 2 (Accent Bar) 4"/>
          <p:cNvSpPr/>
          <p:nvPr/>
        </p:nvSpPr>
        <p:spPr bwMode="gray">
          <a:xfrm>
            <a:off x="4953000" y="4876800"/>
            <a:ext cx="1364386" cy="661266"/>
          </a:xfrm>
          <a:prstGeom prst="accentCallout2">
            <a:avLst>
              <a:gd name="adj1" fmla="val 18750"/>
              <a:gd name="adj2" fmla="val -8333"/>
              <a:gd name="adj3" fmla="val 18750"/>
              <a:gd name="adj4" fmla="val -16667"/>
              <a:gd name="adj5" fmla="val 61706"/>
              <a:gd name="adj6" fmla="val -50513"/>
            </a:avLst>
          </a:prstGeom>
          <a:gradFill rotWithShape="1">
            <a:gsLst>
              <a:gs pos="0">
                <a:srgbClr val="99CCFF"/>
              </a:gs>
              <a:gs pos="100000">
                <a:srgbClr val="DDEEFF"/>
              </a:gs>
            </a:gsLst>
            <a:lin ang="2700000" scaled="1"/>
          </a:gradFill>
          <a:ln w="9525">
            <a:solidFill>
              <a:schemeClr val="tx1"/>
            </a:solidFill>
            <a:miter lim="800000"/>
            <a:headEnd/>
            <a:tailEnd/>
          </a:ln>
        </p:spPr>
        <p:txBody>
          <a:bodyPr lIns="100800" tIns="50400" rIns="100800" bIns="50400" rtlCol="0" anchor="ctr"/>
          <a:lstStyle/>
          <a:p>
            <a:pPr algn="ctr" defTabSz="873125" fontAlgn="base">
              <a:spcBef>
                <a:spcPct val="20000"/>
              </a:spcBef>
              <a:spcAft>
                <a:spcPct val="0"/>
              </a:spcAft>
              <a:buClr>
                <a:srgbClr val="AD0C10"/>
              </a:buClr>
              <a:buSzPct val="120000"/>
            </a:pPr>
            <a:endParaRPr lang="en-US" sz="800" dirty="0">
              <a:solidFill>
                <a:srgbClr val="000000"/>
              </a:solidFill>
              <a:latin typeface="Arial" pitchFamily="34" charset="0"/>
              <a:ea typeface="MS PGothic" pitchFamily="34" charset="-128"/>
              <a:cs typeface="MS PGothic" pitchFamily="34" charset="-128"/>
            </a:endParaRPr>
          </a:p>
        </p:txBody>
      </p:sp>
      <p:grpSp>
        <p:nvGrpSpPr>
          <p:cNvPr id="7" name="Group 8"/>
          <p:cNvGrpSpPr>
            <a:grpSpLocks/>
          </p:cNvGrpSpPr>
          <p:nvPr/>
        </p:nvGrpSpPr>
        <p:grpSpPr bwMode="auto">
          <a:xfrm>
            <a:off x="4311847" y="1884274"/>
            <a:ext cx="4699000" cy="2651125"/>
            <a:chOff x="247" y="2228"/>
            <a:chExt cx="2960" cy="1670"/>
          </a:xfrm>
        </p:grpSpPr>
        <p:sp>
          <p:nvSpPr>
            <p:cNvPr id="8" name="Freeform 9"/>
            <p:cNvSpPr>
              <a:spLocks/>
            </p:cNvSpPr>
            <p:nvPr/>
          </p:nvSpPr>
          <p:spPr bwMode="auto">
            <a:xfrm>
              <a:off x="247" y="2251"/>
              <a:ext cx="2955" cy="1647"/>
            </a:xfrm>
            <a:custGeom>
              <a:avLst/>
              <a:gdLst>
                <a:gd name="T0" fmla="*/ 0 w 2955"/>
                <a:gd name="T1" fmla="*/ 942 h 1647"/>
                <a:gd name="T2" fmla="*/ 1728 w 2955"/>
                <a:gd name="T3" fmla="*/ 0 h 1647"/>
                <a:gd name="T4" fmla="*/ 2955 w 2955"/>
                <a:gd name="T5" fmla="*/ 705 h 1647"/>
                <a:gd name="T6" fmla="*/ 1224 w 2955"/>
                <a:gd name="T7" fmla="*/ 1647 h 1647"/>
                <a:gd name="T8" fmla="*/ 0 w 2955"/>
                <a:gd name="T9" fmla="*/ 942 h 1647"/>
                <a:gd name="T10" fmla="*/ 0 60000 65536"/>
                <a:gd name="T11" fmla="*/ 0 60000 65536"/>
                <a:gd name="T12" fmla="*/ 0 60000 65536"/>
                <a:gd name="T13" fmla="*/ 0 60000 65536"/>
                <a:gd name="T14" fmla="*/ 0 60000 65536"/>
                <a:gd name="T15" fmla="*/ 0 w 2955"/>
                <a:gd name="T16" fmla="*/ 0 h 1647"/>
                <a:gd name="T17" fmla="*/ 2955 w 2955"/>
                <a:gd name="T18" fmla="*/ 1647 h 1647"/>
              </a:gdLst>
              <a:ahLst/>
              <a:cxnLst>
                <a:cxn ang="T10">
                  <a:pos x="T0" y="T1"/>
                </a:cxn>
                <a:cxn ang="T11">
                  <a:pos x="T2" y="T3"/>
                </a:cxn>
                <a:cxn ang="T12">
                  <a:pos x="T4" y="T5"/>
                </a:cxn>
                <a:cxn ang="T13">
                  <a:pos x="T6" y="T7"/>
                </a:cxn>
                <a:cxn ang="T14">
                  <a:pos x="T8" y="T9"/>
                </a:cxn>
              </a:cxnLst>
              <a:rect l="T15" t="T16" r="T17" b="T18"/>
              <a:pathLst>
                <a:path w="2955" h="1647">
                  <a:moveTo>
                    <a:pt x="0" y="942"/>
                  </a:moveTo>
                  <a:lnTo>
                    <a:pt x="1728" y="0"/>
                  </a:lnTo>
                  <a:lnTo>
                    <a:pt x="2955" y="705"/>
                  </a:lnTo>
                  <a:lnTo>
                    <a:pt x="1224" y="1647"/>
                  </a:lnTo>
                  <a:lnTo>
                    <a:pt x="0" y="942"/>
                  </a:lnTo>
                  <a:close/>
                </a:path>
              </a:pathLst>
            </a:custGeom>
            <a:gradFill rotWithShape="1">
              <a:gsLst>
                <a:gs pos="0">
                  <a:srgbClr val="B7CFDF">
                    <a:alpha val="64998"/>
                  </a:srgbClr>
                </a:gs>
                <a:gs pos="100000">
                  <a:srgbClr val="A4A2AF">
                    <a:alpha val="10001"/>
                  </a:srgbClr>
                </a:gs>
              </a:gsLst>
              <a:lin ang="2700000" scaled="1"/>
            </a:gradFill>
            <a:ln w="9525">
              <a:solidFill>
                <a:schemeClr val="bg2">
                  <a:lumMod val="50000"/>
                </a:schemeClr>
              </a:solidFill>
              <a:round/>
              <a:headEnd/>
              <a:tailEnd/>
            </a:ln>
          </p:spPr>
          <p:txBody>
            <a:bodyPr anchor="ctr"/>
            <a:lstStyle/>
            <a:p>
              <a:pPr fontAlgn="base">
                <a:spcBef>
                  <a:spcPct val="0"/>
                </a:spcBef>
                <a:spcAft>
                  <a:spcPct val="0"/>
                </a:spcAft>
              </a:pPr>
              <a:endParaRPr lang="en-US" sz="1200">
                <a:solidFill>
                  <a:srgbClr val="000000"/>
                </a:solidFill>
                <a:latin typeface="Barclays" charset="0"/>
                <a:ea typeface="MS PGothic" pitchFamily="34" charset="-128"/>
                <a:cs typeface="MS PGothic" pitchFamily="34" charset="-128"/>
              </a:endParaRPr>
            </a:p>
          </p:txBody>
        </p:sp>
        <p:sp>
          <p:nvSpPr>
            <p:cNvPr id="9" name="Freeform 10"/>
            <p:cNvSpPr>
              <a:spLocks/>
            </p:cNvSpPr>
            <p:nvPr/>
          </p:nvSpPr>
          <p:spPr bwMode="auto">
            <a:xfrm>
              <a:off x="252" y="2228"/>
              <a:ext cx="2955" cy="1647"/>
            </a:xfrm>
            <a:custGeom>
              <a:avLst/>
              <a:gdLst>
                <a:gd name="T0" fmla="*/ 0 w 2955"/>
                <a:gd name="T1" fmla="*/ 942 h 1647"/>
                <a:gd name="T2" fmla="*/ 1728 w 2955"/>
                <a:gd name="T3" fmla="*/ 0 h 1647"/>
                <a:gd name="T4" fmla="*/ 2955 w 2955"/>
                <a:gd name="T5" fmla="*/ 705 h 1647"/>
                <a:gd name="T6" fmla="*/ 1224 w 2955"/>
                <a:gd name="T7" fmla="*/ 1647 h 1647"/>
                <a:gd name="T8" fmla="*/ 0 w 2955"/>
                <a:gd name="T9" fmla="*/ 942 h 1647"/>
                <a:gd name="T10" fmla="*/ 0 60000 65536"/>
                <a:gd name="T11" fmla="*/ 0 60000 65536"/>
                <a:gd name="T12" fmla="*/ 0 60000 65536"/>
                <a:gd name="T13" fmla="*/ 0 60000 65536"/>
                <a:gd name="T14" fmla="*/ 0 60000 65536"/>
                <a:gd name="T15" fmla="*/ 0 w 2955"/>
                <a:gd name="T16" fmla="*/ 0 h 1647"/>
                <a:gd name="T17" fmla="*/ 2955 w 2955"/>
                <a:gd name="T18" fmla="*/ 1647 h 1647"/>
              </a:gdLst>
              <a:ahLst/>
              <a:cxnLst>
                <a:cxn ang="T10">
                  <a:pos x="T0" y="T1"/>
                </a:cxn>
                <a:cxn ang="T11">
                  <a:pos x="T2" y="T3"/>
                </a:cxn>
                <a:cxn ang="T12">
                  <a:pos x="T4" y="T5"/>
                </a:cxn>
                <a:cxn ang="T13">
                  <a:pos x="T6" y="T7"/>
                </a:cxn>
                <a:cxn ang="T14">
                  <a:pos x="T8" y="T9"/>
                </a:cxn>
              </a:cxnLst>
              <a:rect l="T15" t="T16" r="T17" b="T18"/>
              <a:pathLst>
                <a:path w="2955" h="1647">
                  <a:moveTo>
                    <a:pt x="0" y="942"/>
                  </a:moveTo>
                  <a:lnTo>
                    <a:pt x="1728" y="0"/>
                  </a:lnTo>
                  <a:lnTo>
                    <a:pt x="2955" y="705"/>
                  </a:lnTo>
                  <a:lnTo>
                    <a:pt x="1224" y="1647"/>
                  </a:lnTo>
                  <a:lnTo>
                    <a:pt x="0" y="942"/>
                  </a:lnTo>
                  <a:close/>
                </a:path>
              </a:pathLst>
            </a:custGeom>
            <a:gradFill rotWithShape="1">
              <a:gsLst>
                <a:gs pos="0">
                  <a:srgbClr val="B7CFDF">
                    <a:alpha val="64998"/>
                  </a:srgbClr>
                </a:gs>
                <a:gs pos="100000">
                  <a:srgbClr val="A4A2AF">
                    <a:alpha val="10001"/>
                  </a:srgbClr>
                </a:gs>
              </a:gsLst>
              <a:lin ang="2700000" scaled="1"/>
            </a:gradFill>
            <a:ln w="9525">
              <a:solidFill>
                <a:schemeClr val="bg2">
                  <a:lumMod val="50000"/>
                </a:schemeClr>
              </a:solidFill>
              <a:round/>
              <a:headEnd/>
              <a:tailEnd/>
            </a:ln>
          </p:spPr>
          <p:txBody>
            <a:bodyPr anchor="ctr"/>
            <a:lstStyle/>
            <a:p>
              <a:pPr fontAlgn="base">
                <a:spcBef>
                  <a:spcPct val="0"/>
                </a:spcBef>
                <a:spcAft>
                  <a:spcPct val="0"/>
                </a:spcAft>
              </a:pPr>
              <a:endParaRPr lang="en-US" sz="1200">
                <a:solidFill>
                  <a:srgbClr val="000000"/>
                </a:solidFill>
                <a:latin typeface="Barclays" charset="0"/>
                <a:ea typeface="MS PGothic" pitchFamily="34" charset="-128"/>
                <a:cs typeface="MS PGothic" pitchFamily="34" charset="-128"/>
              </a:endParaRPr>
            </a:p>
          </p:txBody>
        </p:sp>
      </p:grpSp>
      <p:sp>
        <p:nvSpPr>
          <p:cNvPr id="10" name="TextBox 49"/>
          <p:cNvSpPr txBox="1">
            <a:spLocks noChangeArrowheads="1"/>
          </p:cNvSpPr>
          <p:nvPr/>
        </p:nvSpPr>
        <p:spPr bwMode="auto">
          <a:xfrm>
            <a:off x="7526534" y="3767049"/>
            <a:ext cx="1257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37931725" indent="-37474525" eaLnBrk="0" hangingPunct="0">
              <a:defRPr sz="1200">
                <a:solidFill>
                  <a:schemeClr val="tx1"/>
                </a:solidFill>
                <a:latin typeface="Barclays" charset="0"/>
                <a:ea typeface="ＭＳ Ｐゴシック" charset="0"/>
              </a:defRPr>
            </a:lvl2pPr>
            <a:lvl3pPr eaLnBrk="0" hangingPunct="0">
              <a:defRPr sz="1200">
                <a:solidFill>
                  <a:schemeClr val="tx1"/>
                </a:solidFill>
                <a:latin typeface="Barclays" charset="0"/>
                <a:ea typeface="ＭＳ Ｐゴシック" charset="0"/>
              </a:defRPr>
            </a:lvl3pPr>
            <a:lvl4pPr eaLnBrk="0" hangingPunct="0">
              <a:defRPr sz="1200">
                <a:solidFill>
                  <a:schemeClr val="tx1"/>
                </a:solidFill>
                <a:latin typeface="Barclays" charset="0"/>
                <a:ea typeface="ＭＳ Ｐゴシック" charset="0"/>
              </a:defRPr>
            </a:lvl4pPr>
            <a:lvl5pPr eaLnBrk="0" hangingPunct="0">
              <a:defRPr sz="1200">
                <a:solidFill>
                  <a:schemeClr val="tx1"/>
                </a:solidFill>
                <a:latin typeface="Barclays" charset="0"/>
                <a:ea typeface="ＭＳ Ｐゴシック" charset="0"/>
              </a:defRPr>
            </a:lvl5pPr>
            <a:lvl6pPr marL="457200" eaLnBrk="0" fontAlgn="base" hangingPunct="0">
              <a:spcBef>
                <a:spcPct val="0"/>
              </a:spcBef>
              <a:spcAft>
                <a:spcPct val="0"/>
              </a:spcAft>
              <a:defRPr sz="1200">
                <a:solidFill>
                  <a:schemeClr val="tx1"/>
                </a:solidFill>
                <a:latin typeface="Barclays" charset="0"/>
                <a:ea typeface="ＭＳ Ｐゴシック" charset="0"/>
              </a:defRPr>
            </a:lvl6pPr>
            <a:lvl7pPr marL="914400" eaLnBrk="0" fontAlgn="base" hangingPunct="0">
              <a:spcBef>
                <a:spcPct val="0"/>
              </a:spcBef>
              <a:spcAft>
                <a:spcPct val="0"/>
              </a:spcAft>
              <a:defRPr sz="1200">
                <a:solidFill>
                  <a:schemeClr val="tx1"/>
                </a:solidFill>
                <a:latin typeface="Barclays" charset="0"/>
                <a:ea typeface="ＭＳ Ｐゴシック" charset="0"/>
              </a:defRPr>
            </a:lvl7pPr>
            <a:lvl8pPr marL="1371600" eaLnBrk="0" fontAlgn="base" hangingPunct="0">
              <a:spcBef>
                <a:spcPct val="0"/>
              </a:spcBef>
              <a:spcAft>
                <a:spcPct val="0"/>
              </a:spcAft>
              <a:defRPr sz="1200">
                <a:solidFill>
                  <a:schemeClr val="tx1"/>
                </a:solidFill>
                <a:latin typeface="Barclays" charset="0"/>
                <a:ea typeface="ＭＳ Ｐゴシック" charset="0"/>
              </a:defRPr>
            </a:lvl8pPr>
            <a:lvl9pPr marL="18288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fontAlgn="base" hangingPunct="1">
              <a:spcBef>
                <a:spcPct val="0"/>
              </a:spcBef>
              <a:spcAft>
                <a:spcPct val="0"/>
              </a:spcAft>
            </a:pPr>
            <a:r>
              <a:rPr lang="en-US" b="1" dirty="0" smtClean="0">
                <a:solidFill>
                  <a:srgbClr val="00386B"/>
                </a:solidFill>
              </a:rPr>
              <a:t>Enterprise Network</a:t>
            </a:r>
            <a:endParaRPr lang="en-US" b="1" dirty="0">
              <a:solidFill>
                <a:srgbClr val="00386B"/>
              </a:solidFill>
            </a:endParaRPr>
          </a:p>
        </p:txBody>
      </p:sp>
      <p:sp>
        <p:nvSpPr>
          <p:cNvPr id="11" name="Line 33"/>
          <p:cNvSpPr>
            <a:spLocks noChangeShapeType="1"/>
          </p:cNvSpPr>
          <p:nvPr/>
        </p:nvSpPr>
        <p:spPr bwMode="auto">
          <a:xfrm flipV="1">
            <a:off x="1894864" y="3738165"/>
            <a:ext cx="3533664" cy="2"/>
          </a:xfrm>
          <a:prstGeom prst="line">
            <a:avLst/>
          </a:prstGeom>
          <a:noFill/>
          <a:ln w="19050">
            <a:solidFill>
              <a:srgbClr val="339933"/>
            </a:solidFill>
            <a:round/>
            <a:headEnd type="none" w="med" len="med"/>
            <a:tailEnd type="stealth" w="med" len="med"/>
          </a:ln>
          <a:extLst>
            <a:ext uri="{909E8E84-426E-40dd-AFC4-6F175D3DCCD1}">
              <a14:hiddenFill xmlns:a14="http://schemas.microsoft.com/office/drawing/2010/main">
                <a:noFill/>
              </a14:hiddenFill>
            </a:ext>
          </a:extLst>
        </p:spPr>
        <p:txBody>
          <a:bodyPr wrap="square">
            <a:spAutoFit/>
          </a:bodyPr>
          <a:lstStyle/>
          <a:p>
            <a:pPr fontAlgn="base">
              <a:spcBef>
                <a:spcPct val="0"/>
              </a:spcBef>
              <a:spcAft>
                <a:spcPct val="0"/>
              </a:spcAft>
            </a:pPr>
            <a:endParaRPr lang="en-US" sz="1200">
              <a:solidFill>
                <a:srgbClr val="000000"/>
              </a:solidFill>
              <a:latin typeface="Barclays" charset="0"/>
              <a:ea typeface="MS PGothic" pitchFamily="34" charset="-128"/>
              <a:cs typeface="MS PGothic" pitchFamily="34" charset="-128"/>
            </a:endParaRPr>
          </a:p>
        </p:txBody>
      </p:sp>
      <p:sp>
        <p:nvSpPr>
          <p:cNvPr id="12" name="TextBox 67"/>
          <p:cNvSpPr txBox="1">
            <a:spLocks noChangeArrowheads="1"/>
          </p:cNvSpPr>
          <p:nvPr/>
        </p:nvSpPr>
        <p:spPr bwMode="auto">
          <a:xfrm>
            <a:off x="485760" y="4151995"/>
            <a:ext cx="1157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37931725" indent="-37474525" eaLnBrk="0" hangingPunct="0">
              <a:defRPr sz="1200">
                <a:solidFill>
                  <a:schemeClr val="tx1"/>
                </a:solidFill>
                <a:latin typeface="Barclays" charset="0"/>
                <a:ea typeface="ＭＳ Ｐゴシック" charset="0"/>
              </a:defRPr>
            </a:lvl2pPr>
            <a:lvl3pPr eaLnBrk="0" hangingPunct="0">
              <a:defRPr sz="1200">
                <a:solidFill>
                  <a:schemeClr val="tx1"/>
                </a:solidFill>
                <a:latin typeface="Barclays" charset="0"/>
                <a:ea typeface="ＭＳ Ｐゴシック" charset="0"/>
              </a:defRPr>
            </a:lvl3pPr>
            <a:lvl4pPr eaLnBrk="0" hangingPunct="0">
              <a:defRPr sz="1200">
                <a:solidFill>
                  <a:schemeClr val="tx1"/>
                </a:solidFill>
                <a:latin typeface="Barclays" charset="0"/>
                <a:ea typeface="ＭＳ Ｐゴシック" charset="0"/>
              </a:defRPr>
            </a:lvl4pPr>
            <a:lvl5pPr eaLnBrk="0" hangingPunct="0">
              <a:defRPr sz="1200">
                <a:solidFill>
                  <a:schemeClr val="tx1"/>
                </a:solidFill>
                <a:latin typeface="Barclays" charset="0"/>
                <a:ea typeface="ＭＳ Ｐゴシック" charset="0"/>
              </a:defRPr>
            </a:lvl5pPr>
            <a:lvl6pPr marL="457200" eaLnBrk="0" fontAlgn="base" hangingPunct="0">
              <a:spcBef>
                <a:spcPct val="0"/>
              </a:spcBef>
              <a:spcAft>
                <a:spcPct val="0"/>
              </a:spcAft>
              <a:defRPr sz="1200">
                <a:solidFill>
                  <a:schemeClr val="tx1"/>
                </a:solidFill>
                <a:latin typeface="Barclays" charset="0"/>
                <a:ea typeface="ＭＳ Ｐゴシック" charset="0"/>
              </a:defRPr>
            </a:lvl6pPr>
            <a:lvl7pPr marL="914400" eaLnBrk="0" fontAlgn="base" hangingPunct="0">
              <a:spcBef>
                <a:spcPct val="0"/>
              </a:spcBef>
              <a:spcAft>
                <a:spcPct val="0"/>
              </a:spcAft>
              <a:defRPr sz="1200">
                <a:solidFill>
                  <a:schemeClr val="tx1"/>
                </a:solidFill>
                <a:latin typeface="Barclays" charset="0"/>
                <a:ea typeface="ＭＳ Ｐゴシック" charset="0"/>
              </a:defRPr>
            </a:lvl7pPr>
            <a:lvl8pPr marL="1371600" eaLnBrk="0" fontAlgn="base" hangingPunct="0">
              <a:spcBef>
                <a:spcPct val="0"/>
              </a:spcBef>
              <a:spcAft>
                <a:spcPct val="0"/>
              </a:spcAft>
              <a:defRPr sz="1200">
                <a:solidFill>
                  <a:schemeClr val="tx1"/>
                </a:solidFill>
                <a:latin typeface="Barclays" charset="0"/>
                <a:ea typeface="ＭＳ Ｐゴシック" charset="0"/>
              </a:defRPr>
            </a:lvl8pPr>
            <a:lvl9pPr marL="18288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fontAlgn="base" hangingPunct="1">
              <a:spcBef>
                <a:spcPct val="0"/>
              </a:spcBef>
              <a:spcAft>
                <a:spcPct val="0"/>
              </a:spcAft>
            </a:pPr>
            <a:r>
              <a:rPr lang="en-US" b="1" dirty="0" smtClean="0">
                <a:solidFill>
                  <a:srgbClr val="002A50"/>
                </a:solidFill>
              </a:rPr>
              <a:t>iPhone</a:t>
            </a:r>
            <a:endParaRPr lang="en-US" b="1" dirty="0">
              <a:solidFill>
                <a:srgbClr val="002A50"/>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9703" y="3029117"/>
            <a:ext cx="734006" cy="1211110"/>
          </a:xfrm>
          <a:prstGeom prst="rect">
            <a:avLst/>
          </a:prstGeom>
        </p:spPr>
      </p:pic>
      <p:pic>
        <p:nvPicPr>
          <p:cNvPr id="15" name="Picture 15" descr="Standard L7 pizza box icon.png"/>
          <p:cNvPicPr>
            <a:picLocks noChangeAspect="1"/>
          </p:cNvPicPr>
          <p:nvPr/>
        </p:nvPicPr>
        <p:blipFill>
          <a:blip r:embed="rId4"/>
          <a:srcRect/>
          <a:stretch>
            <a:fillRect/>
          </a:stretch>
        </p:blipFill>
        <p:spPr bwMode="auto">
          <a:xfrm>
            <a:off x="4866321" y="2463007"/>
            <a:ext cx="2416101" cy="1924861"/>
          </a:xfrm>
          <a:prstGeom prst="rect">
            <a:avLst/>
          </a:prstGeom>
          <a:noFill/>
          <a:ln w="9525">
            <a:noFill/>
            <a:miter lim="800000"/>
            <a:headEnd/>
            <a:tailEnd/>
          </a:ln>
        </p:spPr>
      </p:pic>
      <p:grpSp>
        <p:nvGrpSpPr>
          <p:cNvPr id="16" name="Group 3"/>
          <p:cNvGrpSpPr>
            <a:grpSpLocks/>
          </p:cNvGrpSpPr>
          <p:nvPr/>
        </p:nvGrpSpPr>
        <p:grpSpPr bwMode="auto">
          <a:xfrm>
            <a:off x="4362173" y="2508733"/>
            <a:ext cx="1104900" cy="1449387"/>
            <a:chOff x="842" y="1831"/>
            <a:chExt cx="696" cy="913"/>
          </a:xfrm>
        </p:grpSpPr>
        <p:sp>
          <p:nvSpPr>
            <p:cNvPr id="17" name="Freeform 4"/>
            <p:cNvSpPr>
              <a:spLocks/>
            </p:cNvSpPr>
            <p:nvPr/>
          </p:nvSpPr>
          <p:spPr bwMode="auto">
            <a:xfrm>
              <a:off x="889" y="1831"/>
              <a:ext cx="285" cy="660"/>
            </a:xfrm>
            <a:custGeom>
              <a:avLst/>
              <a:gdLst>
                <a:gd name="T0" fmla="*/ 0 w 285"/>
                <a:gd name="T1" fmla="*/ 519 h 660"/>
                <a:gd name="T2" fmla="*/ 0 w 285"/>
                <a:gd name="T3" fmla="*/ 0 h 660"/>
                <a:gd name="T4" fmla="*/ 219 w 285"/>
                <a:gd name="T5" fmla="*/ 123 h 660"/>
                <a:gd name="T6" fmla="*/ 162 w 285"/>
                <a:gd name="T7" fmla="*/ 225 h 660"/>
                <a:gd name="T8" fmla="*/ 156 w 285"/>
                <a:gd name="T9" fmla="*/ 303 h 660"/>
                <a:gd name="T10" fmla="*/ 210 w 285"/>
                <a:gd name="T11" fmla="*/ 402 h 660"/>
                <a:gd name="T12" fmla="*/ 285 w 285"/>
                <a:gd name="T13" fmla="*/ 597 h 660"/>
                <a:gd name="T14" fmla="*/ 252 w 285"/>
                <a:gd name="T15" fmla="*/ 660 h 660"/>
                <a:gd name="T16" fmla="*/ 0 w 285"/>
                <a:gd name="T17" fmla="*/ 519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660"/>
                <a:gd name="T29" fmla="*/ 285 w 285"/>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660">
                  <a:moveTo>
                    <a:pt x="0" y="519"/>
                  </a:moveTo>
                  <a:lnTo>
                    <a:pt x="0" y="0"/>
                  </a:lnTo>
                  <a:lnTo>
                    <a:pt x="219" y="123"/>
                  </a:lnTo>
                  <a:lnTo>
                    <a:pt x="162" y="225"/>
                  </a:lnTo>
                  <a:lnTo>
                    <a:pt x="156" y="303"/>
                  </a:lnTo>
                  <a:lnTo>
                    <a:pt x="210" y="402"/>
                  </a:lnTo>
                  <a:lnTo>
                    <a:pt x="285" y="597"/>
                  </a:lnTo>
                  <a:lnTo>
                    <a:pt x="252" y="660"/>
                  </a:lnTo>
                  <a:lnTo>
                    <a:pt x="0" y="519"/>
                  </a:lnTo>
                  <a:close/>
                </a:path>
              </a:pathLst>
            </a:custGeom>
            <a:solidFill>
              <a:srgbClr val="C6000D"/>
            </a:solidFill>
            <a:ln w="9525">
              <a:solidFill>
                <a:schemeClr val="accent1">
                  <a:lumMod val="60000"/>
                  <a:lumOff val="40000"/>
                </a:schemeClr>
              </a:solidFill>
              <a:round/>
              <a:headEnd/>
              <a:tailEnd/>
            </a:ln>
          </p:spPr>
          <p:txBody>
            <a:bodyPr>
              <a:spAutoFit/>
            </a:bodyPr>
            <a:lstStyle/>
            <a:p>
              <a:pPr fontAlgn="base">
                <a:spcBef>
                  <a:spcPct val="0"/>
                </a:spcBef>
                <a:spcAft>
                  <a:spcPct val="0"/>
                </a:spcAft>
              </a:pPr>
              <a:endParaRPr lang="en-US" sz="1200">
                <a:solidFill>
                  <a:srgbClr val="000000"/>
                </a:solidFill>
                <a:latin typeface="Barclays" charset="0"/>
                <a:ea typeface="MS PGothic" pitchFamily="34" charset="-128"/>
                <a:cs typeface="MS PGothic" pitchFamily="34" charset="-128"/>
              </a:endParaRPr>
            </a:p>
          </p:txBody>
        </p:sp>
        <p:sp>
          <p:nvSpPr>
            <p:cNvPr id="18" name="Freeform 5"/>
            <p:cNvSpPr>
              <a:spLocks/>
            </p:cNvSpPr>
            <p:nvPr/>
          </p:nvSpPr>
          <p:spPr bwMode="auto">
            <a:xfrm>
              <a:off x="866" y="1844"/>
              <a:ext cx="672" cy="900"/>
            </a:xfrm>
            <a:custGeom>
              <a:avLst/>
              <a:gdLst>
                <a:gd name="T0" fmla="*/ 0 w 672"/>
                <a:gd name="T1" fmla="*/ 513 h 900"/>
                <a:gd name="T2" fmla="*/ 0 w 672"/>
                <a:gd name="T3" fmla="*/ 0 h 900"/>
                <a:gd name="T4" fmla="*/ 609 w 672"/>
                <a:gd name="T5" fmla="*/ 345 h 900"/>
                <a:gd name="T6" fmla="*/ 603 w 672"/>
                <a:gd name="T7" fmla="*/ 411 h 900"/>
                <a:gd name="T8" fmla="*/ 546 w 672"/>
                <a:gd name="T9" fmla="*/ 471 h 900"/>
                <a:gd name="T10" fmla="*/ 534 w 672"/>
                <a:gd name="T11" fmla="*/ 561 h 900"/>
                <a:gd name="T12" fmla="*/ 564 w 672"/>
                <a:gd name="T13" fmla="*/ 633 h 900"/>
                <a:gd name="T14" fmla="*/ 579 w 672"/>
                <a:gd name="T15" fmla="*/ 741 h 900"/>
                <a:gd name="T16" fmla="*/ 660 w 672"/>
                <a:gd name="T17" fmla="*/ 834 h 900"/>
                <a:gd name="T18" fmla="*/ 672 w 672"/>
                <a:gd name="T19" fmla="*/ 900 h 900"/>
                <a:gd name="T20" fmla="*/ 0 w 672"/>
                <a:gd name="T21" fmla="*/ 513 h 9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2"/>
                <a:gd name="T34" fmla="*/ 0 h 900"/>
                <a:gd name="T35" fmla="*/ 672 w 672"/>
                <a:gd name="T36" fmla="*/ 900 h 9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2" h="900">
                  <a:moveTo>
                    <a:pt x="0" y="513"/>
                  </a:moveTo>
                  <a:lnTo>
                    <a:pt x="0" y="0"/>
                  </a:lnTo>
                  <a:lnTo>
                    <a:pt x="609" y="345"/>
                  </a:lnTo>
                  <a:lnTo>
                    <a:pt x="603" y="411"/>
                  </a:lnTo>
                  <a:lnTo>
                    <a:pt x="546" y="471"/>
                  </a:lnTo>
                  <a:lnTo>
                    <a:pt x="534" y="561"/>
                  </a:lnTo>
                  <a:lnTo>
                    <a:pt x="564" y="633"/>
                  </a:lnTo>
                  <a:lnTo>
                    <a:pt x="579" y="741"/>
                  </a:lnTo>
                  <a:lnTo>
                    <a:pt x="660" y="834"/>
                  </a:lnTo>
                  <a:lnTo>
                    <a:pt x="672" y="900"/>
                  </a:lnTo>
                  <a:lnTo>
                    <a:pt x="0" y="513"/>
                  </a:lnTo>
                  <a:close/>
                </a:path>
              </a:pathLst>
            </a:custGeom>
            <a:gradFill rotWithShape="1">
              <a:gsLst>
                <a:gs pos="0">
                  <a:srgbClr val="B7CFDF">
                    <a:alpha val="64998"/>
                  </a:srgbClr>
                </a:gs>
                <a:gs pos="100000">
                  <a:srgbClr val="A4A2AF">
                    <a:alpha val="10001"/>
                  </a:srgbClr>
                </a:gs>
              </a:gsLst>
              <a:lin ang="2700000" scaled="1"/>
            </a:gradFill>
            <a:ln w="9525">
              <a:solidFill>
                <a:schemeClr val="accent1">
                  <a:lumMod val="60000"/>
                  <a:lumOff val="40000"/>
                </a:schemeClr>
              </a:solidFill>
              <a:round/>
              <a:headEnd/>
              <a:tailEnd/>
            </a:ln>
          </p:spPr>
          <p:txBody>
            <a:bodyPr anchor="ctr"/>
            <a:lstStyle/>
            <a:p>
              <a:pPr fontAlgn="base">
                <a:spcBef>
                  <a:spcPct val="0"/>
                </a:spcBef>
                <a:spcAft>
                  <a:spcPct val="0"/>
                </a:spcAft>
              </a:pPr>
              <a:endParaRPr lang="en-US" sz="1200">
                <a:solidFill>
                  <a:srgbClr val="000000"/>
                </a:solidFill>
                <a:latin typeface="Barclays" charset="0"/>
                <a:ea typeface="MS PGothic" pitchFamily="34" charset="-128"/>
                <a:cs typeface="MS PGothic" pitchFamily="34" charset="-128"/>
              </a:endParaRPr>
            </a:p>
          </p:txBody>
        </p:sp>
        <p:sp>
          <p:nvSpPr>
            <p:cNvPr id="19" name="Freeform 6"/>
            <p:cNvSpPr>
              <a:spLocks/>
            </p:cNvSpPr>
            <p:nvPr/>
          </p:nvSpPr>
          <p:spPr bwMode="auto">
            <a:xfrm>
              <a:off x="842" y="1862"/>
              <a:ext cx="285" cy="660"/>
            </a:xfrm>
            <a:custGeom>
              <a:avLst/>
              <a:gdLst>
                <a:gd name="T0" fmla="*/ 0 w 285"/>
                <a:gd name="T1" fmla="*/ 519 h 660"/>
                <a:gd name="T2" fmla="*/ 0 w 285"/>
                <a:gd name="T3" fmla="*/ 0 h 660"/>
                <a:gd name="T4" fmla="*/ 219 w 285"/>
                <a:gd name="T5" fmla="*/ 123 h 660"/>
                <a:gd name="T6" fmla="*/ 162 w 285"/>
                <a:gd name="T7" fmla="*/ 225 h 660"/>
                <a:gd name="T8" fmla="*/ 156 w 285"/>
                <a:gd name="T9" fmla="*/ 303 h 660"/>
                <a:gd name="T10" fmla="*/ 210 w 285"/>
                <a:gd name="T11" fmla="*/ 402 h 660"/>
                <a:gd name="T12" fmla="*/ 285 w 285"/>
                <a:gd name="T13" fmla="*/ 597 h 660"/>
                <a:gd name="T14" fmla="*/ 252 w 285"/>
                <a:gd name="T15" fmla="*/ 660 h 660"/>
                <a:gd name="T16" fmla="*/ 0 w 285"/>
                <a:gd name="T17" fmla="*/ 519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660"/>
                <a:gd name="T29" fmla="*/ 285 w 285"/>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660">
                  <a:moveTo>
                    <a:pt x="0" y="519"/>
                  </a:moveTo>
                  <a:lnTo>
                    <a:pt x="0" y="0"/>
                  </a:lnTo>
                  <a:lnTo>
                    <a:pt x="219" y="123"/>
                  </a:lnTo>
                  <a:lnTo>
                    <a:pt x="162" y="225"/>
                  </a:lnTo>
                  <a:lnTo>
                    <a:pt x="156" y="303"/>
                  </a:lnTo>
                  <a:lnTo>
                    <a:pt x="210" y="402"/>
                  </a:lnTo>
                  <a:lnTo>
                    <a:pt x="285" y="597"/>
                  </a:lnTo>
                  <a:lnTo>
                    <a:pt x="252" y="660"/>
                  </a:lnTo>
                  <a:lnTo>
                    <a:pt x="0" y="519"/>
                  </a:lnTo>
                  <a:close/>
                </a:path>
              </a:pathLst>
            </a:custGeom>
            <a:solidFill>
              <a:srgbClr val="C6000D"/>
            </a:solidFill>
            <a:ln w="9525">
              <a:solidFill>
                <a:schemeClr val="accent1">
                  <a:lumMod val="60000"/>
                  <a:lumOff val="40000"/>
                </a:schemeClr>
              </a:solidFill>
              <a:round/>
              <a:headEnd/>
              <a:tailEnd/>
            </a:ln>
          </p:spPr>
          <p:txBody>
            <a:bodyPr>
              <a:spAutoFit/>
            </a:bodyPr>
            <a:lstStyle/>
            <a:p>
              <a:pPr fontAlgn="base">
                <a:spcBef>
                  <a:spcPct val="0"/>
                </a:spcBef>
                <a:spcAft>
                  <a:spcPct val="0"/>
                </a:spcAft>
              </a:pPr>
              <a:endParaRPr lang="en-US" sz="1200">
                <a:solidFill>
                  <a:srgbClr val="000000"/>
                </a:solidFill>
                <a:latin typeface="Barclays" charset="0"/>
                <a:ea typeface="MS PGothic" pitchFamily="34" charset="-128"/>
                <a:cs typeface="MS PGothic" pitchFamily="34" charset="-128"/>
              </a:endParaRPr>
            </a:p>
          </p:txBody>
        </p:sp>
      </p:grpSp>
      <p:pic>
        <p:nvPicPr>
          <p:cNvPr id="20" name="Picture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80566" y="4367434"/>
            <a:ext cx="870361" cy="1344818"/>
          </a:xfrm>
          <a:prstGeom prst="rect">
            <a:avLst/>
          </a:prstGeom>
        </p:spPr>
      </p:pic>
      <p:pic>
        <p:nvPicPr>
          <p:cNvPr id="21" name="Picture 20"/>
          <p:cNvPicPr>
            <a:picLocks noChangeAspect="1"/>
          </p:cNvPicPr>
          <p:nvPr/>
        </p:nvPicPr>
        <p:blipFill>
          <a:blip r:embed="rId6"/>
          <a:stretch>
            <a:fillRect/>
          </a:stretch>
        </p:blipFill>
        <p:spPr>
          <a:xfrm>
            <a:off x="2656757" y="5180235"/>
            <a:ext cx="1487017" cy="1487017"/>
          </a:xfrm>
          <a:prstGeom prst="rect">
            <a:avLst/>
          </a:prstGeom>
        </p:spPr>
      </p:pic>
      <p:sp>
        <p:nvSpPr>
          <p:cNvPr id="22" name="TextBox 67"/>
          <p:cNvSpPr txBox="1">
            <a:spLocks noChangeArrowheads="1"/>
          </p:cNvSpPr>
          <p:nvPr/>
        </p:nvSpPr>
        <p:spPr bwMode="auto">
          <a:xfrm>
            <a:off x="1221983" y="5646038"/>
            <a:ext cx="1157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37931725" indent="-37474525" eaLnBrk="0" hangingPunct="0">
              <a:defRPr sz="1200">
                <a:solidFill>
                  <a:schemeClr val="tx1"/>
                </a:solidFill>
                <a:latin typeface="Barclays" charset="0"/>
                <a:ea typeface="ＭＳ Ｐゴシック" charset="0"/>
              </a:defRPr>
            </a:lvl2pPr>
            <a:lvl3pPr eaLnBrk="0" hangingPunct="0">
              <a:defRPr sz="1200">
                <a:solidFill>
                  <a:schemeClr val="tx1"/>
                </a:solidFill>
                <a:latin typeface="Barclays" charset="0"/>
                <a:ea typeface="ＭＳ Ｐゴシック" charset="0"/>
              </a:defRPr>
            </a:lvl3pPr>
            <a:lvl4pPr eaLnBrk="0" hangingPunct="0">
              <a:defRPr sz="1200">
                <a:solidFill>
                  <a:schemeClr val="tx1"/>
                </a:solidFill>
                <a:latin typeface="Barclays" charset="0"/>
                <a:ea typeface="ＭＳ Ｐゴシック" charset="0"/>
              </a:defRPr>
            </a:lvl4pPr>
            <a:lvl5pPr eaLnBrk="0" hangingPunct="0">
              <a:defRPr sz="1200">
                <a:solidFill>
                  <a:schemeClr val="tx1"/>
                </a:solidFill>
                <a:latin typeface="Barclays" charset="0"/>
                <a:ea typeface="ＭＳ Ｐゴシック" charset="0"/>
              </a:defRPr>
            </a:lvl5pPr>
            <a:lvl6pPr marL="457200" eaLnBrk="0" fontAlgn="base" hangingPunct="0">
              <a:spcBef>
                <a:spcPct val="0"/>
              </a:spcBef>
              <a:spcAft>
                <a:spcPct val="0"/>
              </a:spcAft>
              <a:defRPr sz="1200">
                <a:solidFill>
                  <a:schemeClr val="tx1"/>
                </a:solidFill>
                <a:latin typeface="Barclays" charset="0"/>
                <a:ea typeface="ＭＳ Ｐゴシック" charset="0"/>
              </a:defRPr>
            </a:lvl6pPr>
            <a:lvl7pPr marL="914400" eaLnBrk="0" fontAlgn="base" hangingPunct="0">
              <a:spcBef>
                <a:spcPct val="0"/>
              </a:spcBef>
              <a:spcAft>
                <a:spcPct val="0"/>
              </a:spcAft>
              <a:defRPr sz="1200">
                <a:solidFill>
                  <a:schemeClr val="tx1"/>
                </a:solidFill>
                <a:latin typeface="Barclays" charset="0"/>
                <a:ea typeface="ＭＳ Ｐゴシック" charset="0"/>
              </a:defRPr>
            </a:lvl7pPr>
            <a:lvl8pPr marL="1371600" eaLnBrk="0" fontAlgn="base" hangingPunct="0">
              <a:spcBef>
                <a:spcPct val="0"/>
              </a:spcBef>
              <a:spcAft>
                <a:spcPct val="0"/>
              </a:spcAft>
              <a:defRPr sz="1200">
                <a:solidFill>
                  <a:schemeClr val="tx1"/>
                </a:solidFill>
                <a:latin typeface="Barclays" charset="0"/>
                <a:ea typeface="ＭＳ Ｐゴシック" charset="0"/>
              </a:defRPr>
            </a:lvl8pPr>
            <a:lvl9pPr marL="18288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fontAlgn="base" hangingPunct="1">
              <a:spcBef>
                <a:spcPct val="0"/>
              </a:spcBef>
              <a:spcAft>
                <a:spcPct val="0"/>
              </a:spcAft>
            </a:pPr>
            <a:r>
              <a:rPr lang="en-US" b="1" dirty="0" smtClean="0">
                <a:solidFill>
                  <a:srgbClr val="002A50"/>
                </a:solidFill>
              </a:rPr>
              <a:t>Android</a:t>
            </a:r>
            <a:endParaRPr lang="en-US" b="1" dirty="0">
              <a:solidFill>
                <a:srgbClr val="002A50"/>
              </a:solidFill>
            </a:endParaRPr>
          </a:p>
        </p:txBody>
      </p:sp>
      <p:sp>
        <p:nvSpPr>
          <p:cNvPr id="23" name="TextBox 67"/>
          <p:cNvSpPr txBox="1">
            <a:spLocks noChangeArrowheads="1"/>
          </p:cNvSpPr>
          <p:nvPr/>
        </p:nvSpPr>
        <p:spPr bwMode="auto">
          <a:xfrm>
            <a:off x="2818577" y="6464139"/>
            <a:ext cx="1157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37931725" indent="-37474525" eaLnBrk="0" hangingPunct="0">
              <a:defRPr sz="1200">
                <a:solidFill>
                  <a:schemeClr val="tx1"/>
                </a:solidFill>
                <a:latin typeface="Barclays" charset="0"/>
                <a:ea typeface="ＭＳ Ｐゴシック" charset="0"/>
              </a:defRPr>
            </a:lvl2pPr>
            <a:lvl3pPr eaLnBrk="0" hangingPunct="0">
              <a:defRPr sz="1200">
                <a:solidFill>
                  <a:schemeClr val="tx1"/>
                </a:solidFill>
                <a:latin typeface="Barclays" charset="0"/>
                <a:ea typeface="ＭＳ Ｐゴシック" charset="0"/>
              </a:defRPr>
            </a:lvl3pPr>
            <a:lvl4pPr eaLnBrk="0" hangingPunct="0">
              <a:defRPr sz="1200">
                <a:solidFill>
                  <a:schemeClr val="tx1"/>
                </a:solidFill>
                <a:latin typeface="Barclays" charset="0"/>
                <a:ea typeface="ＭＳ Ｐゴシック" charset="0"/>
              </a:defRPr>
            </a:lvl4pPr>
            <a:lvl5pPr eaLnBrk="0" hangingPunct="0">
              <a:defRPr sz="1200">
                <a:solidFill>
                  <a:schemeClr val="tx1"/>
                </a:solidFill>
                <a:latin typeface="Barclays" charset="0"/>
                <a:ea typeface="ＭＳ Ｐゴシック" charset="0"/>
              </a:defRPr>
            </a:lvl5pPr>
            <a:lvl6pPr marL="457200" eaLnBrk="0" fontAlgn="base" hangingPunct="0">
              <a:spcBef>
                <a:spcPct val="0"/>
              </a:spcBef>
              <a:spcAft>
                <a:spcPct val="0"/>
              </a:spcAft>
              <a:defRPr sz="1200">
                <a:solidFill>
                  <a:schemeClr val="tx1"/>
                </a:solidFill>
                <a:latin typeface="Barclays" charset="0"/>
                <a:ea typeface="ＭＳ Ｐゴシック" charset="0"/>
              </a:defRPr>
            </a:lvl6pPr>
            <a:lvl7pPr marL="914400" eaLnBrk="0" fontAlgn="base" hangingPunct="0">
              <a:spcBef>
                <a:spcPct val="0"/>
              </a:spcBef>
              <a:spcAft>
                <a:spcPct val="0"/>
              </a:spcAft>
              <a:defRPr sz="1200">
                <a:solidFill>
                  <a:schemeClr val="tx1"/>
                </a:solidFill>
                <a:latin typeface="Barclays" charset="0"/>
                <a:ea typeface="ＭＳ Ｐゴシック" charset="0"/>
              </a:defRPr>
            </a:lvl7pPr>
            <a:lvl8pPr marL="1371600" eaLnBrk="0" fontAlgn="base" hangingPunct="0">
              <a:spcBef>
                <a:spcPct val="0"/>
              </a:spcBef>
              <a:spcAft>
                <a:spcPct val="0"/>
              </a:spcAft>
              <a:defRPr sz="1200">
                <a:solidFill>
                  <a:schemeClr val="tx1"/>
                </a:solidFill>
                <a:latin typeface="Barclays" charset="0"/>
                <a:ea typeface="ＭＳ Ｐゴシック" charset="0"/>
              </a:defRPr>
            </a:lvl8pPr>
            <a:lvl9pPr marL="18288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fontAlgn="base" hangingPunct="1">
              <a:spcBef>
                <a:spcPct val="0"/>
              </a:spcBef>
              <a:spcAft>
                <a:spcPct val="0"/>
              </a:spcAft>
            </a:pPr>
            <a:r>
              <a:rPr lang="en-US" b="1" dirty="0" err="1" smtClean="0">
                <a:solidFill>
                  <a:srgbClr val="002A50"/>
                </a:solidFill>
              </a:rPr>
              <a:t>iPad</a:t>
            </a:r>
            <a:endParaRPr lang="en-US" b="1" dirty="0">
              <a:solidFill>
                <a:srgbClr val="002A50"/>
              </a:solidFill>
            </a:endParaRPr>
          </a:p>
        </p:txBody>
      </p:sp>
      <p:pic>
        <p:nvPicPr>
          <p:cNvPr id="24" name="Picture 1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370149" y="3422429"/>
            <a:ext cx="500552" cy="479604"/>
          </a:xfrm>
          <a:prstGeom prst="rect">
            <a:avLst/>
          </a:prstGeom>
          <a:noFill/>
          <a:ln w="9525">
            <a:noFill/>
            <a:miter lim="800000"/>
            <a:headEnd/>
            <a:tailEnd/>
          </a:ln>
        </p:spPr>
      </p:pic>
      <p:pic>
        <p:nvPicPr>
          <p:cNvPr id="25" name="Picture 1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167827" y="4732125"/>
            <a:ext cx="500552" cy="479604"/>
          </a:xfrm>
          <a:prstGeom prst="rect">
            <a:avLst/>
          </a:prstGeom>
          <a:noFill/>
          <a:ln w="9525">
            <a:noFill/>
            <a:miter lim="800000"/>
            <a:headEnd/>
            <a:tailEnd/>
          </a:ln>
        </p:spPr>
      </p:pic>
      <p:pic>
        <p:nvPicPr>
          <p:cNvPr id="26" name="Picture 1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805391" y="4976698"/>
            <a:ext cx="500552" cy="479604"/>
          </a:xfrm>
          <a:prstGeom prst="rect">
            <a:avLst/>
          </a:prstGeom>
          <a:noFill/>
          <a:ln w="9525">
            <a:noFill/>
            <a:miter lim="800000"/>
            <a:headEnd/>
            <a:tailEnd/>
          </a:ln>
        </p:spPr>
      </p:pic>
      <p:sp>
        <p:nvSpPr>
          <p:cNvPr id="27" name="Line 33"/>
          <p:cNvSpPr>
            <a:spLocks noChangeShapeType="1"/>
          </p:cNvSpPr>
          <p:nvPr/>
        </p:nvSpPr>
        <p:spPr bwMode="auto">
          <a:xfrm flipV="1">
            <a:off x="2673295" y="3973722"/>
            <a:ext cx="2478688" cy="850048"/>
          </a:xfrm>
          <a:prstGeom prst="line">
            <a:avLst/>
          </a:prstGeom>
          <a:noFill/>
          <a:ln w="19050">
            <a:solidFill>
              <a:srgbClr val="339933"/>
            </a:solidFill>
            <a:round/>
            <a:headEnd type="none" w="med" len="med"/>
            <a:tailEnd type="stealth" w="med" len="med"/>
          </a:ln>
          <a:extLst>
            <a:ext uri="{909E8E84-426E-40dd-AFC4-6F175D3DCCD1}">
              <a14:hiddenFill xmlns:a14="http://schemas.microsoft.com/office/drawing/2010/main">
                <a:noFill/>
              </a14:hiddenFill>
            </a:ext>
          </a:extLst>
        </p:spPr>
        <p:txBody>
          <a:bodyPr wrap="square">
            <a:spAutoFit/>
          </a:bodyPr>
          <a:lstStyle/>
          <a:p>
            <a:endParaRPr lang="en-US" sz="1200">
              <a:solidFill>
                <a:srgbClr val="000000"/>
              </a:solidFill>
              <a:latin typeface="Barclays" charset="0"/>
              <a:ea typeface="MS PGothic" pitchFamily="34" charset="-128"/>
              <a:cs typeface="MS PGothic" pitchFamily="34" charset="-128"/>
            </a:endParaRPr>
          </a:p>
        </p:txBody>
      </p:sp>
      <p:sp>
        <p:nvSpPr>
          <p:cNvPr id="28" name="Line 33"/>
          <p:cNvSpPr>
            <a:spLocks noChangeShapeType="1"/>
          </p:cNvSpPr>
          <p:nvPr/>
        </p:nvSpPr>
        <p:spPr bwMode="auto">
          <a:xfrm flipV="1">
            <a:off x="4209670" y="4106862"/>
            <a:ext cx="1106191" cy="962705"/>
          </a:xfrm>
          <a:prstGeom prst="line">
            <a:avLst/>
          </a:prstGeom>
          <a:noFill/>
          <a:ln w="19050">
            <a:solidFill>
              <a:srgbClr val="339933"/>
            </a:solidFill>
            <a:round/>
            <a:headEnd type="none" w="med" len="med"/>
            <a:tailEnd type="stealth" w="med" len="med"/>
          </a:ln>
          <a:extLst>
            <a:ext uri="{909E8E84-426E-40dd-AFC4-6F175D3DCCD1}">
              <a14:hiddenFill xmlns:a14="http://schemas.microsoft.com/office/drawing/2010/main">
                <a:noFill/>
              </a14:hiddenFill>
            </a:ext>
          </a:extLst>
        </p:spPr>
        <p:txBody>
          <a:bodyPr wrap="square">
            <a:spAutoFit/>
          </a:bodyPr>
          <a:lstStyle/>
          <a:p>
            <a:endParaRPr lang="en-US" sz="1200">
              <a:solidFill>
                <a:srgbClr val="000000"/>
              </a:solidFill>
              <a:latin typeface="Barclays" charset="0"/>
              <a:ea typeface="MS PGothic" pitchFamily="34" charset="-128"/>
              <a:cs typeface="MS PGothic" pitchFamily="34" charset="-128"/>
            </a:endParaRPr>
          </a:p>
        </p:txBody>
      </p:sp>
      <p:pic>
        <p:nvPicPr>
          <p:cNvPr id="33" name="Picture 32" descr="Server 3.gif"/>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494594" y="1583859"/>
            <a:ext cx="774700" cy="1282700"/>
          </a:xfrm>
          <a:prstGeom prst="rect">
            <a:avLst/>
          </a:prstGeom>
        </p:spPr>
      </p:pic>
      <p:pic>
        <p:nvPicPr>
          <p:cNvPr id="34" name="Picture 33" descr="New Picture (16).gif"/>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105400" y="4962452"/>
            <a:ext cx="467695" cy="454703"/>
          </a:xfrm>
          <a:prstGeom prst="rect">
            <a:avLst/>
          </a:prstGeom>
        </p:spPr>
      </p:pic>
      <p:pic>
        <p:nvPicPr>
          <p:cNvPr id="35" name="Picture 34" descr="New Picture (19).gif"/>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599205" y="4876800"/>
            <a:ext cx="362215" cy="362215"/>
          </a:xfrm>
          <a:prstGeom prst="rect">
            <a:avLst/>
          </a:prstGeom>
        </p:spPr>
      </p:pic>
      <p:pic>
        <p:nvPicPr>
          <p:cNvPr id="36" name="Picture 35" descr="New Picture (19).gif"/>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751605" y="5029200"/>
            <a:ext cx="362215" cy="362215"/>
          </a:xfrm>
          <a:prstGeom prst="rect">
            <a:avLst/>
          </a:prstGeom>
        </p:spPr>
      </p:pic>
      <p:sp>
        <p:nvSpPr>
          <p:cNvPr id="37" name="TextBox 36"/>
          <p:cNvSpPr txBox="1"/>
          <p:nvPr/>
        </p:nvSpPr>
        <p:spPr>
          <a:xfrm>
            <a:off x="4881058" y="5441254"/>
            <a:ext cx="1495778" cy="415498"/>
          </a:xfrm>
          <a:prstGeom prst="rect">
            <a:avLst/>
          </a:prstGeom>
          <a:noFill/>
        </p:spPr>
        <p:txBody>
          <a:bodyPr wrap="square" rtlCol="0">
            <a:spAutoFit/>
          </a:bodyPr>
          <a:lstStyle/>
          <a:p>
            <a:pPr fontAlgn="base">
              <a:spcBef>
                <a:spcPct val="0"/>
              </a:spcBef>
              <a:spcAft>
                <a:spcPct val="0"/>
              </a:spcAft>
            </a:pPr>
            <a:r>
              <a:rPr lang="en-US" sz="1050" dirty="0" smtClean="0">
                <a:solidFill>
                  <a:srgbClr val="800000"/>
                </a:solidFill>
                <a:latin typeface="Barclays" charset="0"/>
                <a:ea typeface="MS PGothic" pitchFamily="34" charset="-128"/>
                <a:cs typeface="MS PGothic" pitchFamily="34" charset="-128"/>
              </a:rPr>
              <a:t>App-sharable Secure Key Store</a:t>
            </a:r>
            <a:endParaRPr lang="en-US" sz="1050" dirty="0">
              <a:solidFill>
                <a:srgbClr val="800000"/>
              </a:solidFill>
              <a:latin typeface="Barclays" charset="0"/>
              <a:ea typeface="MS PGothic" pitchFamily="34" charset="-128"/>
              <a:cs typeface="MS PGothic" pitchFamily="34" charset="-128"/>
            </a:endParaRPr>
          </a:p>
        </p:txBody>
      </p:sp>
      <p:sp>
        <p:nvSpPr>
          <p:cNvPr id="43" name="Freeform 42"/>
          <p:cNvSpPr/>
          <p:nvPr/>
        </p:nvSpPr>
        <p:spPr>
          <a:xfrm>
            <a:off x="1773870" y="2980373"/>
            <a:ext cx="3416717" cy="517295"/>
          </a:xfrm>
          <a:custGeom>
            <a:avLst/>
            <a:gdLst>
              <a:gd name="connsiteX0" fmla="*/ 3416717 w 3416717"/>
              <a:gd name="connsiteY0" fmla="*/ 517295 h 517295"/>
              <a:gd name="connsiteX1" fmla="*/ 1642846 w 3416717"/>
              <a:gd name="connsiteY1" fmla="*/ 3229 h 517295"/>
              <a:gd name="connsiteX2" fmla="*/ 0 w 3416717"/>
              <a:gd name="connsiteY2" fmla="*/ 285461 h 517295"/>
            </a:gdLst>
            <a:ahLst/>
            <a:cxnLst>
              <a:cxn ang="0">
                <a:pos x="connsiteX0" y="connsiteY0"/>
              </a:cxn>
              <a:cxn ang="0">
                <a:pos x="connsiteX1" y="connsiteY1"/>
              </a:cxn>
              <a:cxn ang="0">
                <a:pos x="connsiteX2" y="connsiteY2"/>
              </a:cxn>
            </a:cxnLst>
            <a:rect l="l" t="t" r="r" b="b"/>
            <a:pathLst>
              <a:path w="3416717" h="517295">
                <a:moveTo>
                  <a:pt x="3416717" y="517295"/>
                </a:moveTo>
                <a:cubicBezTo>
                  <a:pt x="2814508" y="279581"/>
                  <a:pt x="2212299" y="41868"/>
                  <a:pt x="1642846" y="3229"/>
                </a:cubicBezTo>
                <a:cubicBezTo>
                  <a:pt x="1073393" y="-35410"/>
                  <a:pt x="0" y="285461"/>
                  <a:pt x="0" y="285461"/>
                </a:cubicBezTo>
              </a:path>
            </a:pathLst>
          </a:custGeom>
          <a:ln>
            <a:solidFill>
              <a:schemeClr val="tx1"/>
            </a:solidFill>
            <a:prstDash val="sysDash"/>
            <a:headEnd type="none"/>
            <a:tailEnd type="stealth"/>
          </a:ln>
        </p:spPr>
        <p:txBody>
          <a:bodyPr vert="horz" wrap="square" lIns="91440" tIns="45720" rIns="91440" bIns="45720" numCol="1" rtlCol="0" anchor="t" anchorCtr="0" compatLnSpc="1">
            <a:prstTxWarp prst="textNoShape">
              <a:avLst/>
            </a:prstTxWarp>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Barclays" pitchFamily="2" charset="0"/>
            </a:endParaRPr>
          </a:p>
        </p:txBody>
      </p:sp>
      <p:sp>
        <p:nvSpPr>
          <p:cNvPr id="44" name="TextBox 43"/>
          <p:cNvSpPr txBox="1"/>
          <p:nvPr/>
        </p:nvSpPr>
        <p:spPr>
          <a:xfrm>
            <a:off x="2819400" y="2983468"/>
            <a:ext cx="1495778" cy="369332"/>
          </a:xfrm>
          <a:prstGeom prst="rect">
            <a:avLst/>
          </a:prstGeom>
          <a:noFill/>
        </p:spPr>
        <p:txBody>
          <a:bodyPr wrap="square" rtlCol="0">
            <a:spAutoFit/>
          </a:bodyPr>
          <a:lstStyle/>
          <a:p>
            <a:pPr fontAlgn="base">
              <a:spcBef>
                <a:spcPct val="0"/>
              </a:spcBef>
              <a:spcAft>
                <a:spcPct val="0"/>
              </a:spcAft>
            </a:pPr>
            <a:r>
              <a:rPr lang="en-US" sz="900" dirty="0" smtClean="0">
                <a:latin typeface="Barclays" charset="0"/>
                <a:ea typeface="MS PGothic" pitchFamily="34" charset="-128"/>
                <a:cs typeface="MS PGothic" pitchFamily="34" charset="-128"/>
              </a:rPr>
              <a:t>One time PIN</a:t>
            </a:r>
          </a:p>
          <a:p>
            <a:pPr fontAlgn="base">
              <a:spcBef>
                <a:spcPct val="0"/>
              </a:spcBef>
              <a:spcAft>
                <a:spcPct val="0"/>
              </a:spcAft>
            </a:pPr>
            <a:r>
              <a:rPr lang="en-US" sz="900" dirty="0" smtClean="0">
                <a:latin typeface="Barclays" charset="0"/>
                <a:ea typeface="MS PGothic" pitchFamily="34" charset="-128"/>
                <a:cs typeface="MS PGothic" pitchFamily="34" charset="-128"/>
              </a:rPr>
              <a:t>SMS, APNS, call</a:t>
            </a:r>
            <a:endParaRPr lang="en-US" sz="900" dirty="0">
              <a:latin typeface="Barclays" charset="0"/>
              <a:ea typeface="MS PGothic" pitchFamily="34" charset="-128"/>
              <a:cs typeface="MS PGothic" pitchFamily="34" charset="-128"/>
            </a:endParaRPr>
          </a:p>
        </p:txBody>
      </p:sp>
      <p:sp>
        <p:nvSpPr>
          <p:cNvPr id="45" name="Line 33"/>
          <p:cNvSpPr>
            <a:spLocks noChangeShapeType="1"/>
          </p:cNvSpPr>
          <p:nvPr/>
        </p:nvSpPr>
        <p:spPr bwMode="auto">
          <a:xfrm flipV="1">
            <a:off x="6705600" y="2667000"/>
            <a:ext cx="802288" cy="381000"/>
          </a:xfrm>
          <a:prstGeom prst="line">
            <a:avLst/>
          </a:prstGeom>
          <a:noFill/>
          <a:ln w="19050">
            <a:solidFill>
              <a:srgbClr val="339933"/>
            </a:solidFill>
            <a:round/>
            <a:headEnd type="stealth" w="med" len="med"/>
            <a:tailEnd type="stealth" w="med" len="med"/>
          </a:ln>
          <a:extLst>
            <a:ext uri="{909E8E84-426E-40dd-AFC4-6F175D3DCCD1}">
              <a14:hiddenFill xmlns:a14="http://schemas.microsoft.com/office/drawing/2010/main">
                <a:noFill/>
              </a14:hiddenFill>
            </a:ext>
          </a:extLst>
        </p:spPr>
        <p:txBody>
          <a:bodyPr wrap="square">
            <a:spAutoFit/>
          </a:bodyPr>
          <a:lstStyle/>
          <a:p>
            <a:pPr fontAlgn="base">
              <a:spcBef>
                <a:spcPct val="0"/>
              </a:spcBef>
              <a:spcAft>
                <a:spcPct val="0"/>
              </a:spcAft>
            </a:pPr>
            <a:endParaRPr lang="en-US" sz="1200">
              <a:solidFill>
                <a:srgbClr val="000000"/>
              </a:solidFill>
              <a:latin typeface="Barclays" charset="0"/>
              <a:ea typeface="MS PGothic" pitchFamily="34" charset="-128"/>
              <a:cs typeface="MS PGothic" pitchFamily="34" charset="-128"/>
            </a:endParaRPr>
          </a:p>
        </p:txBody>
      </p:sp>
      <p:sp>
        <p:nvSpPr>
          <p:cNvPr id="46" name="TextBox 49"/>
          <p:cNvSpPr txBox="1">
            <a:spLocks noChangeArrowheads="1"/>
          </p:cNvSpPr>
          <p:nvPr/>
        </p:nvSpPr>
        <p:spPr bwMode="auto">
          <a:xfrm>
            <a:off x="7162800" y="1295400"/>
            <a:ext cx="1257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37931725" indent="-37474525" eaLnBrk="0" hangingPunct="0">
              <a:defRPr sz="1200">
                <a:solidFill>
                  <a:schemeClr val="tx1"/>
                </a:solidFill>
                <a:latin typeface="Barclays" charset="0"/>
                <a:ea typeface="ＭＳ Ｐゴシック" charset="0"/>
              </a:defRPr>
            </a:lvl2pPr>
            <a:lvl3pPr eaLnBrk="0" hangingPunct="0">
              <a:defRPr sz="1200">
                <a:solidFill>
                  <a:schemeClr val="tx1"/>
                </a:solidFill>
                <a:latin typeface="Barclays" charset="0"/>
                <a:ea typeface="ＭＳ Ｐゴシック" charset="0"/>
              </a:defRPr>
            </a:lvl3pPr>
            <a:lvl4pPr eaLnBrk="0" hangingPunct="0">
              <a:defRPr sz="1200">
                <a:solidFill>
                  <a:schemeClr val="tx1"/>
                </a:solidFill>
                <a:latin typeface="Barclays" charset="0"/>
                <a:ea typeface="ＭＳ Ｐゴシック" charset="0"/>
              </a:defRPr>
            </a:lvl4pPr>
            <a:lvl5pPr eaLnBrk="0" hangingPunct="0">
              <a:defRPr sz="1200">
                <a:solidFill>
                  <a:schemeClr val="tx1"/>
                </a:solidFill>
                <a:latin typeface="Barclays" charset="0"/>
                <a:ea typeface="ＭＳ Ｐゴシック" charset="0"/>
              </a:defRPr>
            </a:lvl5pPr>
            <a:lvl6pPr marL="457200" eaLnBrk="0" fontAlgn="base" hangingPunct="0">
              <a:spcBef>
                <a:spcPct val="0"/>
              </a:spcBef>
              <a:spcAft>
                <a:spcPct val="0"/>
              </a:spcAft>
              <a:defRPr sz="1200">
                <a:solidFill>
                  <a:schemeClr val="tx1"/>
                </a:solidFill>
                <a:latin typeface="Barclays" charset="0"/>
                <a:ea typeface="ＭＳ Ｐゴシック" charset="0"/>
              </a:defRPr>
            </a:lvl6pPr>
            <a:lvl7pPr marL="914400" eaLnBrk="0" fontAlgn="base" hangingPunct="0">
              <a:spcBef>
                <a:spcPct val="0"/>
              </a:spcBef>
              <a:spcAft>
                <a:spcPct val="0"/>
              </a:spcAft>
              <a:defRPr sz="1200">
                <a:solidFill>
                  <a:schemeClr val="tx1"/>
                </a:solidFill>
                <a:latin typeface="Barclays" charset="0"/>
                <a:ea typeface="ＭＳ Ｐゴシック" charset="0"/>
              </a:defRPr>
            </a:lvl7pPr>
            <a:lvl8pPr marL="1371600" eaLnBrk="0" fontAlgn="base" hangingPunct="0">
              <a:spcBef>
                <a:spcPct val="0"/>
              </a:spcBef>
              <a:spcAft>
                <a:spcPct val="0"/>
              </a:spcAft>
              <a:defRPr sz="1200">
                <a:solidFill>
                  <a:schemeClr val="tx1"/>
                </a:solidFill>
                <a:latin typeface="Barclays" charset="0"/>
                <a:ea typeface="ＭＳ Ｐゴシック" charset="0"/>
              </a:defRPr>
            </a:lvl8pPr>
            <a:lvl9pPr marL="18288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fontAlgn="base" hangingPunct="1">
              <a:spcBef>
                <a:spcPct val="0"/>
              </a:spcBef>
              <a:spcAft>
                <a:spcPct val="0"/>
              </a:spcAft>
            </a:pPr>
            <a:r>
              <a:rPr lang="en-US" dirty="0" smtClean="0">
                <a:solidFill>
                  <a:srgbClr val="00386B"/>
                </a:solidFill>
              </a:rPr>
              <a:t>API Servers</a:t>
            </a:r>
            <a:endParaRPr lang="en-US" dirty="0">
              <a:solidFill>
                <a:srgbClr val="00386B"/>
              </a:solidFill>
            </a:endParaRPr>
          </a:p>
        </p:txBody>
      </p:sp>
      <p:sp>
        <p:nvSpPr>
          <p:cNvPr id="6" name="Text Box 46"/>
          <p:cNvSpPr txBox="1">
            <a:spLocks noChangeArrowheads="1"/>
          </p:cNvSpPr>
          <p:nvPr/>
        </p:nvSpPr>
        <p:spPr bwMode="auto">
          <a:xfrm>
            <a:off x="152400" y="1143000"/>
            <a:ext cx="5867400" cy="1661993"/>
          </a:xfrm>
          <a:prstGeom prst="rect">
            <a:avLst/>
          </a:prstGeom>
          <a:solidFill>
            <a:srgbClr val="F8F8F8"/>
          </a:solidFill>
          <a:ln w="19050">
            <a:solidFill>
              <a:srgbClr val="CC3300"/>
            </a:solidFill>
            <a:miter lim="800000"/>
            <a:headEnd/>
            <a:tailEnd/>
          </a:ln>
          <a:effectLst>
            <a:outerShdw blurRad="63500" dist="107763" dir="2700000" algn="ctr" rotWithShape="0">
              <a:srgbClr val="D3CCA6"/>
            </a:outerShdw>
          </a:effectLst>
        </p:spPr>
        <p:txBody>
          <a:bodyPr wrap="square">
            <a:spAutoFit/>
          </a:bodyPr>
          <a:lstStyle>
            <a:lvl1pPr marL="273050" indent="-273050" eaLnBrk="0" hangingPunct="0">
              <a:defRPr sz="1200">
                <a:solidFill>
                  <a:schemeClr val="tx1"/>
                </a:solidFill>
                <a:latin typeface="Barclays" charset="0"/>
                <a:ea typeface="ＭＳ Ｐゴシック" charset="0"/>
                <a:cs typeface="ＭＳ Ｐゴシック" charset="0"/>
              </a:defRPr>
            </a:lvl1pPr>
            <a:lvl2pPr marL="37931725" indent="-37474525" eaLnBrk="0" hangingPunct="0">
              <a:defRPr sz="1200">
                <a:solidFill>
                  <a:schemeClr val="tx1"/>
                </a:solidFill>
                <a:latin typeface="Barclays" charset="0"/>
                <a:ea typeface="ＭＳ Ｐゴシック" charset="0"/>
              </a:defRPr>
            </a:lvl2pPr>
            <a:lvl3pPr eaLnBrk="0" hangingPunct="0">
              <a:defRPr sz="1200">
                <a:solidFill>
                  <a:schemeClr val="tx1"/>
                </a:solidFill>
                <a:latin typeface="Barclays" charset="0"/>
                <a:ea typeface="ＭＳ Ｐゴシック" charset="0"/>
              </a:defRPr>
            </a:lvl3pPr>
            <a:lvl4pPr eaLnBrk="0" hangingPunct="0">
              <a:defRPr sz="1200">
                <a:solidFill>
                  <a:schemeClr val="tx1"/>
                </a:solidFill>
                <a:latin typeface="Barclays" charset="0"/>
                <a:ea typeface="ＭＳ Ｐゴシック" charset="0"/>
              </a:defRPr>
            </a:lvl4pPr>
            <a:lvl5pPr eaLnBrk="0" hangingPunct="0">
              <a:defRPr sz="1200">
                <a:solidFill>
                  <a:schemeClr val="tx1"/>
                </a:solidFill>
                <a:latin typeface="Barclays" charset="0"/>
                <a:ea typeface="ＭＳ Ｐゴシック" charset="0"/>
              </a:defRPr>
            </a:lvl5pPr>
            <a:lvl6pPr marL="457200" eaLnBrk="0" fontAlgn="base" hangingPunct="0">
              <a:spcBef>
                <a:spcPct val="0"/>
              </a:spcBef>
              <a:spcAft>
                <a:spcPct val="0"/>
              </a:spcAft>
              <a:defRPr sz="1200">
                <a:solidFill>
                  <a:schemeClr val="tx1"/>
                </a:solidFill>
                <a:latin typeface="Barclays" charset="0"/>
                <a:ea typeface="ＭＳ Ｐゴシック" charset="0"/>
              </a:defRPr>
            </a:lvl6pPr>
            <a:lvl7pPr marL="914400" eaLnBrk="0" fontAlgn="base" hangingPunct="0">
              <a:spcBef>
                <a:spcPct val="0"/>
              </a:spcBef>
              <a:spcAft>
                <a:spcPct val="0"/>
              </a:spcAft>
              <a:defRPr sz="1200">
                <a:solidFill>
                  <a:schemeClr val="tx1"/>
                </a:solidFill>
                <a:latin typeface="Barclays" charset="0"/>
                <a:ea typeface="ＭＳ Ｐゴシック" charset="0"/>
              </a:defRPr>
            </a:lvl7pPr>
            <a:lvl8pPr marL="1371600" eaLnBrk="0" fontAlgn="base" hangingPunct="0">
              <a:spcBef>
                <a:spcPct val="0"/>
              </a:spcBef>
              <a:spcAft>
                <a:spcPct val="0"/>
              </a:spcAft>
              <a:defRPr sz="1200">
                <a:solidFill>
                  <a:schemeClr val="tx1"/>
                </a:solidFill>
                <a:latin typeface="Barclays" charset="0"/>
                <a:ea typeface="ＭＳ Ｐゴシック" charset="0"/>
              </a:defRPr>
            </a:lvl8pPr>
            <a:lvl9pPr marL="1828800" eaLnBrk="0" fontAlgn="base" hangingPunct="0">
              <a:spcBef>
                <a:spcPct val="0"/>
              </a:spcBef>
              <a:spcAft>
                <a:spcPct val="0"/>
              </a:spcAft>
              <a:defRPr sz="1200">
                <a:solidFill>
                  <a:schemeClr val="tx1"/>
                </a:solidFill>
                <a:latin typeface="Barclays" charset="0"/>
                <a:ea typeface="ＭＳ Ｐゴシック" charset="0"/>
              </a:defRPr>
            </a:lvl9pPr>
          </a:lstStyle>
          <a:p>
            <a:pPr eaLnBrk="1" fontAlgn="base" hangingPunct="1">
              <a:spcBef>
                <a:spcPct val="50000"/>
              </a:spcBef>
              <a:spcAft>
                <a:spcPct val="0"/>
              </a:spcAft>
              <a:buClr>
                <a:srgbClr val="008000"/>
              </a:buClr>
            </a:pPr>
            <a:r>
              <a:rPr lang="en-US" sz="1800" b="1" i="1" dirty="0" smtClean="0">
                <a:solidFill>
                  <a:srgbClr val="595959"/>
                </a:solidFill>
              </a:rPr>
              <a:t>Strong Security for Mobile Apps</a:t>
            </a:r>
          </a:p>
          <a:p>
            <a:pPr marL="273050" lvl="1" indent="-273050" eaLnBrk="1" fontAlgn="base" hangingPunct="1">
              <a:spcBef>
                <a:spcPct val="50000"/>
              </a:spcBef>
              <a:spcAft>
                <a:spcPct val="0"/>
              </a:spcAft>
              <a:buClr>
                <a:srgbClr val="008000"/>
              </a:buClr>
              <a:buFont typeface="Wingdings" charset="0"/>
              <a:buChar char="ü"/>
            </a:pPr>
            <a:r>
              <a:rPr lang="en-US" sz="1400" dirty="0" smtClean="0">
                <a:solidFill>
                  <a:srgbClr val="595959"/>
                </a:solidFill>
                <a:cs typeface="MS PGothic" pitchFamily="34" charset="-128"/>
              </a:rPr>
              <a:t>Cross</a:t>
            </a:r>
            <a:r>
              <a:rPr lang="en-US" sz="1400" dirty="0">
                <a:solidFill>
                  <a:srgbClr val="595959"/>
                </a:solidFill>
                <a:cs typeface="MS PGothic" pitchFamily="34" charset="-128"/>
              </a:rPr>
              <a:t>-platform and built for a </a:t>
            </a:r>
            <a:r>
              <a:rPr lang="en-US" sz="1400" dirty="0" smtClean="0">
                <a:solidFill>
                  <a:srgbClr val="595959"/>
                </a:solidFill>
                <a:cs typeface="MS PGothic" pitchFamily="34" charset="-128"/>
              </a:rPr>
              <a:t>consumer or BYOD world</a:t>
            </a:r>
          </a:p>
          <a:p>
            <a:pPr marL="273050" lvl="1" indent="-273050" eaLnBrk="1" fontAlgn="base" hangingPunct="1">
              <a:spcBef>
                <a:spcPct val="50000"/>
              </a:spcBef>
              <a:spcAft>
                <a:spcPct val="0"/>
              </a:spcAft>
              <a:buClr>
                <a:srgbClr val="008000"/>
              </a:buClr>
              <a:buFont typeface="Wingdings" charset="0"/>
              <a:buChar char="ü"/>
            </a:pPr>
            <a:r>
              <a:rPr lang="en-US" sz="1400" dirty="0" smtClean="0">
                <a:solidFill>
                  <a:srgbClr val="595959"/>
                </a:solidFill>
                <a:cs typeface="MS PGothic" pitchFamily="34" charset="-128"/>
              </a:rPr>
              <a:t>100% Standards-based using </a:t>
            </a:r>
            <a:r>
              <a:rPr lang="en-US" sz="1400" dirty="0" err="1" smtClean="0">
                <a:solidFill>
                  <a:srgbClr val="595959"/>
                </a:solidFill>
                <a:cs typeface="MS PGothic" pitchFamily="34" charset="-128"/>
              </a:rPr>
              <a:t>OAuth+OpenID</a:t>
            </a:r>
            <a:r>
              <a:rPr lang="en-US" sz="1400" dirty="0" smtClean="0">
                <a:solidFill>
                  <a:srgbClr val="595959"/>
                </a:solidFill>
                <a:cs typeface="MS PGothic" pitchFamily="34" charset="-128"/>
              </a:rPr>
              <a:t> Connect</a:t>
            </a:r>
          </a:p>
          <a:p>
            <a:pPr marL="273050" lvl="1" indent="-273050" eaLnBrk="1" hangingPunct="1">
              <a:spcBef>
                <a:spcPct val="50000"/>
              </a:spcBef>
              <a:buClr>
                <a:srgbClr val="008000"/>
              </a:buClr>
              <a:buFont typeface="Wingdings" charset="0"/>
              <a:buChar char="ü"/>
            </a:pPr>
            <a:r>
              <a:rPr lang="en-US" sz="1400" dirty="0" smtClean="0">
                <a:solidFill>
                  <a:srgbClr val="595959"/>
                </a:solidFill>
                <a:cs typeface="MS PGothic" pitchFamily="34" charset="-128"/>
              </a:rPr>
              <a:t>X-app </a:t>
            </a:r>
            <a:r>
              <a:rPr lang="en-US" sz="1400" dirty="0">
                <a:solidFill>
                  <a:srgbClr val="595959"/>
                </a:solidFill>
                <a:cs typeface="MS PGothic" pitchFamily="34" charset="-128"/>
              </a:rPr>
              <a:t>SSO </a:t>
            </a:r>
            <a:r>
              <a:rPr lang="en-US" sz="1400" dirty="0" smtClean="0">
                <a:solidFill>
                  <a:srgbClr val="595959"/>
                </a:solidFill>
                <a:cs typeface="MS PGothic" pitchFamily="34" charset="-128"/>
              </a:rPr>
              <a:t>with multi</a:t>
            </a:r>
            <a:r>
              <a:rPr lang="en-US" sz="1400" dirty="0">
                <a:solidFill>
                  <a:srgbClr val="595959"/>
                </a:solidFill>
                <a:cs typeface="MS PGothic" pitchFamily="34" charset="-128"/>
              </a:rPr>
              <a:t>-factor </a:t>
            </a:r>
            <a:r>
              <a:rPr lang="en-US" sz="1400" dirty="0" err="1" smtClean="0">
                <a:solidFill>
                  <a:srgbClr val="595959"/>
                </a:solidFill>
                <a:cs typeface="MS PGothic" pitchFamily="34" charset="-128"/>
              </a:rPr>
              <a:t>auth</a:t>
            </a:r>
            <a:r>
              <a:rPr lang="en-US" sz="1400" dirty="0" smtClean="0">
                <a:solidFill>
                  <a:srgbClr val="595959"/>
                </a:solidFill>
                <a:cs typeface="MS PGothic" pitchFamily="34" charset="-128"/>
              </a:rPr>
              <a:t> &amp; secure channel </a:t>
            </a:r>
          </a:p>
          <a:p>
            <a:pPr marL="273050" lvl="1" indent="-273050" eaLnBrk="1" hangingPunct="1">
              <a:spcBef>
                <a:spcPct val="50000"/>
              </a:spcBef>
              <a:buClr>
                <a:srgbClr val="008000"/>
              </a:buClr>
              <a:buFont typeface="Wingdings" charset="0"/>
              <a:buChar char="ü"/>
            </a:pPr>
            <a:r>
              <a:rPr lang="en-US" sz="1400" dirty="0" smtClean="0">
                <a:solidFill>
                  <a:srgbClr val="595959"/>
                </a:solidFill>
                <a:cs typeface="MS PGothic" pitchFamily="34" charset="-128"/>
              </a:rPr>
              <a:t>X.509 Certificate provisioning for strong </a:t>
            </a:r>
            <a:r>
              <a:rPr lang="en-US" sz="1400" dirty="0" err="1" smtClean="0">
                <a:solidFill>
                  <a:srgbClr val="595959"/>
                </a:solidFill>
                <a:cs typeface="MS PGothic" pitchFamily="34" charset="-128"/>
              </a:rPr>
              <a:t>auth</a:t>
            </a:r>
            <a:r>
              <a:rPr lang="en-US" sz="1400" dirty="0" smtClean="0">
                <a:solidFill>
                  <a:srgbClr val="595959"/>
                </a:solidFill>
                <a:cs typeface="MS PGothic" pitchFamily="34" charset="-128"/>
              </a:rPr>
              <a:t> and transaction signing</a:t>
            </a:r>
          </a:p>
        </p:txBody>
      </p:sp>
      <p:sp>
        <p:nvSpPr>
          <p:cNvPr id="3" name="Left-Right Arrow 2"/>
          <p:cNvSpPr/>
          <p:nvPr/>
        </p:nvSpPr>
        <p:spPr>
          <a:xfrm rot="20458053">
            <a:off x="2338270" y="3668276"/>
            <a:ext cx="2980446" cy="850701"/>
          </a:xfrm>
          <a:prstGeom prst="leftRightArrow">
            <a:avLst/>
          </a:prstGeom>
          <a:solidFill>
            <a:schemeClr val="tx2">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9"/>
          <p:cNvSpPr txBox="1">
            <a:spLocks noChangeArrowheads="1"/>
          </p:cNvSpPr>
          <p:nvPr/>
        </p:nvSpPr>
        <p:spPr bwMode="auto">
          <a:xfrm rot="20460714">
            <a:off x="2730638" y="3910042"/>
            <a:ext cx="2048325"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200">
                <a:solidFill>
                  <a:schemeClr val="tx1"/>
                </a:solidFill>
                <a:latin typeface="Barclays" charset="0"/>
                <a:ea typeface="ＭＳ Ｐゴシック" charset="0"/>
                <a:cs typeface="ＭＳ Ｐゴシック" charset="0"/>
              </a:defRPr>
            </a:lvl1pPr>
            <a:lvl2pPr marL="37931725" indent="-37474525" eaLnBrk="0" hangingPunct="0">
              <a:defRPr sz="1200">
                <a:solidFill>
                  <a:schemeClr val="tx1"/>
                </a:solidFill>
                <a:latin typeface="Barclays" charset="0"/>
                <a:ea typeface="ＭＳ Ｐゴシック" charset="0"/>
              </a:defRPr>
            </a:lvl2pPr>
            <a:lvl3pPr eaLnBrk="0" hangingPunct="0">
              <a:defRPr sz="1200">
                <a:solidFill>
                  <a:schemeClr val="tx1"/>
                </a:solidFill>
                <a:latin typeface="Barclays" charset="0"/>
                <a:ea typeface="ＭＳ Ｐゴシック" charset="0"/>
              </a:defRPr>
            </a:lvl3pPr>
            <a:lvl4pPr eaLnBrk="0" hangingPunct="0">
              <a:defRPr sz="1200">
                <a:solidFill>
                  <a:schemeClr val="tx1"/>
                </a:solidFill>
                <a:latin typeface="Barclays" charset="0"/>
                <a:ea typeface="ＭＳ Ｐゴシック" charset="0"/>
              </a:defRPr>
            </a:lvl4pPr>
            <a:lvl5pPr eaLnBrk="0" hangingPunct="0">
              <a:defRPr sz="1200">
                <a:solidFill>
                  <a:schemeClr val="tx1"/>
                </a:solidFill>
                <a:latin typeface="Barclays" charset="0"/>
                <a:ea typeface="ＭＳ Ｐゴシック" charset="0"/>
              </a:defRPr>
            </a:lvl5pPr>
            <a:lvl6pPr marL="457200" eaLnBrk="0" fontAlgn="base" hangingPunct="0">
              <a:spcBef>
                <a:spcPct val="0"/>
              </a:spcBef>
              <a:spcAft>
                <a:spcPct val="0"/>
              </a:spcAft>
              <a:defRPr sz="1200">
                <a:solidFill>
                  <a:schemeClr val="tx1"/>
                </a:solidFill>
                <a:latin typeface="Barclays" charset="0"/>
                <a:ea typeface="ＭＳ Ｐゴシック" charset="0"/>
              </a:defRPr>
            </a:lvl6pPr>
            <a:lvl7pPr marL="914400" eaLnBrk="0" fontAlgn="base" hangingPunct="0">
              <a:spcBef>
                <a:spcPct val="0"/>
              </a:spcBef>
              <a:spcAft>
                <a:spcPct val="0"/>
              </a:spcAft>
              <a:defRPr sz="1200">
                <a:solidFill>
                  <a:schemeClr val="tx1"/>
                </a:solidFill>
                <a:latin typeface="Barclays" charset="0"/>
                <a:ea typeface="ＭＳ Ｐゴシック" charset="0"/>
              </a:defRPr>
            </a:lvl7pPr>
            <a:lvl8pPr marL="1371600" eaLnBrk="0" fontAlgn="base" hangingPunct="0">
              <a:spcBef>
                <a:spcPct val="0"/>
              </a:spcBef>
              <a:spcAft>
                <a:spcPct val="0"/>
              </a:spcAft>
              <a:defRPr sz="1200">
                <a:solidFill>
                  <a:schemeClr val="tx1"/>
                </a:solidFill>
                <a:latin typeface="Barclays" charset="0"/>
                <a:ea typeface="ＭＳ Ｐゴシック" charset="0"/>
              </a:defRPr>
            </a:lvl8pPr>
            <a:lvl9pPr marL="18288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fontAlgn="base" hangingPunct="1">
              <a:spcBef>
                <a:spcPct val="0"/>
              </a:spcBef>
              <a:spcAft>
                <a:spcPct val="0"/>
              </a:spcAft>
            </a:pPr>
            <a:r>
              <a:rPr lang="en-US" sz="1600" b="1" dirty="0" smtClean="0">
                <a:solidFill>
                  <a:schemeClr val="bg1"/>
                </a:solidFill>
              </a:rPr>
              <a:t>Standards-based</a:t>
            </a:r>
            <a:endParaRPr lang="en-US" sz="1600" b="1" dirty="0">
              <a:solidFill>
                <a:schemeClr val="bg1"/>
              </a:solidFill>
            </a:endParaRPr>
          </a:p>
        </p:txBody>
      </p:sp>
      <p:grpSp>
        <p:nvGrpSpPr>
          <p:cNvPr id="49" name="Group 69"/>
          <p:cNvGrpSpPr>
            <a:grpSpLocks/>
          </p:cNvGrpSpPr>
          <p:nvPr/>
        </p:nvGrpSpPr>
        <p:grpSpPr bwMode="auto">
          <a:xfrm>
            <a:off x="7275004" y="2834889"/>
            <a:ext cx="636587" cy="601663"/>
            <a:chOff x="3096" y="3001"/>
            <a:chExt cx="366" cy="375"/>
          </a:xfrm>
        </p:grpSpPr>
        <p:pic>
          <p:nvPicPr>
            <p:cNvPr id="50" name="Picture 70" descr="Disk with trans"/>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096" y="3010"/>
              <a:ext cx="36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71" descr="New Picture (13)"/>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182" y="306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72" descr="New Picture (13)"/>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268" y="3100"/>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73" descr="New Picture (13)"/>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291" y="300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1809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Client Deployment Strategy</a:t>
            </a:r>
            <a:endParaRPr lang="en-US" b="1" dirty="0"/>
          </a:p>
        </p:txBody>
      </p:sp>
      <p:sp>
        <p:nvSpPr>
          <p:cNvPr id="5" name="Content Placeholder 4"/>
          <p:cNvSpPr>
            <a:spLocks noGrp="1"/>
          </p:cNvSpPr>
          <p:nvPr>
            <p:ph idx="4294967295"/>
          </p:nvPr>
        </p:nvSpPr>
        <p:spPr>
          <a:xfrm>
            <a:off x="576263" y="1439742"/>
            <a:ext cx="8116887" cy="4465638"/>
          </a:xfrm>
          <a:prstGeom prst="rect">
            <a:avLst/>
          </a:prstGeom>
        </p:spPr>
        <p:txBody>
          <a:bodyPr/>
          <a:lstStyle/>
          <a:p>
            <a:r>
              <a:rPr lang="en-US" sz="2800" i="1" dirty="0" smtClean="0">
                <a:solidFill>
                  <a:schemeClr val="tx2"/>
                </a:solidFill>
              </a:rPr>
              <a:t>Don’t make me work hard</a:t>
            </a:r>
          </a:p>
          <a:p>
            <a:pPr lvl="1"/>
            <a:r>
              <a:rPr lang="en-US" dirty="0" smtClean="0"/>
              <a:t>But give me a strong and extensible security model</a:t>
            </a:r>
          </a:p>
          <a:p>
            <a:r>
              <a:rPr lang="en-US" dirty="0" smtClean="0"/>
              <a:t>Transfer of security responsibility</a:t>
            </a:r>
          </a:p>
          <a:p>
            <a:pPr lvl="1"/>
            <a:r>
              <a:rPr lang="en-US" dirty="0" smtClean="0"/>
              <a:t>Let developers do what they do best</a:t>
            </a:r>
          </a:p>
          <a:p>
            <a:r>
              <a:rPr lang="en-US" dirty="0" smtClean="0"/>
              <a:t>Simple SDK</a:t>
            </a:r>
          </a:p>
          <a:p>
            <a:pPr lvl="1"/>
            <a:r>
              <a:rPr lang="en-US" dirty="0" smtClean="0"/>
              <a:t>Align with common development time environments</a:t>
            </a:r>
          </a:p>
          <a:p>
            <a:pPr lvl="2"/>
            <a:r>
              <a:rPr lang="en-US" dirty="0" err="1" smtClean="0"/>
              <a:t>iOS</a:t>
            </a:r>
            <a:r>
              <a:rPr lang="en-US" dirty="0" smtClean="0"/>
              <a:t>, Android, </a:t>
            </a:r>
            <a:r>
              <a:rPr lang="en-US" dirty="0" err="1" smtClean="0"/>
              <a:t>Javascript</a:t>
            </a:r>
            <a:r>
              <a:rPr lang="en-US" dirty="0" smtClean="0"/>
              <a:t>, </a:t>
            </a:r>
            <a:r>
              <a:rPr lang="en-US" dirty="0" err="1" smtClean="0"/>
              <a:t>etc</a:t>
            </a:r>
            <a:endParaRPr lang="en-US" dirty="0" smtClean="0"/>
          </a:p>
          <a:p>
            <a:r>
              <a:rPr lang="en-US" dirty="0" smtClean="0"/>
              <a:t>Mirror REST frameworks</a:t>
            </a:r>
          </a:p>
          <a:p>
            <a:r>
              <a:rPr lang="en-US" dirty="0" smtClean="0"/>
              <a:t>Future	</a:t>
            </a:r>
          </a:p>
          <a:p>
            <a:pPr lvl="1"/>
            <a:r>
              <a:rPr lang="en-US" dirty="0" smtClean="0"/>
              <a:t>Aspects, wrapping, etc.</a:t>
            </a:r>
            <a:endParaRPr lang="en-US" dirty="0"/>
          </a:p>
        </p:txBody>
      </p:sp>
      <p:sp>
        <p:nvSpPr>
          <p:cNvPr id="7" name="Rectangle 6"/>
          <p:cNvSpPr/>
          <p:nvPr/>
        </p:nvSpPr>
        <p:spPr>
          <a:xfrm>
            <a:off x="3585308" y="6574692"/>
            <a:ext cx="1963615" cy="185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4294967295"/>
          </p:nvPr>
        </p:nvSpPr>
        <p:spPr>
          <a:xfrm>
            <a:off x="1869830" y="6537325"/>
            <a:ext cx="5486400" cy="320675"/>
          </a:xfrm>
          <a:prstGeom prst="rect">
            <a:avLst/>
          </a:prstGeom>
        </p:spPr>
        <p:txBody>
          <a:bodyPr/>
          <a:lstStyle/>
          <a:p>
            <a:pPr fontAlgn="auto">
              <a:spcBef>
                <a:spcPts val="0"/>
              </a:spcBef>
              <a:spcAft>
                <a:spcPts val="0"/>
              </a:spcAft>
            </a:pPr>
            <a:r>
              <a:rPr lang="en-US" dirty="0" smtClean="0">
                <a:solidFill>
                  <a:srgbClr val="000000">
                    <a:lumMod val="75000"/>
                    <a:lumOff val="25000"/>
                  </a:srgbClr>
                </a:solidFill>
                <a:latin typeface="Calibri"/>
              </a:rPr>
              <a:t>Copyright © 2013 CA. All rights reserved.</a:t>
            </a:r>
            <a:endParaRPr lang="en-US" dirty="0">
              <a:solidFill>
                <a:srgbClr val="000000">
                  <a:lumMod val="75000"/>
                  <a:lumOff val="25000"/>
                </a:srgbClr>
              </a:solidFill>
              <a:latin typeface="Calibri"/>
            </a:endParaRPr>
          </a:p>
        </p:txBody>
      </p:sp>
    </p:spTree>
    <p:extLst>
      <p:ext uri="{BB962C8B-B14F-4D97-AF65-F5344CB8AC3E}">
        <p14:creationId xmlns:p14="http://schemas.microsoft.com/office/powerpoint/2010/main" val="33767476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6"/>
          <p:cNvSpPr/>
          <p:nvPr/>
        </p:nvSpPr>
        <p:spPr bwMode="gray">
          <a:xfrm rot="2691666">
            <a:off x="4680953" y="2513267"/>
            <a:ext cx="1542027" cy="772795"/>
          </a:xfrm>
          <a:prstGeom prst="rightArrow">
            <a:avLst/>
          </a:prstGeom>
          <a:gradFill flip="none" rotWithShape="1">
            <a:gsLst>
              <a:gs pos="0">
                <a:schemeClr val="tx2">
                  <a:lumMod val="90000"/>
                </a:schemeClr>
              </a:gs>
              <a:gs pos="100000">
                <a:schemeClr val="tx1"/>
              </a:gs>
            </a:gsLst>
            <a:lin ang="10800000" scaled="1"/>
            <a:tileRect/>
          </a:gradFill>
          <a:ln>
            <a:noFill/>
          </a:ln>
          <a:effectLst/>
        </p:spPr>
        <p:style>
          <a:lnRef idx="1">
            <a:schemeClr val="accent1">
              <a:shade val="90000"/>
              <a:hueOff val="820055"/>
              <a:satOff val="-65401"/>
              <a:lumOff val="36359"/>
              <a:alphaOff val="0"/>
            </a:schemeClr>
          </a:lnRef>
          <a:fillRef idx="1">
            <a:schemeClr val="accent1">
              <a:shade val="90000"/>
              <a:hueOff val="820055"/>
              <a:satOff val="-65401"/>
              <a:lumOff val="36359"/>
              <a:alphaOff val="0"/>
            </a:schemeClr>
          </a:fillRef>
          <a:effectRef idx="2">
            <a:schemeClr val="accent1">
              <a:shade val="90000"/>
              <a:hueOff val="820055"/>
              <a:satOff val="-65401"/>
              <a:lumOff val="36359"/>
              <a:alphaOff val="0"/>
            </a:schemeClr>
          </a:effectRef>
          <a:fontRef idx="minor">
            <a:schemeClr val="lt1">
              <a:hueOff val="0"/>
              <a:satOff val="0"/>
              <a:lumOff val="0"/>
              <a:alphaOff val="0"/>
            </a:schemeClr>
          </a:fontRef>
        </p:style>
        <p:txBody>
          <a:bodyPr rtlCol="0" anchor="ctr"/>
          <a:lstStyle/>
          <a:p>
            <a:pPr algn="ctr" defTabSz="914400" fontAlgn="auto">
              <a:spcBef>
                <a:spcPts val="0"/>
              </a:spcBef>
              <a:spcAft>
                <a:spcPts val="0"/>
              </a:spcAft>
              <a:buClr>
                <a:srgbClr val="AD0C10"/>
              </a:buClr>
              <a:buSzPct val="120000"/>
              <a:defRPr/>
            </a:pPr>
            <a:endParaRPr lang="en-US" sz="2000" kern="0" dirty="0">
              <a:solidFill>
                <a:srgbClr val="000000"/>
              </a:solidFill>
              <a:latin typeface="Calibri"/>
              <a:ea typeface="+mn-ea"/>
              <a:cs typeface="+mn-cs"/>
            </a:endParaRPr>
          </a:p>
        </p:txBody>
      </p:sp>
      <p:sp>
        <p:nvSpPr>
          <p:cNvPr id="26" name="Right Arrow 25"/>
          <p:cNvSpPr/>
          <p:nvPr/>
        </p:nvSpPr>
        <p:spPr bwMode="gray">
          <a:xfrm rot="8222035">
            <a:off x="2370786" y="2573949"/>
            <a:ext cx="1300211" cy="772795"/>
          </a:xfrm>
          <a:prstGeom prst="rightArrow">
            <a:avLst/>
          </a:prstGeom>
          <a:gradFill flip="none" rotWithShape="1">
            <a:gsLst>
              <a:gs pos="0">
                <a:schemeClr val="tx2">
                  <a:lumMod val="90000"/>
                </a:schemeClr>
              </a:gs>
              <a:gs pos="100000">
                <a:schemeClr val="tx1"/>
              </a:gs>
            </a:gsLst>
            <a:lin ang="10800000" scaled="1"/>
            <a:tileRect/>
          </a:gradFill>
          <a:ln>
            <a:noFill/>
          </a:ln>
          <a:effectLst/>
        </p:spPr>
        <p:style>
          <a:lnRef idx="1">
            <a:schemeClr val="accent1">
              <a:shade val="90000"/>
              <a:hueOff val="820055"/>
              <a:satOff val="-65401"/>
              <a:lumOff val="36359"/>
              <a:alphaOff val="0"/>
            </a:schemeClr>
          </a:lnRef>
          <a:fillRef idx="1">
            <a:schemeClr val="accent1">
              <a:shade val="90000"/>
              <a:hueOff val="820055"/>
              <a:satOff val="-65401"/>
              <a:lumOff val="36359"/>
              <a:alphaOff val="0"/>
            </a:schemeClr>
          </a:fillRef>
          <a:effectRef idx="2">
            <a:schemeClr val="accent1">
              <a:shade val="90000"/>
              <a:hueOff val="820055"/>
              <a:satOff val="-65401"/>
              <a:lumOff val="36359"/>
              <a:alphaOff val="0"/>
            </a:schemeClr>
          </a:effectRef>
          <a:fontRef idx="minor">
            <a:schemeClr val="lt1">
              <a:hueOff val="0"/>
              <a:satOff val="0"/>
              <a:lumOff val="0"/>
              <a:alphaOff val="0"/>
            </a:schemeClr>
          </a:fontRef>
        </p:style>
        <p:txBody>
          <a:bodyPr rtlCol="0" anchor="ctr"/>
          <a:lstStyle/>
          <a:p>
            <a:pPr algn="ctr" defTabSz="914400" fontAlgn="auto">
              <a:spcBef>
                <a:spcPts val="0"/>
              </a:spcBef>
              <a:spcAft>
                <a:spcPts val="0"/>
              </a:spcAft>
              <a:defRPr/>
            </a:pPr>
            <a:endParaRPr lang="en-US" sz="2000" kern="0" dirty="0">
              <a:solidFill>
                <a:srgbClr val="000000"/>
              </a:solidFill>
              <a:latin typeface="Calibri"/>
              <a:ea typeface="+mn-ea"/>
              <a:cs typeface="+mn-cs"/>
            </a:endParaRPr>
          </a:p>
        </p:txBody>
      </p:sp>
      <p:grpSp>
        <p:nvGrpSpPr>
          <p:cNvPr id="4" name="Group 3"/>
          <p:cNvGrpSpPr/>
          <p:nvPr/>
        </p:nvGrpSpPr>
        <p:grpSpPr>
          <a:xfrm>
            <a:off x="934570" y="3134094"/>
            <a:ext cx="4569004" cy="2648630"/>
            <a:chOff x="663508" y="3597353"/>
            <a:chExt cx="2549347" cy="1618281"/>
          </a:xfrm>
        </p:grpSpPr>
        <p:pic>
          <p:nvPicPr>
            <p:cNvPr id="22" name="Picture 21" descr="mobile_apps.png"/>
            <p:cNvPicPr>
              <a:picLocks noChangeAspect="1"/>
            </p:cNvPicPr>
            <p:nvPr/>
          </p:nvPicPr>
          <p:blipFill rotWithShape="1">
            <a:blip r:embed="rId2" cstate="print">
              <a:extLst>
                <a:ext uri="{28A0092B-C50C-407E-A947-70E740481C1C}">
                  <a14:useLocalDpi xmlns:a14="http://schemas.microsoft.com/office/drawing/2010/main"/>
                </a:ext>
              </a:extLst>
            </a:blip>
            <a:srcRect t="-1"/>
            <a:stretch/>
          </p:blipFill>
          <p:spPr>
            <a:xfrm>
              <a:off x="663508" y="3597353"/>
              <a:ext cx="2549347" cy="1546397"/>
            </a:xfrm>
            <a:prstGeom prst="rect">
              <a:avLst/>
            </a:prstGeom>
          </p:spPr>
        </p:pic>
        <p:sp>
          <p:nvSpPr>
            <p:cNvPr id="3" name="Rectangle 2"/>
            <p:cNvSpPr/>
            <p:nvPr/>
          </p:nvSpPr>
          <p:spPr>
            <a:xfrm>
              <a:off x="1869138" y="5023942"/>
              <a:ext cx="159756" cy="1916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b="1" dirty="0" smtClean="0"/>
              <a:t>Three Important Entities</a:t>
            </a:r>
            <a:r>
              <a:rPr lang="en-US" dirty="0" smtClean="0"/>
              <a:t/>
            </a:r>
            <a:br>
              <a:rPr lang="en-US" dirty="0" smtClean="0"/>
            </a:br>
            <a:r>
              <a:rPr lang="en-US" b="0" i="1" dirty="0" smtClean="0"/>
              <a:t>All three are managed by the SDK+MAG</a:t>
            </a:r>
            <a:endParaRPr lang="en-US" b="0" i="1" dirty="0"/>
          </a:p>
        </p:txBody>
      </p:sp>
      <p:pic>
        <p:nvPicPr>
          <p:cNvPr id="21" name="Picture 2" descr="http://ppenny.varrowblogs.com/wp-content/uploads/2013/03/MobileDevice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396" y="3646842"/>
            <a:ext cx="2509502" cy="2541557"/>
          </a:xfrm>
          <a:prstGeom prst="rect">
            <a:avLst/>
          </a:prstGeom>
          <a:noFill/>
          <a:extLst>
            <a:ext uri="{909E8E84-426E-40dd-AFC4-6F175D3DCCD1}">
              <a14:hiddenFill xmlns:a14="http://schemas.microsoft.com/office/drawing/2010/main">
                <a:solidFill>
                  <a:srgbClr val="FFFFFF"/>
                </a:solidFill>
              </a14:hiddenFill>
            </a:ext>
          </a:extLst>
        </p:spPr>
      </p:pic>
      <p:sp>
        <p:nvSpPr>
          <p:cNvPr id="28" name="Right Arrow 27"/>
          <p:cNvSpPr/>
          <p:nvPr/>
        </p:nvSpPr>
        <p:spPr bwMode="gray">
          <a:xfrm>
            <a:off x="3614570" y="4292739"/>
            <a:ext cx="1680620" cy="772795"/>
          </a:xfrm>
          <a:prstGeom prst="rightArrow">
            <a:avLst/>
          </a:prstGeom>
          <a:gradFill flip="none" rotWithShape="1">
            <a:gsLst>
              <a:gs pos="0">
                <a:schemeClr val="tx2">
                  <a:lumMod val="90000"/>
                </a:schemeClr>
              </a:gs>
              <a:gs pos="100000">
                <a:schemeClr val="tx1"/>
              </a:gs>
            </a:gsLst>
            <a:lin ang="10800000" scaled="1"/>
            <a:tileRect/>
          </a:gradFill>
          <a:ln>
            <a:noFill/>
          </a:ln>
          <a:effectLst/>
        </p:spPr>
        <p:style>
          <a:lnRef idx="1">
            <a:schemeClr val="accent1">
              <a:shade val="90000"/>
              <a:hueOff val="820055"/>
              <a:satOff val="-65401"/>
              <a:lumOff val="36359"/>
              <a:alphaOff val="0"/>
            </a:schemeClr>
          </a:lnRef>
          <a:fillRef idx="1">
            <a:schemeClr val="accent1">
              <a:shade val="90000"/>
              <a:hueOff val="820055"/>
              <a:satOff val="-65401"/>
              <a:lumOff val="36359"/>
              <a:alphaOff val="0"/>
            </a:schemeClr>
          </a:fillRef>
          <a:effectRef idx="2">
            <a:schemeClr val="accent1">
              <a:shade val="90000"/>
              <a:hueOff val="820055"/>
              <a:satOff val="-65401"/>
              <a:lumOff val="36359"/>
              <a:alphaOff val="0"/>
            </a:schemeClr>
          </a:effectRef>
          <a:fontRef idx="minor">
            <a:schemeClr val="lt1">
              <a:hueOff val="0"/>
              <a:satOff val="0"/>
              <a:lumOff val="0"/>
              <a:alphaOff val="0"/>
            </a:schemeClr>
          </a:fontRef>
        </p:style>
        <p:txBody>
          <a:bodyPr rtlCol="0" anchor="ctr"/>
          <a:lstStyle/>
          <a:p>
            <a:pPr algn="ctr" defTabSz="914400" fontAlgn="auto">
              <a:spcBef>
                <a:spcPts val="0"/>
              </a:spcBef>
              <a:spcAft>
                <a:spcPts val="0"/>
              </a:spcAft>
              <a:buClr>
                <a:srgbClr val="AD0C10"/>
              </a:buClr>
              <a:buSzPct val="120000"/>
              <a:defRPr/>
            </a:pPr>
            <a:endParaRPr lang="en-US" sz="2000" kern="0" dirty="0">
              <a:solidFill>
                <a:srgbClr val="000000"/>
              </a:solidFill>
              <a:latin typeface="Calibri"/>
              <a:ea typeface="+mn-ea"/>
              <a:cs typeface="+mn-cs"/>
            </a:endParaRPr>
          </a:p>
        </p:txBody>
      </p:sp>
      <p:sp>
        <p:nvSpPr>
          <p:cNvPr id="30" name="TextBox 29"/>
          <p:cNvSpPr txBox="1"/>
          <p:nvPr/>
        </p:nvSpPr>
        <p:spPr>
          <a:xfrm>
            <a:off x="3529174" y="2900192"/>
            <a:ext cx="1599298" cy="246221"/>
          </a:xfrm>
          <a:prstGeom prst="rect">
            <a:avLst/>
          </a:prstGeom>
          <a:noFill/>
        </p:spPr>
        <p:txBody>
          <a:bodyPr wrap="square" rtlCol="0">
            <a:spAutoFit/>
          </a:bodyPr>
          <a:lstStyle/>
          <a:p>
            <a:pPr algn="ctr"/>
            <a:r>
              <a:rPr lang="en-US" sz="1000" b="1" dirty="0" smtClean="0">
                <a:solidFill>
                  <a:schemeClr val="bg1"/>
                </a:solidFill>
              </a:rPr>
              <a:t>User</a:t>
            </a:r>
            <a:endParaRPr lang="en-US" sz="1000" b="1" dirty="0">
              <a:solidFill>
                <a:schemeClr val="bg1"/>
              </a:solidFill>
            </a:endParaRPr>
          </a:p>
        </p:txBody>
      </p:sp>
      <p:sp>
        <p:nvSpPr>
          <p:cNvPr id="31" name="TextBox 30"/>
          <p:cNvSpPr txBox="1"/>
          <p:nvPr/>
        </p:nvSpPr>
        <p:spPr>
          <a:xfrm>
            <a:off x="1124716" y="5299292"/>
            <a:ext cx="1599298" cy="246221"/>
          </a:xfrm>
          <a:prstGeom prst="rect">
            <a:avLst/>
          </a:prstGeom>
          <a:noFill/>
        </p:spPr>
        <p:txBody>
          <a:bodyPr wrap="square" rtlCol="0">
            <a:spAutoFit/>
          </a:bodyPr>
          <a:lstStyle/>
          <a:p>
            <a:pPr algn="ctr"/>
            <a:r>
              <a:rPr lang="en-US" sz="1000" b="1" dirty="0" smtClean="0">
                <a:solidFill>
                  <a:schemeClr val="bg1"/>
                </a:solidFill>
              </a:rPr>
              <a:t>Apps</a:t>
            </a:r>
            <a:endParaRPr lang="en-US" sz="1000" b="1" dirty="0">
              <a:solidFill>
                <a:schemeClr val="bg1"/>
              </a:solidFill>
            </a:endParaRPr>
          </a:p>
        </p:txBody>
      </p:sp>
      <p:sp>
        <p:nvSpPr>
          <p:cNvPr id="32" name="TextBox 31"/>
          <p:cNvSpPr txBox="1"/>
          <p:nvPr/>
        </p:nvSpPr>
        <p:spPr>
          <a:xfrm>
            <a:off x="5968834" y="6014856"/>
            <a:ext cx="1599298" cy="246221"/>
          </a:xfrm>
          <a:prstGeom prst="rect">
            <a:avLst/>
          </a:prstGeom>
          <a:noFill/>
        </p:spPr>
        <p:txBody>
          <a:bodyPr wrap="square" rtlCol="0">
            <a:spAutoFit/>
          </a:bodyPr>
          <a:lstStyle/>
          <a:p>
            <a:pPr algn="ctr"/>
            <a:r>
              <a:rPr lang="en-US" sz="1000" b="1" dirty="0" smtClean="0">
                <a:solidFill>
                  <a:schemeClr val="bg1"/>
                </a:solidFill>
              </a:rPr>
              <a:t>Devices</a:t>
            </a:r>
            <a:endParaRPr lang="en-US" sz="1000" b="1" dirty="0">
              <a:solidFill>
                <a:schemeClr val="bg1"/>
              </a:solidFill>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5775" y="1557168"/>
            <a:ext cx="530158" cy="1359700"/>
          </a:xfrm>
          <a:prstGeom prst="rect">
            <a:avLst/>
          </a:prstGeom>
        </p:spPr>
      </p:pic>
    </p:spTree>
    <p:extLst>
      <p:ext uri="{BB962C8B-B14F-4D97-AF65-F5344CB8AC3E}">
        <p14:creationId xmlns:p14="http://schemas.microsoft.com/office/powerpoint/2010/main" val="129923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Protocol Strategy</a:t>
            </a:r>
            <a:endParaRPr lang="en-US" b="1" dirty="0"/>
          </a:p>
        </p:txBody>
      </p:sp>
      <p:pic>
        <p:nvPicPr>
          <p:cNvPr id="5" name="Picture 4"/>
          <p:cNvPicPr>
            <a:picLocks noChangeAspect="1"/>
          </p:cNvPicPr>
          <p:nvPr/>
        </p:nvPicPr>
        <p:blipFill>
          <a:blip r:embed="rId2"/>
          <a:stretch>
            <a:fillRect/>
          </a:stretch>
        </p:blipFill>
        <p:spPr>
          <a:xfrm>
            <a:off x="0" y="2053771"/>
            <a:ext cx="2911654" cy="4804229"/>
          </a:xfrm>
          <a:prstGeom prst="rect">
            <a:avLst/>
          </a:prstGeom>
        </p:spPr>
      </p:pic>
      <p:sp>
        <p:nvSpPr>
          <p:cNvPr id="22" name="Rounded Rectangle 21"/>
          <p:cNvSpPr/>
          <p:nvPr/>
        </p:nvSpPr>
        <p:spPr bwMode="gray">
          <a:xfrm>
            <a:off x="1127610" y="3813840"/>
            <a:ext cx="327412" cy="347241"/>
          </a:xfrm>
          <a:prstGeom prst="roundRect">
            <a:avLst/>
          </a:prstGeom>
          <a:gradFill rotWithShape="1">
            <a:gsLst>
              <a:gs pos="0">
                <a:srgbClr val="124EA0"/>
              </a:gs>
              <a:gs pos="100000">
                <a:srgbClr val="2F9E10"/>
              </a:gs>
            </a:gsLst>
            <a:lin ang="2700000" scaled="1"/>
          </a:gradFill>
          <a:ln w="9525">
            <a:noFill/>
            <a:miter lim="800000"/>
            <a:headEnd/>
            <a:tailEnd/>
          </a:ln>
        </p:spPr>
        <p:txBody>
          <a:bodyPr lIns="100800" tIns="50400" rIns="100800" bIns="50400" rtlCol="0" anchor="ctr"/>
          <a:lstStyle/>
          <a:p>
            <a:pPr algn="ctr" defTabSz="873125">
              <a:spcBef>
                <a:spcPct val="20000"/>
              </a:spcBef>
              <a:buClr>
                <a:srgbClr val="AD0C10"/>
              </a:buClr>
              <a:buSzPct val="120000"/>
            </a:pPr>
            <a:endParaRPr lang="en-US" sz="800" dirty="0">
              <a:solidFill>
                <a:srgbClr val="000000"/>
              </a:solidFill>
              <a:ea typeface="MS PGothic" pitchFamily="34" charset="-128"/>
              <a:cs typeface="MS PGothic" pitchFamily="34" charset="-128"/>
            </a:endParaRPr>
          </a:p>
        </p:txBody>
      </p:sp>
      <p:sp>
        <p:nvSpPr>
          <p:cNvPr id="23" name="Rounded Rectangle 22"/>
          <p:cNvSpPr/>
          <p:nvPr/>
        </p:nvSpPr>
        <p:spPr bwMode="gray">
          <a:xfrm>
            <a:off x="1567736" y="3827344"/>
            <a:ext cx="327412" cy="347241"/>
          </a:xfrm>
          <a:prstGeom prst="roundRect">
            <a:avLst/>
          </a:prstGeom>
          <a:gradFill rotWithShape="1">
            <a:gsLst>
              <a:gs pos="0">
                <a:srgbClr val="124EA0"/>
              </a:gs>
              <a:gs pos="100000">
                <a:srgbClr val="2F9E10"/>
              </a:gs>
            </a:gsLst>
            <a:lin ang="2700000" scaled="1"/>
          </a:gradFill>
          <a:ln w="9525">
            <a:noFill/>
            <a:miter lim="800000"/>
            <a:headEnd/>
            <a:tailEnd/>
          </a:ln>
        </p:spPr>
        <p:txBody>
          <a:bodyPr lIns="100800" tIns="50400" rIns="100800" bIns="50400" rtlCol="0" anchor="ctr"/>
          <a:lstStyle/>
          <a:p>
            <a:pPr algn="ctr" defTabSz="873125">
              <a:spcBef>
                <a:spcPct val="20000"/>
              </a:spcBef>
              <a:buClr>
                <a:srgbClr val="AD0C10"/>
              </a:buClr>
              <a:buSzPct val="120000"/>
            </a:pPr>
            <a:endParaRPr lang="en-US" sz="800" dirty="0">
              <a:solidFill>
                <a:srgbClr val="000000"/>
              </a:solidFill>
              <a:ea typeface="MS PGothic" pitchFamily="34" charset="-128"/>
              <a:cs typeface="MS PGothic" pitchFamily="34" charset="-128"/>
            </a:endParaRPr>
          </a:p>
        </p:txBody>
      </p:sp>
      <p:sp>
        <p:nvSpPr>
          <p:cNvPr id="24" name="Rounded Rectangle 23"/>
          <p:cNvSpPr/>
          <p:nvPr/>
        </p:nvSpPr>
        <p:spPr bwMode="gray">
          <a:xfrm>
            <a:off x="1997940" y="3821006"/>
            <a:ext cx="327412" cy="347241"/>
          </a:xfrm>
          <a:prstGeom prst="roundRect">
            <a:avLst/>
          </a:prstGeom>
          <a:gradFill rotWithShape="1">
            <a:gsLst>
              <a:gs pos="0">
                <a:srgbClr val="124EA0"/>
              </a:gs>
              <a:gs pos="100000">
                <a:srgbClr val="2F9E10"/>
              </a:gs>
            </a:gsLst>
            <a:lin ang="2700000" scaled="1"/>
          </a:gradFill>
          <a:ln w="9525">
            <a:noFill/>
            <a:miter lim="800000"/>
            <a:headEnd/>
            <a:tailEnd/>
          </a:ln>
        </p:spPr>
        <p:txBody>
          <a:bodyPr lIns="100800" tIns="50400" rIns="100800" bIns="50400" rtlCol="0" anchor="ctr"/>
          <a:lstStyle/>
          <a:p>
            <a:pPr algn="ctr" defTabSz="873125" fontAlgn="base">
              <a:spcBef>
                <a:spcPct val="20000"/>
              </a:spcBef>
              <a:spcAft>
                <a:spcPct val="0"/>
              </a:spcAft>
              <a:buClr>
                <a:srgbClr val="AD0C10"/>
              </a:buClr>
              <a:buSzPct val="120000"/>
            </a:pPr>
            <a:endParaRPr lang="en-US" sz="800" dirty="0">
              <a:solidFill>
                <a:srgbClr val="000000"/>
              </a:solidFill>
              <a:latin typeface="Arial" pitchFamily="34" charset="0"/>
              <a:ea typeface="MS PGothic" pitchFamily="34" charset="-128"/>
              <a:cs typeface="MS PGothic" pitchFamily="34" charset="-128"/>
            </a:endParaRPr>
          </a:p>
        </p:txBody>
      </p:sp>
      <p:sp>
        <p:nvSpPr>
          <p:cNvPr id="25" name="TextBox 24"/>
          <p:cNvSpPr txBox="1"/>
          <p:nvPr/>
        </p:nvSpPr>
        <p:spPr>
          <a:xfrm>
            <a:off x="1118474" y="3795194"/>
            <a:ext cx="367099" cy="369332"/>
          </a:xfrm>
          <a:prstGeom prst="rect">
            <a:avLst/>
          </a:prstGeom>
          <a:noFill/>
        </p:spPr>
        <p:txBody>
          <a:bodyPr wrap="square" rtlCol="0">
            <a:spAutoFit/>
          </a:bodyPr>
          <a:lstStyle/>
          <a:p>
            <a:pPr algn="ctr" fontAlgn="base">
              <a:spcBef>
                <a:spcPct val="0"/>
              </a:spcBef>
              <a:spcAft>
                <a:spcPct val="0"/>
              </a:spcAft>
            </a:pPr>
            <a:r>
              <a:rPr lang="en-US" b="1" dirty="0" smtClean="0">
                <a:solidFill>
                  <a:srgbClr val="FFFFFF"/>
                </a:solidFill>
                <a:latin typeface="Barclays" charset="0"/>
                <a:ea typeface="MS PGothic" pitchFamily="34" charset="-128"/>
                <a:cs typeface="MS PGothic" pitchFamily="34" charset="-128"/>
              </a:rPr>
              <a:t>A</a:t>
            </a:r>
            <a:endParaRPr lang="en-US" b="1" dirty="0">
              <a:solidFill>
                <a:srgbClr val="FFFFFF"/>
              </a:solidFill>
              <a:latin typeface="Barclays" charset="0"/>
              <a:ea typeface="MS PGothic" pitchFamily="34" charset="-128"/>
              <a:cs typeface="MS PGothic" pitchFamily="34" charset="-128"/>
            </a:endParaRPr>
          </a:p>
        </p:txBody>
      </p:sp>
      <p:sp>
        <p:nvSpPr>
          <p:cNvPr id="26" name="TextBox 25"/>
          <p:cNvSpPr txBox="1"/>
          <p:nvPr/>
        </p:nvSpPr>
        <p:spPr>
          <a:xfrm>
            <a:off x="1541476" y="3811426"/>
            <a:ext cx="367099" cy="369332"/>
          </a:xfrm>
          <a:prstGeom prst="rect">
            <a:avLst/>
          </a:prstGeom>
          <a:noFill/>
        </p:spPr>
        <p:txBody>
          <a:bodyPr wrap="square" rtlCol="0">
            <a:spAutoFit/>
          </a:bodyPr>
          <a:lstStyle/>
          <a:p>
            <a:pPr algn="ctr" fontAlgn="base">
              <a:spcBef>
                <a:spcPct val="0"/>
              </a:spcBef>
              <a:spcAft>
                <a:spcPct val="0"/>
              </a:spcAft>
            </a:pPr>
            <a:r>
              <a:rPr lang="en-US" b="1" dirty="0" smtClean="0">
                <a:solidFill>
                  <a:srgbClr val="FFFFFF"/>
                </a:solidFill>
                <a:latin typeface="Barclays" charset="0"/>
                <a:ea typeface="MS PGothic" pitchFamily="34" charset="-128"/>
                <a:cs typeface="MS PGothic" pitchFamily="34" charset="-128"/>
              </a:rPr>
              <a:t>B</a:t>
            </a:r>
            <a:endParaRPr lang="en-US" b="1" dirty="0">
              <a:solidFill>
                <a:srgbClr val="FFFFFF"/>
              </a:solidFill>
              <a:latin typeface="Barclays" charset="0"/>
              <a:ea typeface="MS PGothic" pitchFamily="34" charset="-128"/>
              <a:cs typeface="MS PGothic" pitchFamily="34" charset="-128"/>
            </a:endParaRPr>
          </a:p>
        </p:txBody>
      </p:sp>
      <p:sp>
        <p:nvSpPr>
          <p:cNvPr id="27" name="TextBox 26"/>
          <p:cNvSpPr txBox="1"/>
          <p:nvPr/>
        </p:nvSpPr>
        <p:spPr>
          <a:xfrm>
            <a:off x="1973431" y="3805811"/>
            <a:ext cx="367099" cy="369332"/>
          </a:xfrm>
          <a:prstGeom prst="rect">
            <a:avLst/>
          </a:prstGeom>
          <a:noFill/>
        </p:spPr>
        <p:txBody>
          <a:bodyPr wrap="square" rtlCol="0">
            <a:spAutoFit/>
          </a:bodyPr>
          <a:lstStyle/>
          <a:p>
            <a:pPr algn="ctr" fontAlgn="base">
              <a:spcBef>
                <a:spcPct val="0"/>
              </a:spcBef>
              <a:spcAft>
                <a:spcPct val="0"/>
              </a:spcAft>
            </a:pPr>
            <a:r>
              <a:rPr lang="en-US" b="1" dirty="0" smtClean="0">
                <a:solidFill>
                  <a:schemeClr val="bg1"/>
                </a:solidFill>
                <a:latin typeface="Barclays" charset="0"/>
                <a:ea typeface="MS PGothic" pitchFamily="34" charset="-128"/>
                <a:cs typeface="MS PGothic" pitchFamily="34" charset="-128"/>
              </a:rPr>
              <a:t>C</a:t>
            </a:r>
            <a:endParaRPr lang="en-US" b="1" dirty="0">
              <a:solidFill>
                <a:schemeClr val="bg1"/>
              </a:solidFill>
              <a:latin typeface="Barclays" charset="0"/>
              <a:ea typeface="MS PGothic" pitchFamily="34" charset="-128"/>
              <a:cs typeface="MS PGothic" pitchFamily="34" charset="-128"/>
            </a:endParaRPr>
          </a:p>
        </p:txBody>
      </p:sp>
      <p:sp>
        <p:nvSpPr>
          <p:cNvPr id="28" name="Rounded Rectangle 27"/>
          <p:cNvSpPr/>
          <p:nvPr/>
        </p:nvSpPr>
        <p:spPr bwMode="gray">
          <a:xfrm>
            <a:off x="1177218" y="4180923"/>
            <a:ext cx="1150907" cy="99212"/>
          </a:xfrm>
          <a:prstGeom prst="roundRect">
            <a:avLst/>
          </a:prstGeom>
          <a:solidFill>
            <a:schemeClr val="tx1"/>
          </a:solidFill>
          <a:ln w="9525">
            <a:noFill/>
            <a:miter lim="800000"/>
            <a:headEnd/>
            <a:tailEnd/>
          </a:ln>
        </p:spPr>
        <p:txBody>
          <a:bodyPr lIns="100800" tIns="50400" rIns="100800" bIns="50400" rtlCol="0" anchor="ctr"/>
          <a:lstStyle/>
          <a:p>
            <a:pPr algn="ctr" defTabSz="873125" fontAlgn="base">
              <a:spcBef>
                <a:spcPct val="20000"/>
              </a:spcBef>
              <a:spcAft>
                <a:spcPct val="0"/>
              </a:spcAft>
              <a:buClr>
                <a:srgbClr val="AD0C10"/>
              </a:buClr>
              <a:buSzPct val="120000"/>
            </a:pPr>
            <a:endParaRPr lang="en-US" sz="800" dirty="0">
              <a:solidFill>
                <a:srgbClr val="000000"/>
              </a:solidFill>
              <a:latin typeface="Arial" pitchFamily="34" charset="0"/>
              <a:ea typeface="MS PGothic" pitchFamily="34" charset="-128"/>
              <a:cs typeface="MS PGothic" pitchFamily="34" charset="-128"/>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43392" y="4331406"/>
            <a:ext cx="432985" cy="432985"/>
          </a:xfrm>
          <a:prstGeom prst="rect">
            <a:avLst/>
          </a:prstGeom>
        </p:spPr>
      </p:pic>
      <p:grpSp>
        <p:nvGrpSpPr>
          <p:cNvPr id="30" name="Group 8"/>
          <p:cNvGrpSpPr>
            <a:grpSpLocks/>
          </p:cNvGrpSpPr>
          <p:nvPr/>
        </p:nvGrpSpPr>
        <p:grpSpPr bwMode="auto">
          <a:xfrm>
            <a:off x="4445000" y="1566863"/>
            <a:ext cx="4699000" cy="2651125"/>
            <a:chOff x="247" y="2228"/>
            <a:chExt cx="2960" cy="1670"/>
          </a:xfrm>
        </p:grpSpPr>
        <p:sp>
          <p:nvSpPr>
            <p:cNvPr id="31" name="Freeform 9"/>
            <p:cNvSpPr>
              <a:spLocks/>
            </p:cNvSpPr>
            <p:nvPr/>
          </p:nvSpPr>
          <p:spPr bwMode="auto">
            <a:xfrm>
              <a:off x="247" y="2251"/>
              <a:ext cx="2955" cy="1647"/>
            </a:xfrm>
            <a:custGeom>
              <a:avLst/>
              <a:gdLst>
                <a:gd name="T0" fmla="*/ 0 w 2955"/>
                <a:gd name="T1" fmla="*/ 942 h 1647"/>
                <a:gd name="T2" fmla="*/ 1728 w 2955"/>
                <a:gd name="T3" fmla="*/ 0 h 1647"/>
                <a:gd name="T4" fmla="*/ 2955 w 2955"/>
                <a:gd name="T5" fmla="*/ 705 h 1647"/>
                <a:gd name="T6" fmla="*/ 1224 w 2955"/>
                <a:gd name="T7" fmla="*/ 1647 h 1647"/>
                <a:gd name="T8" fmla="*/ 0 w 2955"/>
                <a:gd name="T9" fmla="*/ 942 h 1647"/>
                <a:gd name="T10" fmla="*/ 0 60000 65536"/>
                <a:gd name="T11" fmla="*/ 0 60000 65536"/>
                <a:gd name="T12" fmla="*/ 0 60000 65536"/>
                <a:gd name="T13" fmla="*/ 0 60000 65536"/>
                <a:gd name="T14" fmla="*/ 0 60000 65536"/>
                <a:gd name="T15" fmla="*/ 0 w 2955"/>
                <a:gd name="T16" fmla="*/ 0 h 1647"/>
                <a:gd name="T17" fmla="*/ 2955 w 2955"/>
                <a:gd name="T18" fmla="*/ 1647 h 1647"/>
              </a:gdLst>
              <a:ahLst/>
              <a:cxnLst>
                <a:cxn ang="T10">
                  <a:pos x="T0" y="T1"/>
                </a:cxn>
                <a:cxn ang="T11">
                  <a:pos x="T2" y="T3"/>
                </a:cxn>
                <a:cxn ang="T12">
                  <a:pos x="T4" y="T5"/>
                </a:cxn>
                <a:cxn ang="T13">
                  <a:pos x="T6" y="T7"/>
                </a:cxn>
                <a:cxn ang="T14">
                  <a:pos x="T8" y="T9"/>
                </a:cxn>
              </a:cxnLst>
              <a:rect l="T15" t="T16" r="T17" b="T18"/>
              <a:pathLst>
                <a:path w="2955" h="1647">
                  <a:moveTo>
                    <a:pt x="0" y="942"/>
                  </a:moveTo>
                  <a:lnTo>
                    <a:pt x="1728" y="0"/>
                  </a:lnTo>
                  <a:lnTo>
                    <a:pt x="2955" y="705"/>
                  </a:lnTo>
                  <a:lnTo>
                    <a:pt x="1224" y="1647"/>
                  </a:lnTo>
                  <a:lnTo>
                    <a:pt x="0" y="942"/>
                  </a:lnTo>
                  <a:close/>
                </a:path>
              </a:pathLst>
            </a:custGeom>
            <a:gradFill rotWithShape="1">
              <a:gsLst>
                <a:gs pos="0">
                  <a:srgbClr val="B7CFDF">
                    <a:alpha val="64998"/>
                  </a:srgbClr>
                </a:gs>
                <a:gs pos="100000">
                  <a:srgbClr val="A4A2AF">
                    <a:alpha val="10001"/>
                  </a:srgbClr>
                </a:gs>
              </a:gsLst>
              <a:lin ang="2700000" scaled="1"/>
            </a:gradFill>
            <a:ln w="9525">
              <a:solidFill>
                <a:schemeClr val="bg2">
                  <a:lumMod val="50000"/>
                </a:schemeClr>
              </a:solidFill>
              <a:round/>
              <a:headEnd/>
              <a:tailEnd/>
            </a:ln>
          </p:spPr>
          <p:txBody>
            <a:bodyPr anchor="ctr"/>
            <a:lstStyle/>
            <a:p>
              <a:pPr>
                <a:defRPr/>
              </a:pPr>
              <a:endParaRPr lang="en-US"/>
            </a:p>
          </p:txBody>
        </p:sp>
        <p:sp>
          <p:nvSpPr>
            <p:cNvPr id="32" name="Freeform 10"/>
            <p:cNvSpPr>
              <a:spLocks/>
            </p:cNvSpPr>
            <p:nvPr/>
          </p:nvSpPr>
          <p:spPr bwMode="auto">
            <a:xfrm>
              <a:off x="252" y="2228"/>
              <a:ext cx="2955" cy="1647"/>
            </a:xfrm>
            <a:custGeom>
              <a:avLst/>
              <a:gdLst>
                <a:gd name="T0" fmla="*/ 0 w 2955"/>
                <a:gd name="T1" fmla="*/ 942 h 1647"/>
                <a:gd name="T2" fmla="*/ 1728 w 2955"/>
                <a:gd name="T3" fmla="*/ 0 h 1647"/>
                <a:gd name="T4" fmla="*/ 2955 w 2955"/>
                <a:gd name="T5" fmla="*/ 705 h 1647"/>
                <a:gd name="T6" fmla="*/ 1224 w 2955"/>
                <a:gd name="T7" fmla="*/ 1647 h 1647"/>
                <a:gd name="T8" fmla="*/ 0 w 2955"/>
                <a:gd name="T9" fmla="*/ 942 h 1647"/>
                <a:gd name="T10" fmla="*/ 0 60000 65536"/>
                <a:gd name="T11" fmla="*/ 0 60000 65536"/>
                <a:gd name="T12" fmla="*/ 0 60000 65536"/>
                <a:gd name="T13" fmla="*/ 0 60000 65536"/>
                <a:gd name="T14" fmla="*/ 0 60000 65536"/>
                <a:gd name="T15" fmla="*/ 0 w 2955"/>
                <a:gd name="T16" fmla="*/ 0 h 1647"/>
                <a:gd name="T17" fmla="*/ 2955 w 2955"/>
                <a:gd name="T18" fmla="*/ 1647 h 1647"/>
              </a:gdLst>
              <a:ahLst/>
              <a:cxnLst>
                <a:cxn ang="T10">
                  <a:pos x="T0" y="T1"/>
                </a:cxn>
                <a:cxn ang="T11">
                  <a:pos x="T2" y="T3"/>
                </a:cxn>
                <a:cxn ang="T12">
                  <a:pos x="T4" y="T5"/>
                </a:cxn>
                <a:cxn ang="T13">
                  <a:pos x="T6" y="T7"/>
                </a:cxn>
                <a:cxn ang="T14">
                  <a:pos x="T8" y="T9"/>
                </a:cxn>
              </a:cxnLst>
              <a:rect l="T15" t="T16" r="T17" b="T18"/>
              <a:pathLst>
                <a:path w="2955" h="1647">
                  <a:moveTo>
                    <a:pt x="0" y="942"/>
                  </a:moveTo>
                  <a:lnTo>
                    <a:pt x="1728" y="0"/>
                  </a:lnTo>
                  <a:lnTo>
                    <a:pt x="2955" y="705"/>
                  </a:lnTo>
                  <a:lnTo>
                    <a:pt x="1224" y="1647"/>
                  </a:lnTo>
                  <a:lnTo>
                    <a:pt x="0" y="942"/>
                  </a:lnTo>
                  <a:close/>
                </a:path>
              </a:pathLst>
            </a:custGeom>
            <a:gradFill rotWithShape="1">
              <a:gsLst>
                <a:gs pos="0">
                  <a:srgbClr val="B7CFDF">
                    <a:alpha val="64998"/>
                  </a:srgbClr>
                </a:gs>
                <a:gs pos="100000">
                  <a:srgbClr val="A4A2AF">
                    <a:alpha val="10001"/>
                  </a:srgbClr>
                </a:gs>
              </a:gsLst>
              <a:lin ang="2700000" scaled="1"/>
            </a:gradFill>
            <a:ln w="9525">
              <a:solidFill>
                <a:schemeClr val="bg2">
                  <a:lumMod val="50000"/>
                </a:schemeClr>
              </a:solidFill>
              <a:round/>
              <a:headEnd/>
              <a:tailEnd/>
            </a:ln>
          </p:spPr>
          <p:txBody>
            <a:bodyPr anchor="ctr"/>
            <a:lstStyle/>
            <a:p>
              <a:pPr>
                <a:defRPr/>
              </a:pPr>
              <a:endParaRPr lang="en-US"/>
            </a:p>
          </p:txBody>
        </p:sp>
      </p:grpSp>
      <p:cxnSp>
        <p:nvCxnSpPr>
          <p:cNvPr id="21" name="Straight Arrow Connector 20"/>
          <p:cNvCxnSpPr/>
          <p:nvPr/>
        </p:nvCxnSpPr>
        <p:spPr bwMode="auto">
          <a:xfrm flipV="1">
            <a:off x="2679119" y="3346723"/>
            <a:ext cx="2651308" cy="500619"/>
          </a:xfrm>
          <a:prstGeom prst="straightConnector1">
            <a:avLst/>
          </a:prstGeom>
          <a:solidFill>
            <a:schemeClr val="accent1"/>
          </a:solidFill>
          <a:ln w="19050" cap="flat" cmpd="sng" algn="ctr">
            <a:solidFill>
              <a:schemeClr val="tx2"/>
            </a:solidFill>
            <a:prstDash val="solid"/>
            <a:round/>
            <a:headEnd type="none" w="med" len="med"/>
            <a:tailEnd type="stealth" w="lg" len="lg"/>
          </a:ln>
          <a:effectLst/>
        </p:spPr>
      </p:cxnSp>
      <p:pic>
        <p:nvPicPr>
          <p:cNvPr id="42" name="Picture 15" descr="Standard L7 pizza box icon.png"/>
          <p:cNvPicPr>
            <a:picLocks noChangeAspect="1"/>
          </p:cNvPicPr>
          <p:nvPr/>
        </p:nvPicPr>
        <p:blipFill>
          <a:blip r:embed="rId4"/>
          <a:srcRect/>
          <a:stretch>
            <a:fillRect/>
          </a:stretch>
        </p:blipFill>
        <p:spPr bwMode="auto">
          <a:xfrm>
            <a:off x="4968294" y="2138533"/>
            <a:ext cx="2416101" cy="1924861"/>
          </a:xfrm>
          <a:prstGeom prst="rect">
            <a:avLst/>
          </a:prstGeom>
          <a:noFill/>
          <a:ln w="9525">
            <a:noFill/>
            <a:miter lim="800000"/>
            <a:headEnd/>
            <a:tailEnd/>
          </a:ln>
        </p:spPr>
      </p:pic>
      <p:pic>
        <p:nvPicPr>
          <p:cNvPr id="45" name="Picture 44" descr="Server 3.gi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96567" y="1259385"/>
            <a:ext cx="774700" cy="1282700"/>
          </a:xfrm>
          <a:prstGeom prst="rect">
            <a:avLst/>
          </a:prstGeom>
        </p:spPr>
      </p:pic>
      <p:grpSp>
        <p:nvGrpSpPr>
          <p:cNvPr id="46" name="Group 69"/>
          <p:cNvGrpSpPr>
            <a:grpSpLocks/>
          </p:cNvGrpSpPr>
          <p:nvPr/>
        </p:nvGrpSpPr>
        <p:grpSpPr bwMode="auto">
          <a:xfrm>
            <a:off x="7376977" y="2510415"/>
            <a:ext cx="636587" cy="601663"/>
            <a:chOff x="3096" y="3001"/>
            <a:chExt cx="366" cy="375"/>
          </a:xfrm>
        </p:grpSpPr>
        <p:pic>
          <p:nvPicPr>
            <p:cNvPr id="47" name="Picture 70" descr="Disk with trans"/>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096" y="3010"/>
              <a:ext cx="36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71" descr="New Picture (1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182" y="306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72" descr="New Picture (1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268" y="3100"/>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73" descr="New Picture (1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291" y="300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1" name="Straight Arrow Connector 50"/>
          <p:cNvCxnSpPr/>
          <p:nvPr/>
        </p:nvCxnSpPr>
        <p:spPr bwMode="auto">
          <a:xfrm flipV="1">
            <a:off x="2669849" y="3452769"/>
            <a:ext cx="2822248" cy="552172"/>
          </a:xfrm>
          <a:prstGeom prst="straightConnector1">
            <a:avLst/>
          </a:prstGeom>
          <a:solidFill>
            <a:schemeClr val="accent1"/>
          </a:solidFill>
          <a:ln w="19050" cap="flat" cmpd="sng" algn="ctr">
            <a:solidFill>
              <a:schemeClr val="tx2"/>
            </a:solidFill>
            <a:prstDash val="solid"/>
            <a:round/>
            <a:headEnd type="stealth" w="lg" len="lg"/>
            <a:tailEnd type="none" w="lg" len="lg"/>
          </a:ln>
          <a:effectLst/>
        </p:spPr>
      </p:cxnSp>
      <p:sp>
        <p:nvSpPr>
          <p:cNvPr id="7" name="TextBox 6"/>
          <p:cNvSpPr txBox="1"/>
          <p:nvPr/>
        </p:nvSpPr>
        <p:spPr>
          <a:xfrm>
            <a:off x="2827444" y="3328183"/>
            <a:ext cx="1585223" cy="261610"/>
          </a:xfrm>
          <a:prstGeom prst="rect">
            <a:avLst/>
          </a:prstGeom>
          <a:noFill/>
        </p:spPr>
        <p:txBody>
          <a:bodyPr wrap="square" rtlCol="0">
            <a:spAutoFit/>
          </a:bodyPr>
          <a:lstStyle/>
          <a:p>
            <a:r>
              <a:rPr lang="en-US" sz="1100" dirty="0" smtClean="0">
                <a:solidFill>
                  <a:schemeClr val="tx1"/>
                </a:solidFill>
                <a:latin typeface="Consolas"/>
                <a:cs typeface="Consolas"/>
              </a:rPr>
              <a:t>username/password</a:t>
            </a:r>
          </a:p>
        </p:txBody>
      </p:sp>
      <p:sp>
        <p:nvSpPr>
          <p:cNvPr id="52" name="TextBox 51"/>
          <p:cNvSpPr txBox="1"/>
          <p:nvPr/>
        </p:nvSpPr>
        <p:spPr>
          <a:xfrm>
            <a:off x="3675117" y="3758705"/>
            <a:ext cx="1585223" cy="261610"/>
          </a:xfrm>
          <a:prstGeom prst="rect">
            <a:avLst/>
          </a:prstGeom>
          <a:noFill/>
        </p:spPr>
        <p:txBody>
          <a:bodyPr wrap="square" rtlCol="0">
            <a:spAutoFit/>
          </a:bodyPr>
          <a:lstStyle/>
          <a:p>
            <a:r>
              <a:rPr lang="en-US" sz="1100" dirty="0" smtClean="0">
                <a:solidFill>
                  <a:schemeClr val="tx1"/>
                </a:solidFill>
                <a:latin typeface="Consolas"/>
                <a:cs typeface="Consolas"/>
              </a:rPr>
              <a:t>ID Token</a:t>
            </a:r>
          </a:p>
        </p:txBody>
      </p:sp>
      <p:cxnSp>
        <p:nvCxnSpPr>
          <p:cNvPr id="53" name="Straight Arrow Connector 52"/>
          <p:cNvCxnSpPr/>
          <p:nvPr/>
        </p:nvCxnSpPr>
        <p:spPr bwMode="auto">
          <a:xfrm flipV="1">
            <a:off x="2994309" y="3842140"/>
            <a:ext cx="2368004" cy="450194"/>
          </a:xfrm>
          <a:prstGeom prst="straightConnector1">
            <a:avLst/>
          </a:prstGeom>
          <a:solidFill>
            <a:schemeClr val="accent1"/>
          </a:solidFill>
          <a:ln w="9525" cap="flat" cmpd="sng" algn="ctr">
            <a:solidFill>
              <a:schemeClr val="accent2"/>
            </a:solidFill>
            <a:prstDash val="solid"/>
            <a:round/>
            <a:headEnd type="none" w="med" len="med"/>
            <a:tailEnd type="stealth" w="lg" len="lg"/>
          </a:ln>
          <a:effectLst/>
        </p:spPr>
      </p:cxnSp>
      <p:cxnSp>
        <p:nvCxnSpPr>
          <p:cNvPr id="54" name="Straight Arrow Connector 53"/>
          <p:cNvCxnSpPr>
            <a:stCxn id="5" idx="3"/>
          </p:cNvCxnSpPr>
          <p:nvPr/>
        </p:nvCxnSpPr>
        <p:spPr bwMode="auto">
          <a:xfrm flipV="1">
            <a:off x="2911654" y="3948185"/>
            <a:ext cx="2612329" cy="507701"/>
          </a:xfrm>
          <a:prstGeom prst="straightConnector1">
            <a:avLst/>
          </a:prstGeom>
          <a:solidFill>
            <a:schemeClr val="accent1"/>
          </a:solidFill>
          <a:ln w="9525" cap="flat" cmpd="sng" algn="ctr">
            <a:solidFill>
              <a:schemeClr val="accent2"/>
            </a:solidFill>
            <a:prstDash val="solid"/>
            <a:round/>
            <a:headEnd type="stealth" w="lg" len="lg"/>
            <a:tailEnd type="none" w="lg" len="lg"/>
          </a:ln>
          <a:effectLst/>
        </p:spPr>
      </p:cxnSp>
      <p:sp>
        <p:nvSpPr>
          <p:cNvPr id="55" name="TextBox 54"/>
          <p:cNvSpPr txBox="1"/>
          <p:nvPr/>
        </p:nvSpPr>
        <p:spPr>
          <a:xfrm>
            <a:off x="4059275" y="4179955"/>
            <a:ext cx="1585223" cy="430887"/>
          </a:xfrm>
          <a:prstGeom prst="rect">
            <a:avLst/>
          </a:prstGeom>
          <a:noFill/>
        </p:spPr>
        <p:txBody>
          <a:bodyPr wrap="square" rtlCol="0">
            <a:spAutoFit/>
          </a:bodyPr>
          <a:lstStyle/>
          <a:p>
            <a:r>
              <a:rPr lang="en-US" sz="1100" dirty="0" smtClean="0">
                <a:solidFill>
                  <a:schemeClr val="tx1"/>
                </a:solidFill>
                <a:latin typeface="Consolas"/>
                <a:cs typeface="Consolas"/>
              </a:rPr>
              <a:t>Access Token/Refresh Token</a:t>
            </a:r>
          </a:p>
        </p:txBody>
      </p:sp>
      <p:sp>
        <p:nvSpPr>
          <p:cNvPr id="13" name="Right Brace 12"/>
          <p:cNvSpPr/>
          <p:nvPr/>
        </p:nvSpPr>
        <p:spPr>
          <a:xfrm>
            <a:off x="2753282" y="4153274"/>
            <a:ext cx="185406" cy="444993"/>
          </a:xfrm>
          <a:prstGeom prst="rightBrace">
            <a:avLst/>
          </a:prstGeom>
          <a:ln w="9525" cmpd="sng">
            <a:solidFill>
              <a:srgbClr val="14AA1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TextBox 55"/>
          <p:cNvSpPr txBox="1"/>
          <p:nvPr/>
        </p:nvSpPr>
        <p:spPr>
          <a:xfrm>
            <a:off x="2798514" y="4439533"/>
            <a:ext cx="631501" cy="261610"/>
          </a:xfrm>
          <a:prstGeom prst="rect">
            <a:avLst/>
          </a:prstGeom>
          <a:noFill/>
        </p:spPr>
        <p:txBody>
          <a:bodyPr wrap="square" rtlCol="0">
            <a:spAutoFit/>
          </a:bodyPr>
          <a:lstStyle/>
          <a:p>
            <a:r>
              <a:rPr lang="en-US" sz="1100" b="1" dirty="0" smtClean="0">
                <a:solidFill>
                  <a:schemeClr val="tx1"/>
                </a:solidFill>
                <a:latin typeface="+mj-lt"/>
                <a:cs typeface="Consolas"/>
              </a:rPr>
              <a:t>Per app</a:t>
            </a:r>
          </a:p>
        </p:txBody>
      </p:sp>
      <p:sp>
        <p:nvSpPr>
          <p:cNvPr id="57" name="TextBox 56"/>
          <p:cNvSpPr txBox="1"/>
          <p:nvPr/>
        </p:nvSpPr>
        <p:spPr>
          <a:xfrm>
            <a:off x="5501375" y="1878327"/>
            <a:ext cx="1238139" cy="461665"/>
          </a:xfrm>
          <a:prstGeom prst="rect">
            <a:avLst/>
          </a:prstGeom>
          <a:solidFill>
            <a:schemeClr val="bg1">
              <a:lumMod val="95000"/>
            </a:schemeClr>
          </a:solidFill>
          <a:ln>
            <a:solidFill>
              <a:srgbClr val="800000"/>
            </a:solidFill>
          </a:ln>
          <a:effectLst>
            <a:outerShdw blurRad="50800" dist="38100" dir="2700000" algn="tl" rotWithShape="0">
              <a:prstClr val="black">
                <a:alpha val="40000"/>
              </a:prstClr>
            </a:outerShdw>
          </a:effectLst>
        </p:spPr>
        <p:txBody>
          <a:bodyPr wrap="square">
            <a:spAutoFit/>
          </a:bodyPr>
          <a:lstStyle>
            <a:defPPr>
              <a:defRPr lang="en-US"/>
            </a:defPPr>
            <a:lvl1pPr algn="ctr">
              <a:defRPr sz="1600" b="1"/>
            </a:lvl1pPr>
          </a:lstStyle>
          <a:p>
            <a:pPr>
              <a:defRPr/>
            </a:pPr>
            <a:r>
              <a:rPr lang="en-US" sz="1200" dirty="0" smtClean="0">
                <a:solidFill>
                  <a:srgbClr val="000000"/>
                </a:solidFill>
              </a:rPr>
              <a:t>Authorization Server</a:t>
            </a:r>
          </a:p>
        </p:txBody>
      </p:sp>
      <p:sp>
        <p:nvSpPr>
          <p:cNvPr id="58" name="Text Box 46"/>
          <p:cNvSpPr txBox="1">
            <a:spLocks noChangeArrowheads="1"/>
          </p:cNvSpPr>
          <p:nvPr/>
        </p:nvSpPr>
        <p:spPr bwMode="auto">
          <a:xfrm>
            <a:off x="152400" y="1143000"/>
            <a:ext cx="4195374" cy="1015663"/>
          </a:xfrm>
          <a:prstGeom prst="rect">
            <a:avLst/>
          </a:prstGeom>
          <a:solidFill>
            <a:srgbClr val="F8F8F8"/>
          </a:solidFill>
          <a:ln w="19050">
            <a:solidFill>
              <a:srgbClr val="CC3300"/>
            </a:solidFill>
            <a:miter lim="800000"/>
            <a:headEnd/>
            <a:tailEnd/>
          </a:ln>
          <a:effectLst>
            <a:outerShdw blurRad="63500" dist="107763" dir="2700000" algn="ctr" rotWithShape="0">
              <a:srgbClr val="D3CCA6"/>
            </a:outerShdw>
          </a:effectLst>
        </p:spPr>
        <p:txBody>
          <a:bodyPr wrap="square">
            <a:spAutoFit/>
          </a:bodyPr>
          <a:lstStyle>
            <a:lvl1pPr marL="273050" indent="-273050" eaLnBrk="0" hangingPunct="0">
              <a:defRPr sz="1200">
                <a:solidFill>
                  <a:schemeClr val="tx1"/>
                </a:solidFill>
                <a:latin typeface="Barclays" charset="0"/>
                <a:ea typeface="ＭＳ Ｐゴシック" charset="0"/>
                <a:cs typeface="ＭＳ Ｐゴシック" charset="0"/>
              </a:defRPr>
            </a:lvl1pPr>
            <a:lvl2pPr marL="37931725" indent="-37474525" eaLnBrk="0" hangingPunct="0">
              <a:defRPr sz="1200">
                <a:solidFill>
                  <a:schemeClr val="tx1"/>
                </a:solidFill>
                <a:latin typeface="Barclays" charset="0"/>
                <a:ea typeface="ＭＳ Ｐゴシック" charset="0"/>
              </a:defRPr>
            </a:lvl2pPr>
            <a:lvl3pPr eaLnBrk="0" hangingPunct="0">
              <a:defRPr sz="1200">
                <a:solidFill>
                  <a:schemeClr val="tx1"/>
                </a:solidFill>
                <a:latin typeface="Barclays" charset="0"/>
                <a:ea typeface="ＭＳ Ｐゴシック" charset="0"/>
              </a:defRPr>
            </a:lvl3pPr>
            <a:lvl4pPr eaLnBrk="0" hangingPunct="0">
              <a:defRPr sz="1200">
                <a:solidFill>
                  <a:schemeClr val="tx1"/>
                </a:solidFill>
                <a:latin typeface="Barclays" charset="0"/>
                <a:ea typeface="ＭＳ Ｐゴシック" charset="0"/>
              </a:defRPr>
            </a:lvl4pPr>
            <a:lvl5pPr eaLnBrk="0" hangingPunct="0">
              <a:defRPr sz="1200">
                <a:solidFill>
                  <a:schemeClr val="tx1"/>
                </a:solidFill>
                <a:latin typeface="Barclays" charset="0"/>
                <a:ea typeface="ＭＳ Ｐゴシック" charset="0"/>
              </a:defRPr>
            </a:lvl5pPr>
            <a:lvl6pPr marL="457200" eaLnBrk="0" fontAlgn="base" hangingPunct="0">
              <a:spcBef>
                <a:spcPct val="0"/>
              </a:spcBef>
              <a:spcAft>
                <a:spcPct val="0"/>
              </a:spcAft>
              <a:defRPr sz="1200">
                <a:solidFill>
                  <a:schemeClr val="tx1"/>
                </a:solidFill>
                <a:latin typeface="Barclays" charset="0"/>
                <a:ea typeface="ＭＳ Ｐゴシック" charset="0"/>
              </a:defRPr>
            </a:lvl6pPr>
            <a:lvl7pPr marL="914400" eaLnBrk="0" fontAlgn="base" hangingPunct="0">
              <a:spcBef>
                <a:spcPct val="0"/>
              </a:spcBef>
              <a:spcAft>
                <a:spcPct val="0"/>
              </a:spcAft>
              <a:defRPr sz="1200">
                <a:solidFill>
                  <a:schemeClr val="tx1"/>
                </a:solidFill>
                <a:latin typeface="Barclays" charset="0"/>
                <a:ea typeface="ＭＳ Ｐゴシック" charset="0"/>
              </a:defRPr>
            </a:lvl7pPr>
            <a:lvl8pPr marL="1371600" eaLnBrk="0" fontAlgn="base" hangingPunct="0">
              <a:spcBef>
                <a:spcPct val="0"/>
              </a:spcBef>
              <a:spcAft>
                <a:spcPct val="0"/>
              </a:spcAft>
              <a:defRPr sz="1200">
                <a:solidFill>
                  <a:schemeClr val="tx1"/>
                </a:solidFill>
                <a:latin typeface="Barclays" charset="0"/>
                <a:ea typeface="ＭＳ Ｐゴシック" charset="0"/>
              </a:defRPr>
            </a:lvl8pPr>
            <a:lvl9pPr marL="1828800" eaLnBrk="0" fontAlgn="base" hangingPunct="0">
              <a:spcBef>
                <a:spcPct val="0"/>
              </a:spcBef>
              <a:spcAft>
                <a:spcPct val="0"/>
              </a:spcAft>
              <a:defRPr sz="1200">
                <a:solidFill>
                  <a:schemeClr val="tx1"/>
                </a:solidFill>
                <a:latin typeface="Barclays" charset="0"/>
                <a:ea typeface="ＭＳ Ｐゴシック" charset="0"/>
              </a:defRPr>
            </a:lvl9pPr>
          </a:lstStyle>
          <a:p>
            <a:pPr eaLnBrk="1" fontAlgn="base" hangingPunct="1">
              <a:spcBef>
                <a:spcPct val="50000"/>
              </a:spcBef>
              <a:spcAft>
                <a:spcPct val="0"/>
              </a:spcAft>
              <a:buClr>
                <a:srgbClr val="008000"/>
              </a:buClr>
            </a:pPr>
            <a:r>
              <a:rPr lang="en-US" sz="1800" b="1" i="1" dirty="0" smtClean="0">
                <a:solidFill>
                  <a:srgbClr val="595959"/>
                </a:solidFill>
              </a:rPr>
              <a:t>OAuth + OpenID Connect</a:t>
            </a:r>
          </a:p>
          <a:p>
            <a:pPr marL="273050" lvl="1" indent="-273050" eaLnBrk="1" fontAlgn="base" hangingPunct="1">
              <a:spcBef>
                <a:spcPct val="50000"/>
              </a:spcBef>
              <a:spcAft>
                <a:spcPct val="0"/>
              </a:spcAft>
              <a:buClr>
                <a:srgbClr val="008000"/>
              </a:buClr>
              <a:buFont typeface="Wingdings" charset="0"/>
              <a:buChar char="ü"/>
            </a:pPr>
            <a:r>
              <a:rPr lang="en-US" sz="1400" dirty="0" smtClean="0">
                <a:solidFill>
                  <a:srgbClr val="595959"/>
                </a:solidFill>
                <a:cs typeface="MS PGothic" pitchFamily="34" charset="-128"/>
              </a:rPr>
              <a:t>Profiled for mobile</a:t>
            </a:r>
          </a:p>
          <a:p>
            <a:pPr marL="273050" lvl="1" indent="-273050" eaLnBrk="1" fontAlgn="base" hangingPunct="1">
              <a:spcBef>
                <a:spcPct val="50000"/>
              </a:spcBef>
              <a:spcAft>
                <a:spcPct val="0"/>
              </a:spcAft>
              <a:buClr>
                <a:srgbClr val="008000"/>
              </a:buClr>
              <a:buFont typeface="Wingdings" charset="0"/>
              <a:buChar char="ü"/>
            </a:pPr>
            <a:r>
              <a:rPr lang="en-US" sz="1400" dirty="0" smtClean="0">
                <a:solidFill>
                  <a:srgbClr val="595959"/>
                </a:solidFill>
                <a:cs typeface="MS PGothic" pitchFamily="34" charset="-128"/>
              </a:rPr>
              <a:t>Clear distinction between device, user and app</a:t>
            </a:r>
          </a:p>
        </p:txBody>
      </p:sp>
    </p:spTree>
    <p:extLst>
      <p:ext uri="{BB962C8B-B14F-4D97-AF65-F5344CB8AC3E}">
        <p14:creationId xmlns:p14="http://schemas.microsoft.com/office/powerpoint/2010/main" val="330588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Overall Architecture</a:t>
            </a:r>
            <a:endParaRPr lang="en-US" b="1" dirty="0"/>
          </a:p>
        </p:txBody>
      </p:sp>
      <p:sp>
        <p:nvSpPr>
          <p:cNvPr id="7" name="Rectangle 6"/>
          <p:cNvSpPr/>
          <p:nvPr/>
        </p:nvSpPr>
        <p:spPr>
          <a:xfrm>
            <a:off x="3559798" y="6545114"/>
            <a:ext cx="1918954" cy="312886"/>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4294967295"/>
          </p:nvPr>
        </p:nvSpPr>
        <p:spPr>
          <a:xfrm>
            <a:off x="2035702" y="6537960"/>
            <a:ext cx="5486400" cy="320040"/>
          </a:xfrm>
          <a:prstGeom prst="rect">
            <a:avLst/>
          </a:prstGeom>
        </p:spPr>
        <p:txBody>
          <a:bodyPr/>
          <a:lstStyle/>
          <a:p>
            <a:pPr fontAlgn="auto">
              <a:spcBef>
                <a:spcPts val="0"/>
              </a:spcBef>
              <a:spcAft>
                <a:spcPts val="0"/>
              </a:spcAft>
            </a:pPr>
            <a:r>
              <a:rPr lang="en-US" dirty="0" smtClean="0">
                <a:solidFill>
                  <a:srgbClr val="000000">
                    <a:lumMod val="75000"/>
                    <a:lumOff val="25000"/>
                  </a:srgbClr>
                </a:solidFill>
                <a:latin typeface="Calibri"/>
              </a:rPr>
              <a:t>Copyright © 2012 CA. All rights reserved.</a:t>
            </a:r>
            <a:endParaRPr lang="en-US" dirty="0">
              <a:solidFill>
                <a:srgbClr val="000000">
                  <a:lumMod val="75000"/>
                  <a:lumOff val="25000"/>
                </a:srgbClr>
              </a:solidFill>
              <a:latin typeface="Calibri"/>
            </a:endParaRPr>
          </a:p>
        </p:txBody>
      </p:sp>
      <p:pic>
        <p:nvPicPr>
          <p:cNvPr id="8" name="Picture 7"/>
          <p:cNvPicPr>
            <a:picLocks noChangeAspect="1"/>
          </p:cNvPicPr>
          <p:nvPr/>
        </p:nvPicPr>
        <p:blipFill>
          <a:blip r:embed="rId2"/>
          <a:stretch>
            <a:fillRect/>
          </a:stretch>
        </p:blipFill>
        <p:spPr>
          <a:xfrm>
            <a:off x="0" y="1058418"/>
            <a:ext cx="9144000" cy="5798414"/>
          </a:xfrm>
          <a:prstGeom prst="rect">
            <a:avLst/>
          </a:prstGeom>
        </p:spPr>
      </p:pic>
    </p:spTree>
    <p:extLst>
      <p:ext uri="{BB962C8B-B14F-4D97-AF65-F5344CB8AC3E}">
        <p14:creationId xmlns:p14="http://schemas.microsoft.com/office/powerpoint/2010/main" val="30995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Register device, streamlined, first usage</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61189" y="1251545"/>
            <a:ext cx="7361515" cy="4366499"/>
          </a:xfrm>
          <a:prstGeom prst="rect">
            <a:avLst/>
          </a:prstGeom>
        </p:spPr>
      </p:pic>
    </p:spTree>
    <p:extLst>
      <p:ext uri="{BB962C8B-B14F-4D97-AF65-F5344CB8AC3E}">
        <p14:creationId xmlns:p14="http://schemas.microsoft.com/office/powerpoint/2010/main" val="32057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Register device, streamlined, first </a:t>
            </a:r>
            <a:r>
              <a:rPr lang="en-US" b="1" dirty="0" smtClean="0"/>
              <a:t>usage </a:t>
            </a:r>
            <a:r>
              <a:rPr lang="en-US" i="1" dirty="0" smtClean="0"/>
              <a:t>(cont.)</a:t>
            </a:r>
            <a:endParaRPr lang="en-US" i="1" dirty="0"/>
          </a:p>
        </p:txBody>
      </p:sp>
      <p:grpSp>
        <p:nvGrpSpPr>
          <p:cNvPr id="4" name="Group 3"/>
          <p:cNvGrpSpPr/>
          <p:nvPr/>
        </p:nvGrpSpPr>
        <p:grpSpPr>
          <a:xfrm>
            <a:off x="926081" y="1353525"/>
            <a:ext cx="7361515" cy="3882101"/>
            <a:chOff x="926081" y="1353525"/>
            <a:chExt cx="7361515" cy="3882101"/>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26081" y="2688501"/>
              <a:ext cx="7361515" cy="254712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26081" y="1353525"/>
              <a:ext cx="7361515" cy="1344251"/>
            </a:xfrm>
            <a:prstGeom prst="rect">
              <a:avLst/>
            </a:prstGeom>
          </p:spPr>
        </p:pic>
      </p:grpSp>
    </p:spTree>
    <p:extLst>
      <p:ext uri="{BB962C8B-B14F-4D97-AF65-F5344CB8AC3E}">
        <p14:creationId xmlns:p14="http://schemas.microsoft.com/office/powerpoint/2010/main" val="364058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5077" y="1997199"/>
            <a:ext cx="6623538" cy="1661993"/>
          </a:xfrm>
          <a:prstGeom prst="rect">
            <a:avLst/>
          </a:prstGeom>
          <a:noFill/>
        </p:spPr>
        <p:txBody>
          <a:bodyPr wrap="square" tIns="91440" bIns="91440" rtlCol="0" anchor="ctr" anchorCtr="0">
            <a:spAutoFit/>
          </a:bodyPr>
          <a:lstStyle/>
          <a:p>
            <a:pPr algn="ctr"/>
            <a:r>
              <a:rPr lang="en-US" sz="4800" dirty="0" smtClean="0">
                <a:latin typeface="American Typewriter"/>
                <a:cs typeface="American Typewriter"/>
              </a:rPr>
              <a:t>A Short History of SSO</a:t>
            </a:r>
            <a:endParaRPr lang="en-US" sz="4800" dirty="0">
              <a:latin typeface="American Typewriter"/>
              <a:cs typeface="American Typewriter"/>
            </a:endParaRPr>
          </a:p>
        </p:txBody>
      </p:sp>
    </p:spTree>
    <p:extLst>
      <p:ext uri="{BB962C8B-B14F-4D97-AF65-F5344CB8AC3E}">
        <p14:creationId xmlns:p14="http://schemas.microsoft.com/office/powerpoint/2010/main" val="78921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Request an </a:t>
            </a:r>
            <a:r>
              <a:rPr lang="en-US" b="1" dirty="0" err="1"/>
              <a:t>access_token</a:t>
            </a:r>
            <a:r>
              <a:rPr lang="en-US" b="1" dirty="0"/>
              <a:t> using JWT (SSO)</a:t>
            </a:r>
          </a:p>
        </p:txBody>
      </p:sp>
      <p:pic>
        <p:nvPicPr>
          <p:cNvPr id="4" name="Picture 3"/>
          <p:cNvPicPr>
            <a:picLocks noChangeAspect="1"/>
          </p:cNvPicPr>
          <p:nvPr/>
        </p:nvPicPr>
        <p:blipFill>
          <a:blip r:embed="rId2"/>
          <a:stretch>
            <a:fillRect/>
          </a:stretch>
        </p:blipFill>
        <p:spPr>
          <a:xfrm>
            <a:off x="1427627" y="1430906"/>
            <a:ext cx="6004454" cy="4441957"/>
          </a:xfrm>
          <a:prstGeom prst="rect">
            <a:avLst/>
          </a:prstGeom>
        </p:spPr>
      </p:pic>
    </p:spTree>
    <p:extLst>
      <p:ext uri="{BB962C8B-B14F-4D97-AF65-F5344CB8AC3E}">
        <p14:creationId xmlns:p14="http://schemas.microsoft.com/office/powerpoint/2010/main" val="22975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Server-side APIs</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2275103253"/>
              </p:ext>
            </p:extLst>
          </p:nvPr>
        </p:nvGraphicFramePr>
        <p:xfrm>
          <a:off x="199792" y="1020808"/>
          <a:ext cx="8737600" cy="5021023"/>
        </p:xfrm>
        <a:graphic>
          <a:graphicData uri="http://schemas.openxmlformats.org/drawingml/2006/table">
            <a:tbl>
              <a:tblPr firstRow="1" bandRow="1">
                <a:tableStyleId>{69012ECD-51FC-41F1-AA8D-1B2483CD663E}</a:tableStyleId>
              </a:tblPr>
              <a:tblGrid>
                <a:gridCol w="1785124"/>
                <a:gridCol w="4415884"/>
                <a:gridCol w="2536592"/>
              </a:tblGrid>
              <a:tr h="342731">
                <a:tc>
                  <a:txBody>
                    <a:bodyPr/>
                    <a:lstStyle/>
                    <a:p>
                      <a:r>
                        <a:rPr lang="en-US" sz="1200" dirty="0" smtClean="0">
                          <a:latin typeface="+mn-lt"/>
                        </a:rPr>
                        <a:t>Server side API ID</a:t>
                      </a:r>
                      <a:endParaRPr lang="en-US" sz="1200" dirty="0">
                        <a:latin typeface="+mn-lt"/>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200" dirty="0" smtClean="0">
                          <a:latin typeface="+mn-lt"/>
                        </a:rPr>
                        <a:t>Operation</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200" dirty="0" smtClean="0">
                          <a:latin typeface="+mn-lt"/>
                        </a:rPr>
                        <a:t>URL path</a:t>
                      </a:r>
                      <a:endParaRPr lang="en-US" sz="1200" dirty="0">
                        <a:latin typeface="+mn-lt"/>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11573">
                <a:tc>
                  <a:txBody>
                    <a:bodyPr/>
                    <a:lstStyle/>
                    <a:p>
                      <a:r>
                        <a:rPr lang="en-US" sz="1200" dirty="0" err="1" smtClean="0">
                          <a:latin typeface="+mn-lt"/>
                        </a:rPr>
                        <a:t>request_token</a:t>
                      </a:r>
                      <a:r>
                        <a:rPr lang="en-US" sz="1200" dirty="0" smtClean="0">
                          <a:latin typeface="+mn-lt"/>
                        </a:rPr>
                        <a:t> </a:t>
                      </a:r>
                      <a:endParaRPr lang="en-US" sz="1200" dirty="0">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Request </a:t>
                      </a:r>
                      <a:r>
                        <a:rPr lang="en-US" sz="1200" dirty="0" err="1" smtClean="0">
                          <a:latin typeface="+mn-lt"/>
                        </a:rPr>
                        <a:t>access_token</a:t>
                      </a:r>
                      <a:r>
                        <a:rPr lang="en-US" sz="1200" dirty="0" smtClean="0">
                          <a:latin typeface="+mn-lt"/>
                        </a:rPr>
                        <a:t> / </a:t>
                      </a:r>
                      <a:r>
                        <a:rPr lang="en-US" sz="1200" dirty="0" err="1" smtClean="0">
                          <a:latin typeface="+mn-lt"/>
                        </a:rPr>
                        <a:t>id_token</a:t>
                      </a:r>
                      <a:r>
                        <a:rPr lang="en-US" sz="1200" dirty="0" smtClean="0">
                          <a:latin typeface="+mn-lt"/>
                        </a:rPr>
                        <a:t> (JWT) </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/l7cadr/</a:t>
                      </a:r>
                      <a:r>
                        <a:rPr lang="en-US" sz="1200" dirty="0" err="1" smtClean="0">
                          <a:latin typeface="+mn-lt"/>
                        </a:rPr>
                        <a:t>auth</a:t>
                      </a:r>
                      <a:r>
                        <a:rPr lang="en-US" sz="1200" dirty="0" smtClean="0">
                          <a:latin typeface="+mn-lt"/>
                        </a:rPr>
                        <a:t>/</a:t>
                      </a:r>
                      <a:r>
                        <a:rPr lang="en-US" sz="1200" dirty="0" err="1" smtClean="0">
                          <a:latin typeface="+mn-lt"/>
                        </a:rPr>
                        <a:t>oauth</a:t>
                      </a:r>
                      <a:r>
                        <a:rPr lang="en-US" sz="1200" dirty="0" smtClean="0">
                          <a:latin typeface="+mn-lt"/>
                        </a:rPr>
                        <a:t>/v2/token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935">
                <a:tc>
                  <a:txBody>
                    <a:bodyPr/>
                    <a:lstStyle/>
                    <a:p>
                      <a:r>
                        <a:rPr lang="en-US" sz="1200" dirty="0" err="1" smtClean="0">
                          <a:latin typeface="+mn-lt"/>
                        </a:rPr>
                        <a:t>request_token_sso</a:t>
                      </a:r>
                      <a:r>
                        <a:rPr lang="en-US" sz="1200" dirty="0" smtClean="0">
                          <a:latin typeface="+mn-lt"/>
                        </a:rPr>
                        <a:t> </a:t>
                      </a:r>
                      <a:endParaRPr lang="en-US" sz="1200" dirty="0">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Request </a:t>
                      </a:r>
                      <a:r>
                        <a:rPr lang="en-US" sz="1200" dirty="0" err="1" smtClean="0">
                          <a:latin typeface="+mn-lt"/>
                        </a:rPr>
                        <a:t>access_token</a:t>
                      </a:r>
                      <a:r>
                        <a:rPr lang="en-US" sz="1200" dirty="0" smtClean="0">
                          <a:latin typeface="+mn-lt"/>
                        </a:rPr>
                        <a:t> using </a:t>
                      </a:r>
                      <a:r>
                        <a:rPr lang="en-US" sz="1200" dirty="0" err="1" smtClean="0">
                          <a:latin typeface="+mn-lt"/>
                        </a:rPr>
                        <a:t>id_token</a:t>
                      </a:r>
                      <a:r>
                        <a:rPr lang="en-US" sz="1200" dirty="0" smtClean="0">
                          <a:latin typeface="+mn-lt"/>
                        </a:rPr>
                        <a:t> (JWT) which is the SSO scenario</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/l7cadr/</a:t>
                      </a:r>
                      <a:r>
                        <a:rPr lang="en-US" sz="1200" dirty="0" err="1" smtClean="0">
                          <a:latin typeface="+mn-lt"/>
                        </a:rPr>
                        <a:t>auth</a:t>
                      </a:r>
                      <a:r>
                        <a:rPr lang="en-US" sz="1200" dirty="0" smtClean="0">
                          <a:latin typeface="+mn-lt"/>
                        </a:rPr>
                        <a:t>/</a:t>
                      </a:r>
                      <a:r>
                        <a:rPr lang="en-US" sz="1200" dirty="0" err="1" smtClean="0">
                          <a:latin typeface="+mn-lt"/>
                        </a:rPr>
                        <a:t>oauth</a:t>
                      </a:r>
                      <a:r>
                        <a:rPr lang="en-US" sz="1200" dirty="0" smtClean="0">
                          <a:latin typeface="+mn-lt"/>
                        </a:rPr>
                        <a:t>/v2/token</a:t>
                      </a:r>
                      <a:endParaRPr lang="en-US" sz="12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234">
                <a:tc>
                  <a:txBody>
                    <a:bodyPr/>
                    <a:lstStyle/>
                    <a:p>
                      <a:r>
                        <a:rPr lang="en-US" sz="1200" dirty="0" err="1" smtClean="0">
                          <a:latin typeface="+mn-lt"/>
                        </a:rPr>
                        <a:t>request_token_basic</a:t>
                      </a:r>
                      <a:endParaRPr lang="en-US" sz="1200" dirty="0">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Request </a:t>
                      </a:r>
                      <a:r>
                        <a:rPr lang="en-US" sz="1200" dirty="0" err="1" smtClean="0">
                          <a:latin typeface="+mn-lt"/>
                        </a:rPr>
                        <a:t>access_token</a:t>
                      </a:r>
                      <a:r>
                        <a:rPr lang="en-US" sz="1200" dirty="0" smtClean="0">
                          <a:latin typeface="+mn-lt"/>
                        </a:rPr>
                        <a:t>/ </a:t>
                      </a:r>
                      <a:r>
                        <a:rPr lang="en-US" sz="1200" dirty="0" err="1" smtClean="0">
                          <a:latin typeface="+mn-lt"/>
                        </a:rPr>
                        <a:t>id_token</a:t>
                      </a:r>
                      <a:r>
                        <a:rPr lang="en-US" sz="1200" dirty="0" smtClean="0">
                          <a:latin typeface="+mn-lt"/>
                        </a:rPr>
                        <a:t> (JWT)</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/l7cadr/</a:t>
                      </a:r>
                      <a:r>
                        <a:rPr lang="en-US" sz="1200" dirty="0" err="1" smtClean="0">
                          <a:latin typeface="+mn-lt"/>
                        </a:rPr>
                        <a:t>auth</a:t>
                      </a:r>
                      <a:r>
                        <a:rPr lang="en-US" sz="1200" dirty="0" smtClean="0">
                          <a:latin typeface="+mn-lt"/>
                        </a:rPr>
                        <a:t>/</a:t>
                      </a:r>
                      <a:r>
                        <a:rPr lang="en-US" sz="1200" dirty="0" err="1" smtClean="0">
                          <a:latin typeface="+mn-lt"/>
                        </a:rPr>
                        <a:t>oauth</a:t>
                      </a:r>
                      <a:r>
                        <a:rPr lang="en-US" sz="1200" dirty="0" smtClean="0">
                          <a:latin typeface="+mn-lt"/>
                        </a:rPr>
                        <a:t>/v2/token</a:t>
                      </a:r>
                      <a:endParaRPr lang="en-US" sz="12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234">
                <a:tc>
                  <a:txBody>
                    <a:bodyPr/>
                    <a:lstStyle/>
                    <a:p>
                      <a:r>
                        <a:rPr lang="en-US" sz="1200" dirty="0" err="1" smtClean="0">
                          <a:latin typeface="+mn-lt"/>
                        </a:rPr>
                        <a:t>request_token_sso_basic</a:t>
                      </a:r>
                      <a:endParaRPr lang="en-US" sz="1200" dirty="0">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Request </a:t>
                      </a:r>
                      <a:r>
                        <a:rPr lang="en-US" sz="1200" dirty="0" err="1" smtClean="0">
                          <a:latin typeface="+mn-lt"/>
                        </a:rPr>
                        <a:t>access_token</a:t>
                      </a:r>
                      <a:r>
                        <a:rPr lang="en-US" sz="1200" dirty="0" smtClean="0">
                          <a:latin typeface="+mn-lt"/>
                        </a:rPr>
                        <a:t> using </a:t>
                      </a:r>
                      <a:r>
                        <a:rPr lang="en-US" sz="1200" dirty="0" err="1" smtClean="0">
                          <a:latin typeface="+mn-lt"/>
                        </a:rPr>
                        <a:t>id_token</a:t>
                      </a:r>
                      <a:r>
                        <a:rPr lang="en-US" sz="1200" dirty="0" smtClean="0">
                          <a:latin typeface="+mn-lt"/>
                        </a:rPr>
                        <a:t> (JWT) which is the SSO scenario</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/l7cadr/</a:t>
                      </a:r>
                      <a:r>
                        <a:rPr lang="en-US" sz="1200" dirty="0" err="1" smtClean="0">
                          <a:latin typeface="+mn-lt"/>
                        </a:rPr>
                        <a:t>auth</a:t>
                      </a:r>
                      <a:r>
                        <a:rPr lang="en-US" sz="1200" dirty="0" smtClean="0">
                          <a:latin typeface="+mn-lt"/>
                        </a:rPr>
                        <a:t>/</a:t>
                      </a:r>
                      <a:r>
                        <a:rPr lang="en-US" sz="1200" dirty="0" err="1" smtClean="0">
                          <a:latin typeface="+mn-lt"/>
                        </a:rPr>
                        <a:t>oauth</a:t>
                      </a:r>
                      <a:r>
                        <a:rPr lang="en-US" sz="1200" dirty="0" smtClean="0">
                          <a:latin typeface="+mn-lt"/>
                        </a:rPr>
                        <a:t>/v2/token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573">
                <a:tc>
                  <a:txBody>
                    <a:bodyPr/>
                    <a:lstStyle/>
                    <a:p>
                      <a:r>
                        <a:rPr lang="en-US" sz="1200" dirty="0" err="1" smtClean="0">
                          <a:latin typeface="+mn-lt"/>
                        </a:rPr>
                        <a:t>revoke_token</a:t>
                      </a:r>
                      <a:r>
                        <a:rPr lang="en-US" sz="1200" dirty="0" smtClean="0">
                          <a:latin typeface="+mn-lt"/>
                        </a:rPr>
                        <a:t> </a:t>
                      </a:r>
                      <a:endParaRPr lang="en-US" sz="1200" dirty="0">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Revoke an </a:t>
                      </a:r>
                      <a:r>
                        <a:rPr lang="en-US" sz="1200" dirty="0" err="1" smtClean="0">
                          <a:latin typeface="+mn-lt"/>
                        </a:rPr>
                        <a:t>access_token</a:t>
                      </a:r>
                      <a:r>
                        <a:rPr lang="en-US" sz="1200" dirty="0" smtClean="0">
                          <a:latin typeface="+mn-lt"/>
                        </a:rPr>
                        <a:t> or </a:t>
                      </a:r>
                      <a:r>
                        <a:rPr lang="en-US" sz="1200" dirty="0" err="1" smtClean="0">
                          <a:latin typeface="+mn-lt"/>
                        </a:rPr>
                        <a:t>refresh_token</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/l7cadr/</a:t>
                      </a:r>
                      <a:r>
                        <a:rPr lang="en-US" sz="1200" dirty="0" err="1" smtClean="0">
                          <a:latin typeface="+mn-lt"/>
                        </a:rPr>
                        <a:t>auth</a:t>
                      </a:r>
                      <a:r>
                        <a:rPr lang="en-US" sz="1200" dirty="0" smtClean="0">
                          <a:latin typeface="+mn-lt"/>
                        </a:rPr>
                        <a:t>/</a:t>
                      </a:r>
                      <a:r>
                        <a:rPr lang="en-US" sz="1200" dirty="0" err="1" smtClean="0">
                          <a:latin typeface="+mn-lt"/>
                        </a:rPr>
                        <a:t>oauth</a:t>
                      </a:r>
                      <a:r>
                        <a:rPr lang="en-US" sz="1200" dirty="0" smtClean="0">
                          <a:latin typeface="+mn-lt"/>
                        </a:rPr>
                        <a:t>/v2/token/revoke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573">
                <a:tc>
                  <a:txBody>
                    <a:bodyPr/>
                    <a:lstStyle/>
                    <a:p>
                      <a:r>
                        <a:rPr lang="en-US" sz="1200" dirty="0" err="1" smtClean="0">
                          <a:latin typeface="+mn-lt"/>
                        </a:rPr>
                        <a:t>register_device</a:t>
                      </a:r>
                      <a:r>
                        <a:rPr lang="en-US" sz="1200" dirty="0" smtClean="0">
                          <a:latin typeface="+mn-lt"/>
                        </a:rPr>
                        <a:t> </a:t>
                      </a:r>
                      <a:endParaRPr lang="en-US" sz="1200" dirty="0">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Registers a device for a user</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/l7cadr/connect/device/register</a:t>
                      </a:r>
                      <a:endParaRPr lang="en-US" sz="12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3957">
                <a:tc>
                  <a:txBody>
                    <a:bodyPr/>
                    <a:lstStyle/>
                    <a:p>
                      <a:r>
                        <a:rPr lang="en-US" sz="1200" dirty="0" err="1" smtClean="0">
                          <a:latin typeface="+mn-lt"/>
                        </a:rPr>
                        <a:t>resource_owner_logout</a:t>
                      </a:r>
                      <a:r>
                        <a:rPr lang="en-US" sz="1200" dirty="0" smtClean="0">
                          <a:latin typeface="+mn-lt"/>
                        </a:rPr>
                        <a:t> </a:t>
                      </a:r>
                      <a:endParaRPr lang="en-US" sz="1200" dirty="0">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The </a:t>
                      </a:r>
                      <a:r>
                        <a:rPr lang="en-US" sz="1200" dirty="0" err="1" smtClean="0">
                          <a:latin typeface="+mn-lt"/>
                        </a:rPr>
                        <a:t>resource_owner</a:t>
                      </a:r>
                      <a:r>
                        <a:rPr lang="en-US" sz="1200" dirty="0" smtClean="0">
                          <a:latin typeface="+mn-lt"/>
                        </a:rPr>
                        <a:t> logs out of the device by invalidating his current </a:t>
                      </a:r>
                      <a:r>
                        <a:rPr lang="en-US" sz="1200" dirty="0" err="1" smtClean="0">
                          <a:latin typeface="+mn-lt"/>
                        </a:rPr>
                        <a:t>id_token</a:t>
                      </a:r>
                      <a:r>
                        <a:rPr lang="en-US" sz="1200" dirty="0" smtClean="0">
                          <a:latin typeface="+mn-lt"/>
                        </a:rPr>
                        <a:t> (JWT) </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/l7cadr/connect/session/logout</a:t>
                      </a:r>
                      <a:endParaRPr lang="en-US" sz="12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3957">
                <a:tc>
                  <a:txBody>
                    <a:bodyPr/>
                    <a:lstStyle/>
                    <a:p>
                      <a:r>
                        <a:rPr lang="en-US" sz="1200" dirty="0" err="1" smtClean="0">
                          <a:latin typeface="+mn-lt"/>
                        </a:rPr>
                        <a:t>resource_owner_session_status</a:t>
                      </a:r>
                      <a:endParaRPr lang="en-US" sz="1200" dirty="0">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The client requests the session status by passing in the </a:t>
                      </a:r>
                      <a:r>
                        <a:rPr lang="en-US" sz="1200" dirty="0" err="1" smtClean="0">
                          <a:latin typeface="+mn-lt"/>
                        </a:rPr>
                        <a:t>id_token</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/l7cadr/connect/session/status</a:t>
                      </a:r>
                      <a:endParaRPr lang="en-US" sz="12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9675">
                <a:tc>
                  <a:txBody>
                    <a:bodyPr/>
                    <a:lstStyle/>
                    <a:p>
                      <a:r>
                        <a:rPr lang="en-US" sz="1200" dirty="0" smtClean="0">
                          <a:latin typeface="+mn-lt"/>
                        </a:rPr>
                        <a:t>remove_device_x509</a:t>
                      </a:r>
                      <a:endParaRPr lang="en-US" sz="1200" dirty="0">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Removes a registered device using </a:t>
                      </a:r>
                      <a:r>
                        <a:rPr lang="en-US" sz="1200" dirty="0" err="1" smtClean="0">
                          <a:latin typeface="+mn-lt"/>
                        </a:rPr>
                        <a:t>ssl</a:t>
                      </a:r>
                      <a:r>
                        <a:rPr lang="en-US" sz="1200" dirty="0" smtClean="0">
                          <a:latin typeface="+mn-lt"/>
                        </a:rPr>
                        <a:t> mutual authentication</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/l7cadr/connect/device/remove</a:t>
                      </a:r>
                      <a:endParaRPr lang="en-US" sz="12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9675">
                <a:tc>
                  <a:txBody>
                    <a:bodyPr/>
                    <a:lstStyle/>
                    <a:p>
                      <a:r>
                        <a:rPr lang="en-US" sz="1200" dirty="0" err="1" smtClean="0">
                          <a:latin typeface="+mn-lt"/>
                        </a:rPr>
                        <a:t>userinfo</a:t>
                      </a:r>
                      <a:endParaRPr lang="en-US" sz="1200" dirty="0">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The endpoints returns claims about the current user. The result depends on the SCOPE that was requested with the </a:t>
                      </a:r>
                      <a:r>
                        <a:rPr lang="en-US" sz="1200" dirty="0" err="1" smtClean="0">
                          <a:latin typeface="+mn-lt"/>
                        </a:rPr>
                        <a:t>access_token</a:t>
                      </a:r>
                      <a:r>
                        <a:rPr lang="en-US" sz="1200" dirty="0" smtClean="0">
                          <a:latin typeface="+mn-lt"/>
                        </a:rPr>
                        <a:t>	</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/l7cadr/</a:t>
                      </a:r>
                      <a:r>
                        <a:rPr lang="en-US" sz="1200" dirty="0" err="1" smtClean="0">
                          <a:latin typeface="+mn-lt"/>
                        </a:rPr>
                        <a:t>openid</a:t>
                      </a:r>
                      <a:r>
                        <a:rPr lang="en-US" sz="1200" dirty="0" smtClean="0">
                          <a:latin typeface="+mn-lt"/>
                        </a:rPr>
                        <a:t>/connect/v1/</a:t>
                      </a:r>
                      <a:r>
                        <a:rPr lang="en-US" sz="1200" dirty="0" err="1" smtClean="0">
                          <a:latin typeface="+mn-lt"/>
                        </a:rPr>
                        <a:t>userinfo</a:t>
                      </a:r>
                      <a:endParaRPr lang="en-US" sz="12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9675">
                <a:tc>
                  <a:txBody>
                    <a:bodyPr/>
                    <a:lstStyle/>
                    <a:p>
                      <a:r>
                        <a:rPr lang="en-US" sz="1200" dirty="0" err="1" smtClean="0">
                          <a:latin typeface="+mn-lt"/>
                        </a:rPr>
                        <a:t>list_devices</a:t>
                      </a:r>
                      <a:endParaRPr lang="en-US" sz="1200" dirty="0">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200" dirty="0" smtClean="0">
                          <a:latin typeface="+mn-lt"/>
                        </a:rPr>
                        <a:t>Lists registered devices</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200" dirty="0" smtClean="0">
                          <a:latin typeface="+mn-lt"/>
                        </a:rPr>
                        <a:t>/l7cadr/connect/device/list</a:t>
                      </a:r>
                      <a:endParaRPr lang="en-US" sz="12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22834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Token Administration</a:t>
            </a:r>
            <a:endParaRPr lang="en-US" b="1" dirty="0"/>
          </a:p>
        </p:txBody>
      </p:sp>
      <p:pic>
        <p:nvPicPr>
          <p:cNvPr id="3" name="Picture 2" descr="mag_admin_list_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36" y="1049232"/>
            <a:ext cx="7620000" cy="4972050"/>
          </a:xfrm>
          <a:prstGeom prst="rect">
            <a:avLst/>
          </a:prstGeom>
        </p:spPr>
      </p:pic>
    </p:spTree>
    <p:extLst>
      <p:ext uri="{BB962C8B-B14F-4D97-AF65-F5344CB8AC3E}">
        <p14:creationId xmlns:p14="http://schemas.microsoft.com/office/powerpoint/2010/main" val="101117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The SDK Look Like On Android? </a:t>
            </a:r>
            <a:endParaRPr lang="en-US" b="1" dirty="0"/>
          </a:p>
        </p:txBody>
      </p:sp>
      <p:sp>
        <p:nvSpPr>
          <p:cNvPr id="3" name="Text Placeholder 2"/>
          <p:cNvSpPr>
            <a:spLocks noGrp="1"/>
          </p:cNvSpPr>
          <p:nvPr>
            <p:ph type="body" sz="quarter" idx="10"/>
          </p:nvPr>
        </p:nvSpPr>
        <p:spPr>
          <a:xfrm>
            <a:off x="268231" y="1409546"/>
            <a:ext cx="8690824" cy="4366872"/>
          </a:xfrm>
        </p:spPr>
        <p:txBody>
          <a:bodyPr>
            <a:noAutofit/>
          </a:bodyPr>
          <a:lstStyle/>
          <a:p>
            <a:pPr marL="0" indent="0">
              <a:lnSpc>
                <a:spcPct val="100000"/>
              </a:lnSpc>
              <a:buNone/>
            </a:pPr>
            <a:r>
              <a:rPr lang="en-US" sz="1600" dirty="0" err="1">
                <a:latin typeface="Courier"/>
                <a:cs typeface="Courier"/>
              </a:rPr>
              <a:t>MobileSso</a:t>
            </a:r>
            <a:r>
              <a:rPr lang="en-US" sz="1600" dirty="0">
                <a:latin typeface="Courier"/>
                <a:cs typeface="Courier"/>
              </a:rPr>
              <a:t> </a:t>
            </a:r>
            <a:r>
              <a:rPr lang="en-US" sz="1600" dirty="0" err="1">
                <a:latin typeface="Courier"/>
                <a:cs typeface="Courier"/>
              </a:rPr>
              <a:t>mobileSso</a:t>
            </a:r>
            <a:r>
              <a:rPr lang="en-US" sz="1600" dirty="0">
                <a:latin typeface="Courier"/>
                <a:cs typeface="Courier"/>
              </a:rPr>
              <a:t> = </a:t>
            </a:r>
            <a:r>
              <a:rPr lang="en-US" sz="1600" dirty="0" err="1">
                <a:latin typeface="Courier"/>
                <a:cs typeface="Courier"/>
              </a:rPr>
              <a:t>MobileSsoFactory.getInstance</a:t>
            </a:r>
            <a:r>
              <a:rPr lang="en-US" sz="1600" dirty="0">
                <a:latin typeface="Courier"/>
                <a:cs typeface="Courier"/>
              </a:rPr>
              <a:t>(context, </a:t>
            </a:r>
            <a:r>
              <a:rPr lang="en-US" sz="1600" dirty="0" err="1">
                <a:latin typeface="Courier"/>
                <a:cs typeface="Courier"/>
              </a:rPr>
              <a:t>ssoConf</a:t>
            </a:r>
            <a:r>
              <a:rPr lang="en-US" sz="1600" dirty="0">
                <a:latin typeface="Courier"/>
                <a:cs typeface="Courier"/>
              </a:rPr>
              <a:t>);</a:t>
            </a:r>
          </a:p>
          <a:p>
            <a:pPr marL="0" indent="0">
              <a:lnSpc>
                <a:spcPct val="100000"/>
              </a:lnSpc>
              <a:buNone/>
            </a:pPr>
            <a:r>
              <a:rPr lang="en-US" sz="1600" dirty="0">
                <a:latin typeface="Courier"/>
                <a:cs typeface="Courier"/>
              </a:rPr>
              <a:t>String </a:t>
            </a:r>
            <a:r>
              <a:rPr lang="en-US" sz="1600" dirty="0" err="1">
                <a:latin typeface="Courier"/>
                <a:cs typeface="Courier"/>
              </a:rPr>
              <a:t>uri</a:t>
            </a:r>
            <a:r>
              <a:rPr lang="en-US" sz="1600" dirty="0">
                <a:latin typeface="Courier"/>
                <a:cs typeface="Courier"/>
              </a:rPr>
              <a:t> = "https://&lt;MAG Host&gt;:8443/app/</a:t>
            </a:r>
            <a:r>
              <a:rPr lang="en-US" sz="1600" dirty="0" err="1">
                <a:latin typeface="Courier"/>
                <a:cs typeface="Courier"/>
              </a:rPr>
              <a:t>secureApi</a:t>
            </a:r>
            <a:r>
              <a:rPr lang="en-US" sz="1600" dirty="0">
                <a:latin typeface="Courier"/>
                <a:cs typeface="Courier"/>
              </a:rPr>
              <a:t>";</a:t>
            </a:r>
          </a:p>
          <a:p>
            <a:pPr marL="0" indent="0">
              <a:lnSpc>
                <a:spcPct val="100000"/>
              </a:lnSpc>
              <a:buNone/>
            </a:pPr>
            <a:r>
              <a:rPr lang="en-US" sz="1600" dirty="0" err="1">
                <a:latin typeface="Courier"/>
                <a:cs typeface="Courier"/>
              </a:rPr>
              <a:t>HttpGet</a:t>
            </a:r>
            <a:r>
              <a:rPr lang="en-US" sz="1600" dirty="0">
                <a:latin typeface="Courier"/>
                <a:cs typeface="Courier"/>
              </a:rPr>
              <a:t> get = new </a:t>
            </a:r>
            <a:r>
              <a:rPr lang="en-US" sz="1600" dirty="0" err="1">
                <a:latin typeface="Courier"/>
                <a:cs typeface="Courier"/>
              </a:rPr>
              <a:t>HttpGet</a:t>
            </a:r>
            <a:r>
              <a:rPr lang="en-US" sz="1600" dirty="0">
                <a:latin typeface="Courier"/>
                <a:cs typeface="Courier"/>
              </a:rPr>
              <a:t>(</a:t>
            </a:r>
            <a:r>
              <a:rPr lang="en-US" sz="1600" dirty="0" err="1">
                <a:latin typeface="Courier"/>
                <a:cs typeface="Courier"/>
              </a:rPr>
              <a:t>uri</a:t>
            </a:r>
            <a:r>
              <a:rPr lang="en-US" sz="1600" dirty="0">
                <a:latin typeface="Courier"/>
                <a:cs typeface="Courier"/>
              </a:rPr>
              <a:t>);</a:t>
            </a:r>
          </a:p>
          <a:p>
            <a:pPr marL="0" indent="0">
              <a:lnSpc>
                <a:spcPct val="100000"/>
              </a:lnSpc>
              <a:buNone/>
            </a:pPr>
            <a:r>
              <a:rPr lang="en-US" sz="1600" dirty="0" err="1">
                <a:latin typeface="Courier"/>
                <a:cs typeface="Courier"/>
              </a:rPr>
              <a:t>mobileSso.processRequest</a:t>
            </a:r>
            <a:r>
              <a:rPr lang="en-US" sz="1600" dirty="0">
                <a:latin typeface="Courier"/>
                <a:cs typeface="Courier"/>
              </a:rPr>
              <a:t>(get, new </a:t>
            </a:r>
            <a:r>
              <a:rPr lang="en-US" sz="1600" dirty="0" err="1">
                <a:latin typeface="Courier"/>
                <a:cs typeface="Courier"/>
              </a:rPr>
              <a:t>ResultReceiver</a:t>
            </a:r>
            <a:r>
              <a:rPr lang="en-US" sz="1600" dirty="0">
                <a:latin typeface="Courier"/>
                <a:cs typeface="Courier"/>
              </a:rPr>
              <a:t>(null) </a:t>
            </a:r>
            <a:r>
              <a:rPr lang="en-US" sz="1600" dirty="0">
                <a:latin typeface="Courier"/>
                <a:cs typeface="Courier"/>
              </a:rPr>
              <a:t>{</a:t>
            </a:r>
          </a:p>
          <a:p>
            <a:pPr marL="0" indent="0">
              <a:lnSpc>
                <a:spcPct val="100000"/>
              </a:lnSpc>
              <a:buNone/>
            </a:pPr>
            <a:r>
              <a:rPr lang="en-US" sz="1600" dirty="0">
                <a:latin typeface="Courier"/>
                <a:cs typeface="Courier"/>
              </a:rPr>
              <a:t>	</a:t>
            </a:r>
            <a:r>
              <a:rPr lang="en-US" sz="1600" dirty="0">
                <a:latin typeface="Courier"/>
                <a:cs typeface="Courier"/>
              </a:rPr>
              <a:t>@Override</a:t>
            </a:r>
          </a:p>
          <a:p>
            <a:pPr marL="0" indent="0">
              <a:lnSpc>
                <a:spcPct val="100000"/>
              </a:lnSpc>
              <a:buNone/>
            </a:pPr>
            <a:r>
              <a:rPr lang="en-US" sz="1600" dirty="0">
                <a:latin typeface="Courier"/>
                <a:cs typeface="Courier"/>
              </a:rPr>
              <a:t>	</a:t>
            </a:r>
            <a:r>
              <a:rPr lang="en-US" sz="1600" dirty="0">
                <a:latin typeface="Courier"/>
                <a:cs typeface="Courier"/>
              </a:rPr>
              <a:t>protected </a:t>
            </a:r>
            <a:r>
              <a:rPr lang="en-US" sz="1600" dirty="0">
                <a:latin typeface="Courier"/>
                <a:cs typeface="Courier"/>
              </a:rPr>
              <a:t>void </a:t>
            </a:r>
            <a:r>
              <a:rPr lang="en-US" sz="1600" dirty="0" err="1">
                <a:latin typeface="Courier"/>
                <a:cs typeface="Courier"/>
              </a:rPr>
              <a:t>onReceiveResult</a:t>
            </a:r>
            <a:r>
              <a:rPr lang="en-US" sz="1600" dirty="0">
                <a:latin typeface="Courier"/>
                <a:cs typeface="Courier"/>
              </a:rPr>
              <a:t>(</a:t>
            </a:r>
            <a:r>
              <a:rPr lang="en-US" sz="1600" dirty="0" err="1">
                <a:latin typeface="Courier"/>
                <a:cs typeface="Courier"/>
              </a:rPr>
              <a:t>int</a:t>
            </a:r>
            <a:r>
              <a:rPr lang="en-US" sz="1600" dirty="0">
                <a:latin typeface="Courier"/>
                <a:cs typeface="Courier"/>
              </a:rPr>
              <a:t> </a:t>
            </a:r>
            <a:r>
              <a:rPr lang="en-US" sz="1600" dirty="0" err="1">
                <a:latin typeface="Courier"/>
                <a:cs typeface="Courier"/>
              </a:rPr>
              <a:t>resultCode</a:t>
            </a:r>
            <a:r>
              <a:rPr lang="en-US" sz="1600" dirty="0">
                <a:latin typeface="Courier"/>
                <a:cs typeface="Courier"/>
              </a:rPr>
              <a:t>, Bundle </a:t>
            </a:r>
            <a:r>
              <a:rPr lang="en-US" sz="1600" dirty="0" err="1">
                <a:latin typeface="Courier"/>
                <a:cs typeface="Courier"/>
              </a:rPr>
              <a:t>resultData</a:t>
            </a:r>
            <a:r>
              <a:rPr lang="en-US" sz="1600" dirty="0">
                <a:latin typeface="Courier"/>
                <a:cs typeface="Courier"/>
              </a:rPr>
              <a:t>) </a:t>
            </a:r>
            <a:r>
              <a:rPr lang="en-US" sz="1600" dirty="0">
                <a:latin typeface="Courier"/>
                <a:cs typeface="Courier"/>
              </a:rPr>
              <a:t>{</a:t>
            </a:r>
          </a:p>
          <a:p>
            <a:pPr marL="0" indent="0">
              <a:lnSpc>
                <a:spcPct val="100000"/>
              </a:lnSpc>
              <a:buNone/>
            </a:pPr>
            <a:r>
              <a:rPr lang="en-US" sz="1600" dirty="0">
                <a:latin typeface="Courier"/>
                <a:cs typeface="Courier"/>
              </a:rPr>
              <a:t>	</a:t>
            </a:r>
            <a:r>
              <a:rPr lang="en-US" sz="1600" dirty="0">
                <a:latin typeface="Courier"/>
                <a:cs typeface="Courier"/>
              </a:rPr>
              <a:t>	// Callback </a:t>
            </a:r>
            <a:r>
              <a:rPr lang="en-US" sz="1600" dirty="0">
                <a:latin typeface="Courier"/>
                <a:cs typeface="Courier"/>
              </a:rPr>
              <a:t>to get the endpoint result </a:t>
            </a:r>
            <a:endParaRPr lang="en-US" sz="1600" dirty="0">
              <a:latin typeface="Courier"/>
              <a:cs typeface="Courier"/>
            </a:endParaRPr>
          </a:p>
          <a:p>
            <a:pPr marL="0" indent="0">
              <a:lnSpc>
                <a:spcPct val="100000"/>
              </a:lnSpc>
              <a:buNone/>
            </a:pPr>
            <a:r>
              <a:rPr lang="en-US" sz="1600" dirty="0">
                <a:latin typeface="Courier"/>
                <a:cs typeface="Courier"/>
              </a:rPr>
              <a:t>		// and </a:t>
            </a:r>
            <a:r>
              <a:rPr lang="en-US" sz="1600" dirty="0">
                <a:latin typeface="Courier"/>
                <a:cs typeface="Courier"/>
              </a:rPr>
              <a:t>perform your task</a:t>
            </a:r>
          </a:p>
          <a:p>
            <a:pPr marL="0" indent="0">
              <a:lnSpc>
                <a:spcPct val="100000"/>
              </a:lnSpc>
              <a:buNone/>
            </a:pPr>
            <a:r>
              <a:rPr lang="en-US" sz="1600" dirty="0">
                <a:latin typeface="Courier"/>
                <a:cs typeface="Courier"/>
              </a:rPr>
              <a:t>	}</a:t>
            </a:r>
            <a:endParaRPr lang="en-US" sz="1600" dirty="0">
              <a:latin typeface="Courier"/>
              <a:cs typeface="Courier"/>
            </a:endParaRPr>
          </a:p>
          <a:p>
            <a:pPr marL="0" indent="0">
              <a:lnSpc>
                <a:spcPct val="100000"/>
              </a:lnSpc>
              <a:buNone/>
            </a:pPr>
            <a:r>
              <a:rPr lang="en-US" sz="1600" dirty="0" smtClean="0">
                <a:latin typeface="Courier"/>
                <a:cs typeface="Courier"/>
              </a:rPr>
              <a:t> }</a:t>
            </a:r>
            <a:r>
              <a:rPr lang="en-US" sz="1600" dirty="0">
                <a:latin typeface="Courier"/>
                <a:cs typeface="Courier"/>
              </a:rPr>
              <a:t>);</a:t>
            </a:r>
          </a:p>
          <a:p>
            <a:pPr marL="0" indent="0">
              <a:lnSpc>
                <a:spcPct val="100000"/>
              </a:lnSpc>
              <a:buNone/>
            </a:pPr>
            <a:endParaRPr lang="en-US" sz="1600" dirty="0">
              <a:latin typeface="Courier"/>
              <a:cs typeface="Courier"/>
            </a:endParaRPr>
          </a:p>
        </p:txBody>
      </p:sp>
    </p:spTree>
    <p:extLst>
      <p:ext uri="{BB962C8B-B14F-4D97-AF65-F5344CB8AC3E}">
        <p14:creationId xmlns:p14="http://schemas.microsoft.com/office/powerpoint/2010/main" val="340140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1" dirty="0" smtClean="0">
                <a:solidFill>
                  <a:schemeClr val="bg1"/>
                </a:solidFill>
              </a:rPr>
              <a:t>Demo</a:t>
            </a:r>
            <a:endParaRPr lang="en-US" sz="5400" b="1" dirty="0">
              <a:solidFill>
                <a:schemeClr val="bg1"/>
              </a:solidFill>
            </a:endParaRPr>
          </a:p>
        </p:txBody>
      </p:sp>
    </p:spTree>
    <p:extLst>
      <p:ext uri="{BB962C8B-B14F-4D97-AF65-F5344CB8AC3E}">
        <p14:creationId xmlns:p14="http://schemas.microsoft.com/office/powerpoint/2010/main" val="237490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fontScale="92500" lnSpcReduction="20000"/>
          </a:bodyPr>
          <a:lstStyle/>
          <a:p>
            <a:pPr lvl="0"/>
            <a:r>
              <a:rPr lang="en-US" dirty="0" smtClean="0">
                <a:solidFill>
                  <a:schemeClr val="tx1"/>
                </a:solidFill>
              </a:rPr>
              <a:t>SVP &amp; Distinguished Engineer</a:t>
            </a:r>
            <a:endParaRPr lang="lt-LT" dirty="0">
              <a:solidFill>
                <a:schemeClr val="tx1"/>
              </a:solidFill>
            </a:endParaRPr>
          </a:p>
        </p:txBody>
      </p:sp>
      <p:sp>
        <p:nvSpPr>
          <p:cNvPr id="7" name="Text Placeholder 6"/>
          <p:cNvSpPr>
            <a:spLocks noGrp="1"/>
          </p:cNvSpPr>
          <p:nvPr>
            <p:ph type="body" sz="quarter" idx="17"/>
          </p:nvPr>
        </p:nvSpPr>
        <p:spPr/>
        <p:txBody>
          <a:bodyPr>
            <a:normAutofit fontScale="92500" lnSpcReduction="20000"/>
          </a:bodyPr>
          <a:lstStyle/>
          <a:p>
            <a:pPr lvl="0"/>
            <a:r>
              <a:rPr lang="en-US" dirty="0" err="1" smtClean="0">
                <a:solidFill>
                  <a:schemeClr val="tx1"/>
                </a:solidFill>
              </a:rPr>
              <a:t>Scott.Morrison@ca.com</a:t>
            </a:r>
            <a:endParaRPr lang="lt-LT" dirty="0">
              <a:solidFill>
                <a:schemeClr val="tx1"/>
              </a:solidFill>
            </a:endParaRPr>
          </a:p>
        </p:txBody>
      </p:sp>
      <p:sp>
        <p:nvSpPr>
          <p:cNvPr id="5" name="Content Placeholder 4"/>
          <p:cNvSpPr>
            <a:spLocks noGrp="1"/>
          </p:cNvSpPr>
          <p:nvPr>
            <p:ph type="body" sz="quarter" idx="18"/>
          </p:nvPr>
        </p:nvSpPr>
        <p:spPr/>
        <p:txBody>
          <a:bodyPr>
            <a:normAutofit fontScale="92500" lnSpcReduction="20000"/>
          </a:bodyPr>
          <a:lstStyle/>
          <a:p>
            <a:pPr lvl="0"/>
            <a:r>
              <a:rPr lang="en-US" dirty="0" smtClean="0">
                <a:solidFill>
                  <a:schemeClr val="tx1"/>
                </a:solidFill>
              </a:rPr>
              <a:t>@</a:t>
            </a:r>
            <a:r>
              <a:rPr lang="en-US" dirty="0" err="1" smtClean="0">
                <a:solidFill>
                  <a:schemeClr val="tx1"/>
                </a:solidFill>
              </a:rPr>
              <a:t>KScottMorrison</a:t>
            </a:r>
            <a:endParaRPr lang="lt-LT" dirty="0">
              <a:solidFill>
                <a:schemeClr val="tx1"/>
              </a:solidFill>
            </a:endParaRPr>
          </a:p>
        </p:txBody>
      </p:sp>
      <p:sp>
        <p:nvSpPr>
          <p:cNvPr id="9" name="Text Placeholder 8"/>
          <p:cNvSpPr>
            <a:spLocks noGrp="1"/>
          </p:cNvSpPr>
          <p:nvPr>
            <p:ph type="body" sz="quarter" idx="19"/>
          </p:nvPr>
        </p:nvSpPr>
        <p:spPr/>
        <p:txBody>
          <a:bodyPr/>
          <a:lstStyle/>
          <a:p>
            <a:pPr lvl="0"/>
            <a:r>
              <a:rPr lang="en-US" dirty="0" smtClean="0">
                <a:solidFill>
                  <a:schemeClr val="tx1"/>
                </a:solidFill>
              </a:rPr>
              <a:t>slideshare.net/CAinc</a:t>
            </a:r>
          </a:p>
        </p:txBody>
      </p:sp>
      <p:sp>
        <p:nvSpPr>
          <p:cNvPr id="10" name="Text Placeholder 9"/>
          <p:cNvSpPr>
            <a:spLocks noGrp="1"/>
          </p:cNvSpPr>
          <p:nvPr>
            <p:ph type="body" sz="quarter" idx="20"/>
          </p:nvPr>
        </p:nvSpPr>
        <p:spPr/>
        <p:txBody>
          <a:bodyPr/>
          <a:lstStyle/>
          <a:p>
            <a:pPr lvl="0"/>
            <a:r>
              <a:rPr lang="en-US" dirty="0" err="1" smtClean="0">
                <a:solidFill>
                  <a:schemeClr val="tx1"/>
                </a:solidFill>
              </a:rPr>
              <a:t>linkedin.com</a:t>
            </a:r>
            <a:r>
              <a:rPr lang="en-US" dirty="0" smtClean="0">
                <a:solidFill>
                  <a:schemeClr val="tx1"/>
                </a:solidFill>
              </a:rPr>
              <a:t>/</a:t>
            </a:r>
            <a:r>
              <a:rPr lang="en-US" dirty="0" err="1" smtClean="0">
                <a:solidFill>
                  <a:schemeClr val="tx1"/>
                </a:solidFill>
              </a:rPr>
              <a:t>KScottMorrison</a:t>
            </a:r>
            <a:endParaRPr lang="en-US" dirty="0" smtClean="0">
              <a:solidFill>
                <a:schemeClr val="tx1"/>
              </a:solidFill>
            </a:endParaRPr>
          </a:p>
          <a:p>
            <a:endParaRPr lang="en-US" dirty="0">
              <a:solidFill>
                <a:schemeClr val="tx1"/>
              </a:solidFill>
            </a:endParaRPr>
          </a:p>
        </p:txBody>
      </p:sp>
      <p:sp>
        <p:nvSpPr>
          <p:cNvPr id="11" name="Text Placeholder 10"/>
          <p:cNvSpPr>
            <a:spLocks noGrp="1"/>
          </p:cNvSpPr>
          <p:nvPr>
            <p:ph type="body" sz="quarter" idx="21"/>
          </p:nvPr>
        </p:nvSpPr>
        <p:spPr/>
        <p:txBody>
          <a:bodyPr/>
          <a:lstStyle/>
          <a:p>
            <a:r>
              <a:rPr lang="en-US" dirty="0" smtClean="0">
                <a:solidFill>
                  <a:schemeClr val="tx1"/>
                </a:solidFill>
              </a:rPr>
              <a:t>ca.com</a:t>
            </a:r>
            <a:endParaRPr lang="en-US" dirty="0">
              <a:solidFill>
                <a:schemeClr val="tx1"/>
              </a:solidFill>
            </a:endParaRPr>
          </a:p>
        </p:txBody>
      </p:sp>
      <p:sp>
        <p:nvSpPr>
          <p:cNvPr id="13" name="Text Placeholder 12"/>
          <p:cNvSpPr>
            <a:spLocks noGrp="1"/>
          </p:cNvSpPr>
          <p:nvPr>
            <p:ph type="body" sz="quarter" idx="22"/>
          </p:nvPr>
        </p:nvSpPr>
        <p:spPr>
          <a:xfrm>
            <a:off x="4595558" y="2237547"/>
            <a:ext cx="3200400" cy="304800"/>
          </a:xfrm>
        </p:spPr>
        <p:txBody>
          <a:bodyPr/>
          <a:lstStyle/>
          <a:p>
            <a:r>
              <a:rPr lang="en-US" dirty="0" smtClean="0">
                <a:solidFill>
                  <a:schemeClr val="tx2"/>
                </a:solidFill>
              </a:rPr>
              <a:t>K. Scott Morrison</a:t>
            </a:r>
          </a:p>
        </p:txBody>
      </p:sp>
      <p:pic>
        <p:nvPicPr>
          <p:cNvPr id="23" name="Picture Placeholder 2"/>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6235297" y="5429709"/>
            <a:ext cx="200314" cy="277539"/>
          </a:xfrm>
          <a:prstGeom prst="roundRect">
            <a:avLst>
              <a:gd name="adj" fmla="val 12037"/>
            </a:avLst>
          </a:prstGeom>
        </p:spPr>
      </p:pic>
      <p:pic>
        <p:nvPicPr>
          <p:cNvPr id="24" name="Picture Placeholder 6"/>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6237440" y="5735520"/>
            <a:ext cx="204600" cy="281575"/>
          </a:xfrm>
          <a:prstGeom prst="roundRect">
            <a:avLst>
              <a:gd name="adj" fmla="val 12963"/>
            </a:avLst>
          </a:prstGeom>
        </p:spPr>
      </p:pic>
      <p:pic>
        <p:nvPicPr>
          <p:cNvPr id="25" name="Picture Placeholder 11"/>
          <p:cNvPicPr>
            <a:picLocks/>
          </p:cNvPicPr>
          <p:nvPr/>
        </p:nvPicPr>
        <p:blipFill rotWithShape="1">
          <a:blip r:embed="rId5" cstate="email">
            <a:extLst>
              <a:ext uri="{28A0092B-C50C-407E-A947-70E740481C1C}">
                <a14:useLocalDpi xmlns:a14="http://schemas.microsoft.com/office/drawing/2010/main"/>
              </a:ext>
            </a:extLst>
          </a:blip>
          <a:srcRect/>
          <a:stretch/>
        </p:blipFill>
        <p:spPr>
          <a:xfrm>
            <a:off x="-6236043" y="6048013"/>
            <a:ext cx="201807" cy="281927"/>
          </a:xfrm>
          <a:prstGeom prst="roundRect">
            <a:avLst>
              <a:gd name="adj" fmla="val 11975"/>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4294967295"/>
          </p:nvPr>
        </p:nvSpPr>
        <p:spPr>
          <a:xfrm>
            <a:off x="0" y="179294"/>
            <a:ext cx="8953500" cy="6678706"/>
          </a:xfrm>
        </p:spPr>
        <p:txBody>
          <a:bodyPr>
            <a:normAutofit/>
          </a:bodyPr>
          <a:lstStyle/>
          <a:p>
            <a:pPr marL="0" indent="4763">
              <a:buNone/>
            </a:pPr>
            <a:r>
              <a:rPr lang="en-US" sz="1200" dirty="0" smtClean="0"/>
              <a:t>Copyright </a:t>
            </a:r>
            <a:r>
              <a:rPr lang="en-US" sz="1200" dirty="0"/>
              <a:t>© </a:t>
            </a:r>
            <a:r>
              <a:rPr lang="en-US" sz="1200" dirty="0" smtClean="0"/>
              <a:t>2014 </a:t>
            </a:r>
            <a:r>
              <a:rPr lang="en-US" sz="1200" dirty="0"/>
              <a:t>CA</a:t>
            </a:r>
            <a:r>
              <a:rPr lang="en-US" sz="1200" dirty="0" smtClean="0"/>
              <a:t>. All </a:t>
            </a:r>
            <a:r>
              <a:rPr lang="en-US" sz="1200" dirty="0"/>
              <a:t>trademarks, trade names, service marks and logos referenced herein belong to their respective companies. </a:t>
            </a:r>
          </a:p>
          <a:p>
            <a:pPr marL="0" indent="0">
              <a:buNone/>
            </a:pPr>
            <a:r>
              <a:rPr lang="en-US" sz="1200" b="1" dirty="0" smtClean="0"/>
              <a:t>THIS PRESENTATION IS FOR YOUR INFORMATIONAL PURPOSES ONLY</a:t>
            </a:r>
            <a:r>
              <a:rPr lang="en-US" sz="1200" dirty="0" smtClean="0"/>
              <a:t>. CA assumes no responsibility for the accuracy or completeness of the information. TO THE EXTENT PERMITTED BY APPLICABLE LAW, CA PROVIDES THIS DOCUMENT “AS IS” WITHOUT WARRANTY OF ANY KIND, INCLUDING, WITHOUT LIMITATION, ANY IMPLIED WARRANTIES OF MERCHANTABILITY, FITNESS FOR A PARTICULAR PURPOSE, OR NONINFRINGEMENT.  </a:t>
            </a:r>
            <a:r>
              <a:rPr lang="en-US" sz="1200" b="1" dirty="0" smtClean="0"/>
              <a:t>In no event will CA be liable for any loss or damage, direct or indirect, in connection with this presentation, including, without limitation, lost profits, lost investment, business interruption, goodwill, or lost data, even if CA is expressly advised in advance of the possibility of such damages</a:t>
            </a:r>
            <a:r>
              <a:rPr lang="en-US" sz="1200" dirty="0" smtClean="0"/>
              <a:t>.</a:t>
            </a:r>
          </a:p>
        </p:txBody>
      </p:sp>
    </p:spTree>
    <p:extLst>
      <p:ext uri="{BB962C8B-B14F-4D97-AF65-F5344CB8AC3E}">
        <p14:creationId xmlns:p14="http://schemas.microsoft.com/office/powerpoint/2010/main" val="51127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The </a:t>
            </a:r>
            <a:r>
              <a:rPr lang="en-US" b="1" dirty="0" err="1" smtClean="0"/>
              <a:t>Paleoproterozoic</a:t>
            </a:r>
            <a:r>
              <a:rPr lang="en-US" b="1" dirty="0" smtClean="0"/>
              <a:t> Era</a:t>
            </a:r>
            <a:endParaRPr lang="en-US" dirty="0"/>
          </a:p>
        </p:txBody>
      </p:sp>
      <p:grpSp>
        <p:nvGrpSpPr>
          <p:cNvPr id="20" name="Group 69"/>
          <p:cNvGrpSpPr>
            <a:grpSpLocks/>
          </p:cNvGrpSpPr>
          <p:nvPr/>
        </p:nvGrpSpPr>
        <p:grpSpPr bwMode="auto">
          <a:xfrm>
            <a:off x="6482753" y="690402"/>
            <a:ext cx="1181345" cy="1061508"/>
            <a:chOff x="3096" y="3001"/>
            <a:chExt cx="366" cy="375"/>
          </a:xfrm>
        </p:grpSpPr>
        <p:pic>
          <p:nvPicPr>
            <p:cNvPr id="21" name="Picture 70" descr="Disk with tra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96" y="3010"/>
              <a:ext cx="36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1" descr="New 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82" y="306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2" descr="New 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68" y="3100"/>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3" descr="New 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91" y="300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 name="Picture 45" descr="Server 1.gi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425386" y="1284734"/>
            <a:ext cx="1281127" cy="176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87764" y="2642465"/>
            <a:ext cx="1533689" cy="163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67"/>
          <p:cNvSpPr txBox="1">
            <a:spLocks noChangeArrowheads="1"/>
          </p:cNvSpPr>
          <p:nvPr/>
        </p:nvSpPr>
        <p:spPr bwMode="auto">
          <a:xfrm>
            <a:off x="4242348" y="3017543"/>
            <a:ext cx="1523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2000" b="1" dirty="0" smtClean="0">
                <a:solidFill>
                  <a:srgbClr val="002A50"/>
                </a:solidFill>
              </a:rPr>
              <a:t>Server A</a:t>
            </a:r>
            <a:endParaRPr lang="en-US" sz="2000" b="1" dirty="0">
              <a:solidFill>
                <a:srgbClr val="002A50"/>
              </a:solidFill>
            </a:endParaRPr>
          </a:p>
        </p:txBody>
      </p:sp>
      <p:sp>
        <p:nvSpPr>
          <p:cNvPr id="53" name="TextBox 67"/>
          <p:cNvSpPr txBox="1">
            <a:spLocks noChangeArrowheads="1"/>
          </p:cNvSpPr>
          <p:nvPr/>
        </p:nvSpPr>
        <p:spPr bwMode="auto">
          <a:xfrm>
            <a:off x="6292524" y="4352482"/>
            <a:ext cx="1523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2000" b="1" dirty="0" smtClean="0">
                <a:solidFill>
                  <a:srgbClr val="002A50"/>
                </a:solidFill>
              </a:rPr>
              <a:t>Server B</a:t>
            </a:r>
            <a:endParaRPr lang="en-US" sz="2000" b="1" dirty="0">
              <a:solidFill>
                <a:srgbClr val="002A50"/>
              </a:solidFill>
            </a:endParaRPr>
          </a:p>
        </p:txBody>
      </p:sp>
      <p:sp>
        <p:nvSpPr>
          <p:cNvPr id="13" name="TextBox 12"/>
          <p:cNvSpPr txBox="1"/>
          <p:nvPr/>
        </p:nvSpPr>
        <p:spPr>
          <a:xfrm>
            <a:off x="5196988" y="5533508"/>
            <a:ext cx="3328409" cy="553998"/>
          </a:xfrm>
          <a:prstGeom prst="rect">
            <a:avLst/>
          </a:prstGeom>
          <a:solidFill>
            <a:schemeClr val="bg1">
              <a:lumMod val="95000"/>
            </a:schemeClr>
          </a:solidFill>
          <a:ln>
            <a:solidFill>
              <a:schemeClr val="accent1">
                <a:lumMod val="50000"/>
              </a:schemeClr>
            </a:solidFill>
          </a:ln>
          <a:effectLst>
            <a:outerShdw blurRad="50800" dist="38100" dir="2700000" algn="tl" rotWithShape="0">
              <a:prstClr val="black">
                <a:alpha val="40000"/>
              </a:prstClr>
            </a:outerShdw>
          </a:effectLst>
        </p:spPr>
        <p:txBody>
          <a:bodyPr wrap="square" tIns="91440" bIns="91440" rtlCol="0" anchor="ctr" anchorCtr="0">
            <a:spAutoFit/>
          </a:bodyPr>
          <a:lstStyle/>
          <a:p>
            <a:pPr algn="ctr"/>
            <a:r>
              <a:rPr lang="en-US" sz="2400" dirty="0" smtClean="0"/>
              <a:t>1800-2300M years ago…</a:t>
            </a:r>
          </a:p>
        </p:txBody>
      </p:sp>
      <p:sp>
        <p:nvSpPr>
          <p:cNvPr id="14" name="TextBox 13"/>
          <p:cNvSpPr txBox="1"/>
          <p:nvPr/>
        </p:nvSpPr>
        <p:spPr>
          <a:xfrm>
            <a:off x="5167793" y="1200684"/>
            <a:ext cx="1036478" cy="430887"/>
          </a:xfrm>
          <a:prstGeom prst="rect">
            <a:avLst/>
          </a:prstGeom>
          <a:noFill/>
        </p:spPr>
        <p:txBody>
          <a:bodyPr wrap="square" tIns="91440" bIns="91440" rtlCol="0" anchor="ctr" anchorCtr="0">
            <a:spAutoFit/>
          </a:bodyPr>
          <a:lstStyle/>
          <a:p>
            <a:pPr algn="ctr"/>
            <a:r>
              <a:rPr lang="en-US" sz="1600" b="1" dirty="0" smtClean="0">
                <a:latin typeface="Courier"/>
                <a:cs typeface="Courier"/>
              </a:rPr>
              <a:t>bind()</a:t>
            </a:r>
          </a:p>
        </p:txBody>
      </p:sp>
      <p:grpSp>
        <p:nvGrpSpPr>
          <p:cNvPr id="15" name="Group 14"/>
          <p:cNvGrpSpPr/>
          <p:nvPr/>
        </p:nvGrpSpPr>
        <p:grpSpPr>
          <a:xfrm>
            <a:off x="2554700" y="1342631"/>
            <a:ext cx="3839348" cy="3796307"/>
            <a:chOff x="2554700" y="1342631"/>
            <a:chExt cx="3839348" cy="3796307"/>
          </a:xfrm>
        </p:grpSpPr>
        <p:grpSp>
          <p:nvGrpSpPr>
            <p:cNvPr id="8" name="Group 7"/>
            <p:cNvGrpSpPr/>
            <p:nvPr/>
          </p:nvGrpSpPr>
          <p:grpSpPr>
            <a:xfrm>
              <a:off x="2554700" y="2481873"/>
              <a:ext cx="2291930" cy="2657065"/>
              <a:chOff x="2554700" y="2481873"/>
              <a:chExt cx="2291930" cy="2657065"/>
            </a:xfrm>
          </p:grpSpPr>
          <p:cxnSp>
            <p:nvCxnSpPr>
              <p:cNvPr id="4" name="Straight Arrow Connector 3"/>
              <p:cNvCxnSpPr/>
              <p:nvPr/>
            </p:nvCxnSpPr>
            <p:spPr>
              <a:xfrm flipV="1">
                <a:off x="2554700" y="2481873"/>
                <a:ext cx="2291930" cy="2657065"/>
              </a:xfrm>
              <a:prstGeom prst="straightConnector1">
                <a:avLst/>
              </a:prstGeom>
              <a:ln w="28575"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86802" y="2723153"/>
                <a:ext cx="752440" cy="752440"/>
              </a:xfrm>
              <a:prstGeom prst="rect">
                <a:avLst/>
              </a:prstGeom>
            </p:spPr>
          </p:pic>
        </p:grpSp>
        <p:grpSp>
          <p:nvGrpSpPr>
            <p:cNvPr id="9" name="Group 8"/>
            <p:cNvGrpSpPr/>
            <p:nvPr/>
          </p:nvGrpSpPr>
          <p:grpSpPr>
            <a:xfrm>
              <a:off x="5605741" y="1342631"/>
              <a:ext cx="788307" cy="628268"/>
              <a:chOff x="5605741" y="1342631"/>
              <a:chExt cx="788307" cy="628268"/>
            </a:xfrm>
          </p:grpSpPr>
          <p:cxnSp>
            <p:nvCxnSpPr>
              <p:cNvPr id="25" name="Straight Arrow Connector 24"/>
              <p:cNvCxnSpPr/>
              <p:nvPr/>
            </p:nvCxnSpPr>
            <p:spPr>
              <a:xfrm flipV="1">
                <a:off x="5605741" y="1620517"/>
                <a:ext cx="788307" cy="350382"/>
              </a:xfrm>
              <a:prstGeom prst="straightConnector1">
                <a:avLst/>
              </a:prstGeom>
              <a:ln w="28575" cmpd="sng">
                <a:solidFill>
                  <a:srgbClr val="008000"/>
                </a:solidFill>
                <a:prstDash val="sysDash"/>
                <a:tailEnd type="arrow"/>
              </a:ln>
              <a:effectLst/>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765540" y="1342631"/>
                <a:ext cx="438478" cy="438478"/>
              </a:xfrm>
              <a:prstGeom prst="rect">
                <a:avLst/>
              </a:prstGeom>
            </p:spPr>
          </p:pic>
        </p:grpSp>
      </p:grpSp>
      <p:sp>
        <p:nvSpPr>
          <p:cNvPr id="6" name="Rectangle 40"/>
          <p:cNvSpPr>
            <a:spLocks noChangeArrowheads="1"/>
          </p:cNvSpPr>
          <p:nvPr/>
        </p:nvSpPr>
        <p:spPr bwMode="gray">
          <a:xfrm>
            <a:off x="192088" y="6076950"/>
            <a:ext cx="1581150" cy="601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0800" tIns="50400" rIns="100800" bIns="50400" anchor="ctr"/>
          <a:lstStyle/>
          <a:p>
            <a:pPr algn="ctr" defTabSz="873125">
              <a:spcBef>
                <a:spcPct val="20000"/>
              </a:spcBef>
              <a:buClr>
                <a:srgbClr val="AD0C10"/>
              </a:buClr>
              <a:buSzPct val="120000"/>
            </a:pPr>
            <a:endParaRPr lang="en-US" sz="800">
              <a:latin typeface="Arial" charset="0"/>
            </a:endParaRPr>
          </a:p>
        </p:txBody>
      </p:sp>
      <p:grpSp>
        <p:nvGrpSpPr>
          <p:cNvPr id="16" name="Group 15"/>
          <p:cNvGrpSpPr/>
          <p:nvPr/>
        </p:nvGrpSpPr>
        <p:grpSpPr>
          <a:xfrm>
            <a:off x="2744477" y="1810308"/>
            <a:ext cx="4364887" cy="3284832"/>
            <a:chOff x="2744477" y="1810308"/>
            <a:chExt cx="4364887" cy="3284832"/>
          </a:xfrm>
        </p:grpSpPr>
        <p:grpSp>
          <p:nvGrpSpPr>
            <p:cNvPr id="10" name="Group 9"/>
            <p:cNvGrpSpPr/>
            <p:nvPr/>
          </p:nvGrpSpPr>
          <p:grpSpPr>
            <a:xfrm>
              <a:off x="2744477" y="3532520"/>
              <a:ext cx="3810152" cy="1562620"/>
              <a:chOff x="2744477" y="3532520"/>
              <a:chExt cx="3810152" cy="1562620"/>
            </a:xfrm>
          </p:grpSpPr>
          <p:cxnSp>
            <p:nvCxnSpPr>
              <p:cNvPr id="29" name="Straight Arrow Connector 28"/>
              <p:cNvCxnSpPr/>
              <p:nvPr/>
            </p:nvCxnSpPr>
            <p:spPr>
              <a:xfrm flipV="1">
                <a:off x="2744477" y="3752009"/>
                <a:ext cx="3810152" cy="1343131"/>
              </a:xfrm>
              <a:prstGeom prst="straightConnector1">
                <a:avLst/>
              </a:prstGeom>
              <a:ln w="28575" cmpd="sng">
                <a:solidFill>
                  <a:schemeClr val="accent3">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90279" y="3532520"/>
                <a:ext cx="752440" cy="752440"/>
              </a:xfrm>
              <a:prstGeom prst="rect">
                <a:avLst/>
              </a:prstGeom>
            </p:spPr>
          </p:pic>
        </p:grpSp>
        <p:grpSp>
          <p:nvGrpSpPr>
            <p:cNvPr id="11" name="Group 10"/>
            <p:cNvGrpSpPr/>
            <p:nvPr/>
          </p:nvGrpSpPr>
          <p:grpSpPr>
            <a:xfrm>
              <a:off x="6545666" y="1810308"/>
              <a:ext cx="563698" cy="905154"/>
              <a:chOff x="6545666" y="1810308"/>
              <a:chExt cx="563698" cy="905154"/>
            </a:xfrm>
          </p:grpSpPr>
          <p:cxnSp>
            <p:nvCxnSpPr>
              <p:cNvPr id="28" name="Straight Arrow Connector 27"/>
              <p:cNvCxnSpPr/>
              <p:nvPr/>
            </p:nvCxnSpPr>
            <p:spPr>
              <a:xfrm flipH="1" flipV="1">
                <a:off x="7080168" y="1810308"/>
                <a:ext cx="29196" cy="905154"/>
              </a:xfrm>
              <a:prstGeom prst="straightConnector1">
                <a:avLst/>
              </a:prstGeom>
              <a:ln w="28575" cmpd="sng">
                <a:solidFill>
                  <a:srgbClr val="579AC1"/>
                </a:solidFill>
                <a:prstDash val="sysDash"/>
                <a:tailEnd type="arrow"/>
              </a:ln>
              <a:effectLst/>
            </p:spPr>
            <p:style>
              <a:lnRef idx="2">
                <a:schemeClr val="accent1"/>
              </a:lnRef>
              <a:fillRef idx="0">
                <a:schemeClr val="accent1"/>
              </a:fillRef>
              <a:effectRef idx="1">
                <a:schemeClr val="accent1"/>
              </a:effectRef>
              <a:fontRef idx="minor">
                <a:schemeClr val="tx1"/>
              </a:fontRef>
            </p:style>
          </p:cxnSp>
          <p:pic>
            <p:nvPicPr>
              <p:cNvPr id="38" name="Picture 3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45666" y="2268791"/>
                <a:ext cx="438478" cy="438478"/>
              </a:xfrm>
              <a:prstGeom prst="rect">
                <a:avLst/>
              </a:prstGeom>
            </p:spPr>
          </p:pic>
        </p:grpSp>
      </p:grpSp>
      <p:pic>
        <p:nvPicPr>
          <p:cNvPr id="51" name="Picture 50"/>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969289" y="4740758"/>
            <a:ext cx="908050" cy="971550"/>
          </a:xfrm>
          <a:prstGeom prst="rect">
            <a:avLst/>
          </a:prstGeom>
          <a:noFill/>
          <a:ln w="9525">
            <a:noFill/>
            <a:miter lim="800000"/>
            <a:headEnd/>
            <a:tailEnd/>
          </a:ln>
        </p:spPr>
      </p:pic>
      <p:sp>
        <p:nvSpPr>
          <p:cNvPr id="27" name="TextBox 67"/>
          <p:cNvSpPr txBox="1">
            <a:spLocks noChangeArrowheads="1"/>
          </p:cNvSpPr>
          <p:nvPr/>
        </p:nvSpPr>
        <p:spPr bwMode="auto">
          <a:xfrm>
            <a:off x="1710426" y="5989384"/>
            <a:ext cx="1031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1600" b="1" dirty="0" smtClean="0">
                <a:solidFill>
                  <a:srgbClr val="002A50"/>
                </a:solidFill>
              </a:rPr>
              <a:t>Browser</a:t>
            </a:r>
            <a:endParaRPr lang="en-US" sz="1600" b="1" dirty="0">
              <a:solidFill>
                <a:srgbClr val="002A50"/>
              </a:solidFill>
            </a:endParaRPr>
          </a:p>
        </p:txBody>
      </p:sp>
      <p:pic>
        <p:nvPicPr>
          <p:cNvPr id="12" name="Picture 1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19541" y="4817754"/>
            <a:ext cx="1128595" cy="1236081"/>
          </a:xfrm>
          <a:prstGeom prst="rect">
            <a:avLst/>
          </a:prstGeom>
        </p:spPr>
      </p:pic>
      <p:sp>
        <p:nvSpPr>
          <p:cNvPr id="44" name="TextBox 67"/>
          <p:cNvSpPr txBox="1">
            <a:spLocks noChangeArrowheads="1"/>
          </p:cNvSpPr>
          <p:nvPr/>
        </p:nvSpPr>
        <p:spPr bwMode="auto">
          <a:xfrm>
            <a:off x="6336320" y="279291"/>
            <a:ext cx="1523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2000" b="1" dirty="0" smtClean="0">
                <a:solidFill>
                  <a:srgbClr val="002A50"/>
                </a:solidFill>
              </a:rPr>
              <a:t>LDAP</a:t>
            </a:r>
            <a:endParaRPr lang="en-US" sz="2000" b="1" dirty="0">
              <a:solidFill>
                <a:srgbClr val="002A50"/>
              </a:solidFill>
            </a:endParaRPr>
          </a:p>
        </p:txBody>
      </p:sp>
      <p:sp>
        <p:nvSpPr>
          <p:cNvPr id="45" name="TextBox 44"/>
          <p:cNvSpPr txBox="1"/>
          <p:nvPr/>
        </p:nvSpPr>
        <p:spPr>
          <a:xfrm>
            <a:off x="590348" y="780558"/>
            <a:ext cx="3328409" cy="553998"/>
          </a:xfrm>
          <a:prstGeom prst="rect">
            <a:avLst/>
          </a:prstGeom>
          <a:solidFill>
            <a:schemeClr val="bg1">
              <a:lumMod val="95000"/>
            </a:schemeClr>
          </a:solidFill>
          <a:ln>
            <a:solidFill>
              <a:schemeClr val="accent1">
                <a:lumMod val="50000"/>
              </a:schemeClr>
            </a:solidFill>
          </a:ln>
          <a:effectLst>
            <a:outerShdw blurRad="50800" dist="38100" dir="2700000" algn="tl" rotWithShape="0">
              <a:prstClr val="black">
                <a:alpha val="40000"/>
              </a:prstClr>
            </a:outerShdw>
          </a:effectLst>
        </p:spPr>
        <p:txBody>
          <a:bodyPr wrap="square" tIns="91440" bIns="91440" rtlCol="0" anchor="ctr" anchorCtr="0">
            <a:spAutoFit/>
          </a:bodyPr>
          <a:lstStyle/>
          <a:p>
            <a:r>
              <a:rPr lang="en-US" sz="2400" b="1" dirty="0" smtClean="0"/>
              <a:t>Replay credentials</a:t>
            </a:r>
          </a:p>
        </p:txBody>
      </p:sp>
      <p:pic>
        <p:nvPicPr>
          <p:cNvPr id="35" name="Picture 34"/>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79463" y="2773859"/>
            <a:ext cx="2004434" cy="1951538"/>
          </a:xfrm>
          <a:prstGeom prst="rect">
            <a:avLst/>
          </a:prstGeom>
        </p:spPr>
      </p:pic>
      <p:sp>
        <p:nvSpPr>
          <p:cNvPr id="42" name="TextBox 41"/>
          <p:cNvSpPr txBox="1"/>
          <p:nvPr/>
        </p:nvSpPr>
        <p:spPr>
          <a:xfrm>
            <a:off x="1583031" y="2813009"/>
            <a:ext cx="1978950" cy="430887"/>
          </a:xfrm>
          <a:prstGeom prst="rect">
            <a:avLst/>
          </a:prstGeom>
          <a:noFill/>
        </p:spPr>
        <p:txBody>
          <a:bodyPr wrap="square" tIns="91440" bIns="91440" rtlCol="0" anchor="ctr" anchorCtr="0">
            <a:spAutoFit/>
          </a:bodyPr>
          <a:lstStyle/>
          <a:p>
            <a:pPr algn="ctr"/>
            <a:r>
              <a:rPr lang="en-US" sz="1600" b="1" dirty="0" smtClean="0">
                <a:latin typeface="Courier"/>
                <a:cs typeface="Courier"/>
              </a:rPr>
              <a:t>Authorization:</a:t>
            </a:r>
          </a:p>
        </p:txBody>
      </p:sp>
      <p:pic>
        <p:nvPicPr>
          <p:cNvPr id="36" name="Picture 3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50970" y="3364368"/>
            <a:ext cx="1246674" cy="1246674"/>
          </a:xfrm>
          <a:prstGeom prst="rect">
            <a:avLst/>
          </a:prstGeom>
        </p:spPr>
      </p:pic>
    </p:spTree>
    <p:extLst>
      <p:ext uri="{BB962C8B-B14F-4D97-AF65-F5344CB8AC3E}">
        <p14:creationId xmlns:p14="http://schemas.microsoft.com/office/powerpoint/2010/main" val="383935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2000" fill="hold"/>
                                        <p:tgtEl>
                                          <p:spTgt spid="35"/>
                                        </p:tgtEl>
                                        <p:attrNameLst>
                                          <p:attrName>ppt_w</p:attrName>
                                        </p:attrNameLst>
                                      </p:cBhvr>
                                      <p:tavLst>
                                        <p:tav tm="0">
                                          <p:val>
                                            <p:fltVal val="0"/>
                                          </p:val>
                                        </p:tav>
                                        <p:tav tm="100000">
                                          <p:val>
                                            <p:strVal val="#ppt_w"/>
                                          </p:val>
                                        </p:tav>
                                      </p:tavLst>
                                    </p:anim>
                                    <p:anim calcmode="lin" valueType="num">
                                      <p:cBhvr>
                                        <p:cTn id="26" dur="2000" fill="hold"/>
                                        <p:tgtEl>
                                          <p:spTgt spid="35"/>
                                        </p:tgtEl>
                                        <p:attrNameLst>
                                          <p:attrName>ppt_h</p:attrName>
                                        </p:attrNameLst>
                                      </p:cBhvr>
                                      <p:tavLst>
                                        <p:tav tm="0">
                                          <p:val>
                                            <p:fltVal val="0"/>
                                          </p:val>
                                        </p:tav>
                                        <p:tav tm="100000">
                                          <p:val>
                                            <p:strVal val="#ppt_h"/>
                                          </p:val>
                                        </p:tav>
                                      </p:tavLst>
                                    </p:anim>
                                    <p:animEffect transition="in" filter="fade">
                                      <p:cBhvr>
                                        <p:cTn id="27" dur="2000"/>
                                        <p:tgtEl>
                                          <p:spTgt spid="35"/>
                                        </p:tgtEl>
                                      </p:cBhvr>
                                    </p:animEffec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par>
                          <p:cTn id="31" fill="hold">
                            <p:stCondLst>
                              <p:cond delay="2000"/>
                            </p:stCondLst>
                            <p:childTnLst>
                              <p:par>
                                <p:cTn id="32" presetID="10" presetClass="exit" presetSubtype="0" fill="hold" nodeType="afterEffect">
                                  <p:stCondLst>
                                    <p:cond delay="2000"/>
                                  </p:stCondLst>
                                  <p:childTnLst>
                                    <p:animEffect transition="out" filter="fade">
                                      <p:cBhvr>
                                        <p:cTn id="33" dur="2000"/>
                                        <p:tgtEl>
                                          <p:spTgt spid="35"/>
                                        </p:tgtEl>
                                      </p:cBhvr>
                                    </p:animEffect>
                                    <p:set>
                                      <p:cBhvr>
                                        <p:cTn id="34" dur="1" fill="hold">
                                          <p:stCondLst>
                                            <p:cond delay="1999"/>
                                          </p:stCondLst>
                                        </p:cTn>
                                        <p:tgtEl>
                                          <p:spTgt spid="35"/>
                                        </p:tgtEl>
                                        <p:attrNameLst>
                                          <p:attrName>style.visibility</p:attrName>
                                        </p:attrNameLst>
                                      </p:cBhvr>
                                      <p:to>
                                        <p:strVal val="hidden"/>
                                      </p:to>
                                    </p:set>
                                  </p:childTnLst>
                                </p:cTn>
                              </p:par>
                            </p:childTnLst>
                          </p:cTn>
                        </p:par>
                        <p:par>
                          <p:cTn id="35" fill="hold">
                            <p:stCondLst>
                              <p:cond delay="6000"/>
                            </p:stCondLst>
                            <p:childTnLst>
                              <p:par>
                                <p:cTn id="36" presetID="22" presetClass="entr" presetSubtype="8" repeatCount="3000" fill="remove"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3000"/>
                                        <p:tgtEl>
                                          <p:spTgt spid="15"/>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childTnLst>
                                </p:cTn>
                              </p:par>
                              <p:par>
                                <p:cTn id="42" presetID="10" presetClass="entr" presetSubtype="0" fill="hold" grpId="0" nodeType="withEffect">
                                  <p:stCondLst>
                                    <p:cond delay="20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childTnLst>
                                </p:cTn>
                              </p:par>
                            </p:childTnLst>
                          </p:cTn>
                        </p:par>
                        <p:par>
                          <p:cTn id="45" fill="hold">
                            <p:stCondLst>
                              <p:cond delay="15000"/>
                            </p:stCondLst>
                            <p:childTnLst>
                              <p:par>
                                <p:cTn id="46" presetID="22" presetClass="entr" presetSubtype="4" repeatCount="2000" fill="hold" nodeType="afterEffect">
                                  <p:stCondLst>
                                    <p:cond delay="100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The Triassic Period</a:t>
            </a:r>
            <a:endParaRPr lang="en-US" dirty="0"/>
          </a:p>
        </p:txBody>
      </p:sp>
      <p:grpSp>
        <p:nvGrpSpPr>
          <p:cNvPr id="20" name="Group 69"/>
          <p:cNvGrpSpPr>
            <a:grpSpLocks/>
          </p:cNvGrpSpPr>
          <p:nvPr/>
        </p:nvGrpSpPr>
        <p:grpSpPr bwMode="auto">
          <a:xfrm>
            <a:off x="7329455" y="788360"/>
            <a:ext cx="1181345" cy="1061508"/>
            <a:chOff x="3096" y="3001"/>
            <a:chExt cx="366" cy="375"/>
          </a:xfrm>
        </p:grpSpPr>
        <p:pic>
          <p:nvPicPr>
            <p:cNvPr id="21" name="Picture 70" descr="Disk with tra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96" y="3010"/>
              <a:ext cx="36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1" descr="New 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82" y="306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2" descr="New 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68" y="3100"/>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3" descr="New 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91" y="300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 name="Picture 45" descr="Server 1.gi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425386" y="1284734"/>
            <a:ext cx="1281127" cy="176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87764" y="2642465"/>
            <a:ext cx="1533689" cy="163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970733" y="5270721"/>
            <a:ext cx="4087520" cy="553998"/>
          </a:xfrm>
          <a:prstGeom prst="rect">
            <a:avLst/>
          </a:prstGeom>
          <a:solidFill>
            <a:schemeClr val="bg1">
              <a:lumMod val="95000"/>
            </a:schemeClr>
          </a:solidFill>
          <a:ln>
            <a:solidFill>
              <a:schemeClr val="accent1">
                <a:lumMod val="50000"/>
              </a:schemeClr>
            </a:solidFill>
          </a:ln>
          <a:effectLst>
            <a:outerShdw blurRad="50800" dist="38100" dir="2700000" algn="tl" rotWithShape="0">
              <a:prstClr val="black">
                <a:alpha val="40000"/>
              </a:prstClr>
            </a:outerShdw>
          </a:effectLst>
        </p:spPr>
        <p:txBody>
          <a:bodyPr wrap="square" tIns="91440" bIns="91440" rtlCol="0" anchor="ctr" anchorCtr="0">
            <a:spAutoFit/>
          </a:bodyPr>
          <a:lstStyle/>
          <a:p>
            <a:pPr algn="ctr"/>
            <a:r>
              <a:rPr lang="en-US" sz="2400" dirty="0" smtClean="0"/>
              <a:t>201.3 to 252.17M years ago…</a:t>
            </a:r>
          </a:p>
        </p:txBody>
      </p:sp>
      <p:sp>
        <p:nvSpPr>
          <p:cNvPr id="14" name="TextBox 13"/>
          <p:cNvSpPr txBox="1"/>
          <p:nvPr/>
        </p:nvSpPr>
        <p:spPr>
          <a:xfrm>
            <a:off x="1748141" y="2201716"/>
            <a:ext cx="1702527" cy="677108"/>
          </a:xfrm>
          <a:prstGeom prst="rect">
            <a:avLst/>
          </a:prstGeom>
          <a:noFill/>
        </p:spPr>
        <p:txBody>
          <a:bodyPr wrap="square" tIns="91440" bIns="91440" rtlCol="0" anchor="ctr" anchorCtr="0">
            <a:spAutoFit/>
          </a:bodyPr>
          <a:lstStyle/>
          <a:p>
            <a:pPr algn="ctr"/>
            <a:r>
              <a:rPr lang="en-US" sz="1600" b="1" dirty="0" smtClean="0">
                <a:latin typeface="Courier"/>
                <a:cs typeface="Courier"/>
              </a:rPr>
              <a:t>Custom HTTP header</a:t>
            </a:r>
          </a:p>
        </p:txBody>
      </p:sp>
      <p:sp>
        <p:nvSpPr>
          <p:cNvPr id="31" name="TextBox 30"/>
          <p:cNvSpPr txBox="1"/>
          <p:nvPr/>
        </p:nvSpPr>
        <p:spPr>
          <a:xfrm>
            <a:off x="5328375" y="1134097"/>
            <a:ext cx="1583031" cy="430887"/>
          </a:xfrm>
          <a:prstGeom prst="rect">
            <a:avLst/>
          </a:prstGeom>
          <a:noFill/>
        </p:spPr>
        <p:txBody>
          <a:bodyPr wrap="square" tIns="91440" bIns="91440" rtlCol="0" anchor="ctr" anchorCtr="0">
            <a:spAutoFit/>
          </a:bodyPr>
          <a:lstStyle/>
          <a:p>
            <a:pPr algn="ctr"/>
            <a:r>
              <a:rPr lang="en-US" sz="1600" b="1" dirty="0" smtClean="0">
                <a:latin typeface="Courier"/>
                <a:cs typeface="Courier"/>
              </a:rPr>
              <a:t>validate()</a:t>
            </a:r>
          </a:p>
        </p:txBody>
      </p:sp>
      <p:pic>
        <p:nvPicPr>
          <p:cNvPr id="38" name="Picture 15" descr="New Picture"/>
          <p:cNvPicPr>
            <a:picLocks noChangeAspect="1" noChangeArrowheads="1"/>
          </p:cNvPicPr>
          <p:nvPr/>
        </p:nvPicPr>
        <p:blipFill>
          <a:blip r:embed="rId7"/>
          <a:srcRect/>
          <a:stretch>
            <a:fillRect/>
          </a:stretch>
        </p:blipFill>
        <p:spPr bwMode="auto">
          <a:xfrm>
            <a:off x="6800078" y="585389"/>
            <a:ext cx="966208" cy="1599787"/>
          </a:xfrm>
          <a:prstGeom prst="rect">
            <a:avLst/>
          </a:prstGeom>
          <a:noFill/>
          <a:ln w="9525">
            <a:noFill/>
            <a:miter lim="800000"/>
            <a:headEnd/>
            <a:tailEnd/>
          </a:ln>
        </p:spPr>
      </p:pic>
      <p:sp>
        <p:nvSpPr>
          <p:cNvPr id="39" name="TextBox 67"/>
          <p:cNvSpPr txBox="1">
            <a:spLocks noChangeArrowheads="1"/>
          </p:cNvSpPr>
          <p:nvPr/>
        </p:nvSpPr>
        <p:spPr bwMode="auto">
          <a:xfrm>
            <a:off x="6415728" y="198104"/>
            <a:ext cx="1523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2000" b="1" dirty="0" smtClean="0">
                <a:solidFill>
                  <a:srgbClr val="002A50"/>
                </a:solidFill>
              </a:rPr>
              <a:t>SSO</a:t>
            </a:r>
            <a:endParaRPr lang="en-US" sz="2000" b="1" dirty="0">
              <a:solidFill>
                <a:srgbClr val="002A50"/>
              </a:solidFill>
            </a:endParaRPr>
          </a:p>
        </p:txBody>
      </p:sp>
      <p:sp>
        <p:nvSpPr>
          <p:cNvPr id="44" name="TextBox 43"/>
          <p:cNvSpPr txBox="1"/>
          <p:nvPr/>
        </p:nvSpPr>
        <p:spPr>
          <a:xfrm>
            <a:off x="619544" y="858679"/>
            <a:ext cx="3328409" cy="923330"/>
          </a:xfrm>
          <a:prstGeom prst="rect">
            <a:avLst/>
          </a:prstGeom>
          <a:solidFill>
            <a:schemeClr val="bg1">
              <a:lumMod val="95000"/>
            </a:schemeClr>
          </a:solidFill>
          <a:ln>
            <a:solidFill>
              <a:schemeClr val="accent1">
                <a:lumMod val="50000"/>
              </a:schemeClr>
            </a:solidFill>
          </a:ln>
          <a:effectLst>
            <a:outerShdw blurRad="50800" dist="38100" dir="2700000" algn="tl" rotWithShape="0">
              <a:prstClr val="black">
                <a:alpha val="40000"/>
              </a:prstClr>
            </a:outerShdw>
          </a:effectLst>
        </p:spPr>
        <p:txBody>
          <a:bodyPr wrap="square" tIns="91440" bIns="91440" rtlCol="0" anchor="ctr" anchorCtr="0">
            <a:spAutoFit/>
          </a:bodyPr>
          <a:lstStyle/>
          <a:p>
            <a:r>
              <a:rPr lang="en-US" sz="2400" b="1" dirty="0" smtClean="0"/>
              <a:t>Token-based SSO with</a:t>
            </a:r>
          </a:p>
          <a:p>
            <a:r>
              <a:rPr lang="en-US" sz="2400" b="1" dirty="0" smtClean="0"/>
              <a:t>Centralized validation</a:t>
            </a:r>
          </a:p>
        </p:txBody>
      </p:sp>
      <p:grpSp>
        <p:nvGrpSpPr>
          <p:cNvPr id="58" name="Group 57"/>
          <p:cNvGrpSpPr/>
          <p:nvPr/>
        </p:nvGrpSpPr>
        <p:grpSpPr>
          <a:xfrm>
            <a:off x="2554700" y="1426794"/>
            <a:ext cx="4415098" cy="3712144"/>
            <a:chOff x="2554700" y="1426794"/>
            <a:chExt cx="4415098" cy="3712144"/>
          </a:xfrm>
        </p:grpSpPr>
        <p:grpSp>
          <p:nvGrpSpPr>
            <p:cNvPr id="30" name="Group 29"/>
            <p:cNvGrpSpPr/>
            <p:nvPr/>
          </p:nvGrpSpPr>
          <p:grpSpPr>
            <a:xfrm>
              <a:off x="2554700" y="2413136"/>
              <a:ext cx="2291930" cy="2725802"/>
              <a:chOff x="2554700" y="2413136"/>
              <a:chExt cx="2291930" cy="2725802"/>
            </a:xfrm>
          </p:grpSpPr>
          <p:cxnSp>
            <p:nvCxnSpPr>
              <p:cNvPr id="4" name="Straight Arrow Connector 3"/>
              <p:cNvCxnSpPr/>
              <p:nvPr/>
            </p:nvCxnSpPr>
            <p:spPr>
              <a:xfrm flipV="1">
                <a:off x="2554700" y="2481873"/>
                <a:ext cx="2291930" cy="2657065"/>
              </a:xfrm>
              <a:prstGeom prst="straightConnector1">
                <a:avLst/>
              </a:prstGeom>
              <a:ln w="28575"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97024" y="2413136"/>
                <a:ext cx="984006" cy="1017690"/>
              </a:xfrm>
              <a:prstGeom prst="rect">
                <a:avLst/>
              </a:prstGeom>
            </p:spPr>
          </p:pic>
        </p:grpSp>
        <p:grpSp>
          <p:nvGrpSpPr>
            <p:cNvPr id="42" name="Group 41"/>
            <p:cNvGrpSpPr/>
            <p:nvPr/>
          </p:nvGrpSpPr>
          <p:grpSpPr>
            <a:xfrm>
              <a:off x="5605741" y="1426794"/>
              <a:ext cx="1364057" cy="718068"/>
              <a:chOff x="5605741" y="1426794"/>
              <a:chExt cx="1364057" cy="718068"/>
            </a:xfrm>
          </p:grpSpPr>
          <p:cxnSp>
            <p:nvCxnSpPr>
              <p:cNvPr id="25" name="Straight Arrow Connector 24"/>
              <p:cNvCxnSpPr/>
              <p:nvPr/>
            </p:nvCxnSpPr>
            <p:spPr>
              <a:xfrm flipV="1">
                <a:off x="5605741" y="1875113"/>
                <a:ext cx="1364057" cy="95786"/>
              </a:xfrm>
              <a:prstGeom prst="straightConnector1">
                <a:avLst/>
              </a:prstGeom>
              <a:ln w="28575" cmpd="sng">
                <a:solidFill>
                  <a:srgbClr val="008000"/>
                </a:solidFill>
                <a:prstDash val="sysDash"/>
                <a:tailEnd type="arrow"/>
              </a:ln>
              <a:effectLst/>
            </p:spPr>
            <p:style>
              <a:lnRef idx="2">
                <a:schemeClr val="accent1"/>
              </a:lnRef>
              <a:fillRef idx="0">
                <a:schemeClr val="accent1"/>
              </a:fillRef>
              <a:effectRef idx="1">
                <a:schemeClr val="accent1"/>
              </a:effectRef>
              <a:fontRef idx="minor">
                <a:schemeClr val="tx1"/>
              </a:fontRef>
            </p:style>
          </p:cxnSp>
          <p:pic>
            <p:nvPicPr>
              <p:cNvPr id="45" name="Picture 44"/>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772739" y="1426794"/>
                <a:ext cx="694301" cy="718068"/>
              </a:xfrm>
              <a:prstGeom prst="rect">
                <a:avLst/>
              </a:prstGeom>
            </p:spPr>
          </p:pic>
        </p:grpSp>
      </p:grpSp>
      <p:grpSp>
        <p:nvGrpSpPr>
          <p:cNvPr id="41" name="Group 40"/>
          <p:cNvGrpSpPr/>
          <p:nvPr/>
        </p:nvGrpSpPr>
        <p:grpSpPr>
          <a:xfrm>
            <a:off x="2686084" y="2102293"/>
            <a:ext cx="4160511" cy="2963648"/>
            <a:chOff x="2686084" y="2102293"/>
            <a:chExt cx="4160511" cy="2963648"/>
          </a:xfrm>
        </p:grpSpPr>
        <p:cxnSp>
          <p:nvCxnSpPr>
            <p:cNvPr id="40" name="Straight Arrow Connector 39"/>
            <p:cNvCxnSpPr/>
            <p:nvPr/>
          </p:nvCxnSpPr>
          <p:spPr>
            <a:xfrm flipV="1">
              <a:off x="2686084" y="2102293"/>
              <a:ext cx="4160511" cy="2963648"/>
            </a:xfrm>
            <a:prstGeom prst="straightConnector1">
              <a:avLst/>
            </a:prstGeom>
            <a:ln w="28575"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137732" y="3386527"/>
              <a:ext cx="752440" cy="752440"/>
            </a:xfrm>
            <a:prstGeom prst="rect">
              <a:avLst/>
            </a:prstGeom>
          </p:spPr>
        </p:pic>
      </p:grpSp>
      <p:grpSp>
        <p:nvGrpSpPr>
          <p:cNvPr id="57" name="Group 56"/>
          <p:cNvGrpSpPr/>
          <p:nvPr/>
        </p:nvGrpSpPr>
        <p:grpSpPr>
          <a:xfrm>
            <a:off x="3766357" y="2292083"/>
            <a:ext cx="3167828" cy="2204488"/>
            <a:chOff x="3766357" y="2292083"/>
            <a:chExt cx="3167828" cy="2204488"/>
          </a:xfrm>
        </p:grpSpPr>
        <p:sp>
          <p:nvSpPr>
            <p:cNvPr id="19" name="Freeform 18"/>
            <p:cNvSpPr/>
            <p:nvPr/>
          </p:nvSpPr>
          <p:spPr>
            <a:xfrm>
              <a:off x="3766357" y="2292083"/>
              <a:ext cx="3167828" cy="2204488"/>
            </a:xfrm>
            <a:custGeom>
              <a:avLst/>
              <a:gdLst>
                <a:gd name="connsiteX0" fmla="*/ 3167828 w 3167828"/>
                <a:gd name="connsiteY0" fmla="*/ 0 h 2204488"/>
                <a:gd name="connsiteX1" fmla="*/ 2087555 w 3167828"/>
                <a:gd name="connsiteY1" fmla="*/ 1328532 h 2204488"/>
                <a:gd name="connsiteX2" fmla="*/ 0 w 3167828"/>
                <a:gd name="connsiteY2" fmla="*/ 2204488 h 2204488"/>
              </a:gdLst>
              <a:ahLst/>
              <a:cxnLst>
                <a:cxn ang="0">
                  <a:pos x="connsiteX0" y="connsiteY0"/>
                </a:cxn>
                <a:cxn ang="0">
                  <a:pos x="connsiteX1" y="connsiteY1"/>
                </a:cxn>
                <a:cxn ang="0">
                  <a:pos x="connsiteX2" y="connsiteY2"/>
                </a:cxn>
              </a:cxnLst>
              <a:rect l="l" t="t" r="r" b="b"/>
              <a:pathLst>
                <a:path w="3167828" h="2204488">
                  <a:moveTo>
                    <a:pt x="3167828" y="0"/>
                  </a:moveTo>
                  <a:cubicBezTo>
                    <a:pt x="2891677" y="480558"/>
                    <a:pt x="2615526" y="961117"/>
                    <a:pt x="2087555" y="1328532"/>
                  </a:cubicBezTo>
                  <a:cubicBezTo>
                    <a:pt x="1559584" y="1695947"/>
                    <a:pt x="779792" y="1950217"/>
                    <a:pt x="0" y="2204488"/>
                  </a:cubicBezTo>
                </a:path>
              </a:pathLst>
            </a:custGeom>
            <a:ln w="28575"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8" name="Picture 47"/>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224422" y="3272708"/>
              <a:ext cx="694301" cy="718068"/>
            </a:xfrm>
            <a:prstGeom prst="rect">
              <a:avLst/>
            </a:prstGeom>
          </p:spPr>
        </p:pic>
      </p:grpSp>
      <p:grpSp>
        <p:nvGrpSpPr>
          <p:cNvPr id="59" name="Group 58"/>
          <p:cNvGrpSpPr/>
          <p:nvPr/>
        </p:nvGrpSpPr>
        <p:grpSpPr>
          <a:xfrm>
            <a:off x="2744477" y="1925318"/>
            <a:ext cx="5145014" cy="3249227"/>
            <a:chOff x="2744477" y="1925318"/>
            <a:chExt cx="5145014" cy="3249227"/>
          </a:xfrm>
        </p:grpSpPr>
        <p:grpSp>
          <p:nvGrpSpPr>
            <p:cNvPr id="49" name="Group 48"/>
            <p:cNvGrpSpPr/>
            <p:nvPr/>
          </p:nvGrpSpPr>
          <p:grpSpPr>
            <a:xfrm>
              <a:off x="7109364" y="1925318"/>
              <a:ext cx="780127" cy="839121"/>
              <a:chOff x="7109364" y="1925318"/>
              <a:chExt cx="780127" cy="839121"/>
            </a:xfrm>
          </p:grpSpPr>
          <p:cxnSp>
            <p:nvCxnSpPr>
              <p:cNvPr id="28" name="Straight Arrow Connector 27"/>
              <p:cNvCxnSpPr/>
              <p:nvPr/>
            </p:nvCxnSpPr>
            <p:spPr>
              <a:xfrm flipV="1">
                <a:off x="7109364" y="1925318"/>
                <a:ext cx="85825" cy="790143"/>
              </a:xfrm>
              <a:prstGeom prst="straightConnector1">
                <a:avLst/>
              </a:prstGeom>
              <a:ln w="28575" cmpd="sng">
                <a:solidFill>
                  <a:srgbClr val="579AC1"/>
                </a:solidFill>
                <a:prstDash val="sysDash"/>
                <a:tailEnd type="arrow"/>
              </a:ln>
              <a:effectLst/>
            </p:spPr>
            <p:style>
              <a:lnRef idx="2">
                <a:schemeClr val="accent1"/>
              </a:lnRef>
              <a:fillRef idx="0">
                <a:schemeClr val="accent1"/>
              </a:fillRef>
              <a:effectRef idx="1">
                <a:schemeClr val="accent1"/>
              </a:effectRef>
              <a:fontRef idx="minor">
                <a:schemeClr val="tx1"/>
              </a:fontRef>
            </p:style>
          </p:cxnSp>
          <p:pic>
            <p:nvPicPr>
              <p:cNvPr id="46" name="Picture 45"/>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195190" y="2046371"/>
                <a:ext cx="694301" cy="718068"/>
              </a:xfrm>
              <a:prstGeom prst="rect">
                <a:avLst/>
              </a:prstGeom>
            </p:spPr>
          </p:pic>
        </p:grpSp>
        <p:grpSp>
          <p:nvGrpSpPr>
            <p:cNvPr id="56" name="Group 55"/>
            <p:cNvGrpSpPr/>
            <p:nvPr/>
          </p:nvGrpSpPr>
          <p:grpSpPr>
            <a:xfrm>
              <a:off x="2744477" y="3752009"/>
              <a:ext cx="3810152" cy="1422536"/>
              <a:chOff x="2744477" y="3752009"/>
              <a:chExt cx="3810152" cy="1422536"/>
            </a:xfrm>
          </p:grpSpPr>
          <p:cxnSp>
            <p:nvCxnSpPr>
              <p:cNvPr id="29" name="Straight Arrow Connector 28"/>
              <p:cNvCxnSpPr/>
              <p:nvPr/>
            </p:nvCxnSpPr>
            <p:spPr>
              <a:xfrm flipV="1">
                <a:off x="2744477" y="3752009"/>
                <a:ext cx="3810152" cy="1343131"/>
              </a:xfrm>
              <a:prstGeom prst="straightConnector1">
                <a:avLst/>
              </a:prstGeom>
              <a:ln w="28575" cmpd="sng">
                <a:solidFill>
                  <a:schemeClr val="accent3">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pic>
            <p:nvPicPr>
              <p:cNvPr id="50" name="Picture 49"/>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55235" y="4156855"/>
                <a:ext cx="984006" cy="1017690"/>
              </a:xfrm>
              <a:prstGeom prst="rect">
                <a:avLst/>
              </a:prstGeom>
            </p:spPr>
          </p:pic>
        </p:grpSp>
      </p:grpSp>
      <p:pic>
        <p:nvPicPr>
          <p:cNvPr id="51" name="Picture 5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969289" y="4740758"/>
            <a:ext cx="908050" cy="971550"/>
          </a:xfrm>
          <a:prstGeom prst="rect">
            <a:avLst/>
          </a:prstGeom>
          <a:noFill/>
          <a:ln w="9525">
            <a:noFill/>
            <a:miter lim="800000"/>
            <a:headEnd/>
            <a:tailEnd/>
          </a:ln>
        </p:spPr>
      </p:pic>
      <p:pic>
        <p:nvPicPr>
          <p:cNvPr id="32" name="Picture 31"/>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79463" y="2773859"/>
            <a:ext cx="2004434" cy="1951538"/>
          </a:xfrm>
          <a:prstGeom prst="rect">
            <a:avLst/>
          </a:prstGeom>
        </p:spPr>
      </p:pic>
      <p:pic>
        <p:nvPicPr>
          <p:cNvPr id="60" name="Picture 59"/>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341277" y="3360302"/>
            <a:ext cx="1461593" cy="1511626"/>
          </a:xfrm>
          <a:prstGeom prst="rect">
            <a:avLst/>
          </a:prstGeom>
        </p:spPr>
      </p:pic>
      <p:pic>
        <p:nvPicPr>
          <p:cNvPr id="2" name="Picture 1"/>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71231" y="4762498"/>
            <a:ext cx="1801353" cy="923193"/>
          </a:xfrm>
          <a:prstGeom prst="rect">
            <a:avLst/>
          </a:prstGeom>
        </p:spPr>
      </p:pic>
    </p:spTree>
    <p:extLst>
      <p:ext uri="{BB962C8B-B14F-4D97-AF65-F5344CB8AC3E}">
        <p14:creationId xmlns:p14="http://schemas.microsoft.com/office/powerpoint/2010/main" val="410009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2000" fill="hold"/>
                                        <p:tgtEl>
                                          <p:spTgt spid="32"/>
                                        </p:tgtEl>
                                        <p:attrNameLst>
                                          <p:attrName>ppt_w</p:attrName>
                                        </p:attrNameLst>
                                      </p:cBhvr>
                                      <p:tavLst>
                                        <p:tav tm="0">
                                          <p:val>
                                            <p:fltVal val="0"/>
                                          </p:val>
                                        </p:tav>
                                        <p:tav tm="100000">
                                          <p:val>
                                            <p:strVal val="#ppt_w"/>
                                          </p:val>
                                        </p:tav>
                                      </p:tavLst>
                                    </p:anim>
                                    <p:anim calcmode="lin" valueType="num">
                                      <p:cBhvr>
                                        <p:cTn id="8" dur="2000" fill="hold"/>
                                        <p:tgtEl>
                                          <p:spTgt spid="32"/>
                                        </p:tgtEl>
                                        <p:attrNameLst>
                                          <p:attrName>ppt_h</p:attrName>
                                        </p:attrNameLst>
                                      </p:cBhvr>
                                      <p:tavLst>
                                        <p:tav tm="0">
                                          <p:val>
                                            <p:fltVal val="0"/>
                                          </p:val>
                                        </p:tav>
                                        <p:tav tm="100000">
                                          <p:val>
                                            <p:strVal val="#ppt_h"/>
                                          </p:val>
                                        </p:tav>
                                      </p:tavLst>
                                    </p:anim>
                                    <p:animEffect transition="in" filter="fade">
                                      <p:cBhvr>
                                        <p:cTn id="9" dur="2000"/>
                                        <p:tgtEl>
                                          <p:spTgt spid="32"/>
                                        </p:tgtEl>
                                      </p:cBhvr>
                                    </p:animEffect>
                                  </p:childTnLst>
                                </p:cTn>
                              </p:par>
                            </p:childTnLst>
                          </p:cTn>
                        </p:par>
                        <p:par>
                          <p:cTn id="10" fill="hold">
                            <p:stCondLst>
                              <p:cond delay="2000"/>
                            </p:stCondLst>
                            <p:childTnLst>
                              <p:par>
                                <p:cTn id="11" presetID="22" presetClass="entr" presetSubtype="8" fill="remove"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3000"/>
                                        <p:tgtEl>
                                          <p:spTgt spid="41"/>
                                        </p:tgtEl>
                                      </p:cBhvr>
                                    </p:animEffect>
                                  </p:childTnLst>
                                </p:cTn>
                              </p:par>
                            </p:childTnLst>
                          </p:cTn>
                        </p:par>
                        <p:par>
                          <p:cTn id="14" fill="hold">
                            <p:stCondLst>
                              <p:cond delay="5000"/>
                            </p:stCondLst>
                            <p:childTnLst>
                              <p:par>
                                <p:cTn id="15" presetID="22" presetClass="entr" presetSubtype="2" fill="remove"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right)">
                                      <p:cBhvr>
                                        <p:cTn id="17" dur="3000"/>
                                        <p:tgtEl>
                                          <p:spTgt spid="57"/>
                                        </p:tgtEl>
                                      </p:cBhvr>
                                    </p:animEffect>
                                  </p:childTnLst>
                                </p:cTn>
                              </p:par>
                            </p:childTnLst>
                          </p:cTn>
                        </p:par>
                        <p:par>
                          <p:cTn id="18" fill="hold">
                            <p:stCondLst>
                              <p:cond delay="8000"/>
                            </p:stCondLst>
                            <p:childTnLst>
                              <p:par>
                                <p:cTn id="19" presetID="53" presetClass="exit" presetSubtype="32" fill="hold" nodeType="afterEffect">
                                  <p:stCondLst>
                                    <p:cond delay="0"/>
                                  </p:stCondLst>
                                  <p:childTnLst>
                                    <p:anim calcmode="lin" valueType="num">
                                      <p:cBhvr>
                                        <p:cTn id="20" dur="2000"/>
                                        <p:tgtEl>
                                          <p:spTgt spid="32"/>
                                        </p:tgtEl>
                                        <p:attrNameLst>
                                          <p:attrName>ppt_w</p:attrName>
                                        </p:attrNameLst>
                                      </p:cBhvr>
                                      <p:tavLst>
                                        <p:tav tm="0">
                                          <p:val>
                                            <p:strVal val="ppt_w"/>
                                          </p:val>
                                        </p:tav>
                                        <p:tav tm="100000">
                                          <p:val>
                                            <p:fltVal val="0"/>
                                          </p:val>
                                        </p:tav>
                                      </p:tavLst>
                                    </p:anim>
                                    <p:anim calcmode="lin" valueType="num">
                                      <p:cBhvr>
                                        <p:cTn id="21" dur="2000"/>
                                        <p:tgtEl>
                                          <p:spTgt spid="32"/>
                                        </p:tgtEl>
                                        <p:attrNameLst>
                                          <p:attrName>ppt_h</p:attrName>
                                        </p:attrNameLst>
                                      </p:cBhvr>
                                      <p:tavLst>
                                        <p:tav tm="0">
                                          <p:val>
                                            <p:strVal val="ppt_h"/>
                                          </p:val>
                                        </p:tav>
                                        <p:tav tm="100000">
                                          <p:val>
                                            <p:fltVal val="0"/>
                                          </p:val>
                                        </p:tav>
                                      </p:tavLst>
                                    </p:anim>
                                    <p:animEffect transition="out" filter="fade">
                                      <p:cBhvr>
                                        <p:cTn id="22" dur="2000"/>
                                        <p:tgtEl>
                                          <p:spTgt spid="32"/>
                                        </p:tgtEl>
                                      </p:cBhvr>
                                    </p:animEffect>
                                    <p:set>
                                      <p:cBhvr>
                                        <p:cTn id="23" dur="1" fill="hold">
                                          <p:stCondLst>
                                            <p:cond delay="1999"/>
                                          </p:stCondLst>
                                        </p:cTn>
                                        <p:tgtEl>
                                          <p:spTgt spid="32"/>
                                        </p:tgtEl>
                                        <p:attrNameLst>
                                          <p:attrName>style.visibility</p:attrName>
                                        </p:attrNameLst>
                                      </p:cBhvr>
                                      <p:to>
                                        <p:strVal val="hidden"/>
                                      </p:to>
                                    </p:se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20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repeatCount="3000" fill="remove"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3000"/>
                                        <p:tgtEl>
                                          <p:spTgt spid="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2000"/>
                                        <p:tgtEl>
                                          <p:spTgt spid="31"/>
                                        </p:tgtEl>
                                      </p:cBhvr>
                                    </p:animEffect>
                                  </p:childTnLst>
                                </p:cTn>
                              </p:par>
                            </p:childTnLst>
                          </p:cTn>
                        </p:par>
                        <p:par>
                          <p:cTn id="39" fill="hold">
                            <p:stCondLst>
                              <p:cond delay="9000"/>
                            </p:stCondLst>
                            <p:childTnLst>
                              <p:par>
                                <p:cTn id="40" presetID="22" presetClass="entr" presetSubtype="8" repeatCount="3000" fill="hold"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left)">
                                      <p:cBhvr>
                                        <p:cTn id="42" dur="3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The Jurassic Period</a:t>
            </a:r>
            <a:endParaRPr lang="en-US" dirty="0"/>
          </a:p>
        </p:txBody>
      </p:sp>
      <p:grpSp>
        <p:nvGrpSpPr>
          <p:cNvPr id="20" name="Group 69"/>
          <p:cNvGrpSpPr>
            <a:grpSpLocks/>
          </p:cNvGrpSpPr>
          <p:nvPr/>
        </p:nvGrpSpPr>
        <p:grpSpPr bwMode="auto">
          <a:xfrm>
            <a:off x="7329455" y="788360"/>
            <a:ext cx="1181345" cy="1061508"/>
            <a:chOff x="3096" y="3001"/>
            <a:chExt cx="366" cy="375"/>
          </a:xfrm>
        </p:grpSpPr>
        <p:pic>
          <p:nvPicPr>
            <p:cNvPr id="21" name="Picture 70" descr="Disk with tra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96" y="3010"/>
              <a:ext cx="36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1" descr="New 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82" y="306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2" descr="New 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68" y="3100"/>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3" descr="New 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91" y="300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 name="Picture 45" descr="Server 1.gi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425386" y="1284734"/>
            <a:ext cx="1281127" cy="176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87764" y="2642465"/>
            <a:ext cx="1533689" cy="163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970733" y="5270721"/>
            <a:ext cx="4087520" cy="553998"/>
          </a:xfrm>
          <a:prstGeom prst="rect">
            <a:avLst/>
          </a:prstGeom>
          <a:solidFill>
            <a:schemeClr val="bg1">
              <a:lumMod val="95000"/>
            </a:schemeClr>
          </a:solidFill>
          <a:ln>
            <a:solidFill>
              <a:schemeClr val="accent1">
                <a:lumMod val="50000"/>
              </a:schemeClr>
            </a:solidFill>
          </a:ln>
          <a:effectLst>
            <a:outerShdw blurRad="50800" dist="38100" dir="2700000" algn="tl" rotWithShape="0">
              <a:prstClr val="black">
                <a:alpha val="40000"/>
              </a:prstClr>
            </a:outerShdw>
          </a:effectLst>
        </p:spPr>
        <p:txBody>
          <a:bodyPr wrap="square" tIns="91440" bIns="91440" rtlCol="0" anchor="ctr" anchorCtr="0">
            <a:spAutoFit/>
          </a:bodyPr>
          <a:lstStyle/>
          <a:p>
            <a:pPr algn="ctr"/>
            <a:r>
              <a:rPr lang="en-US" sz="2400" dirty="0" smtClean="0"/>
              <a:t>145 to 201.3M years ago…</a:t>
            </a:r>
          </a:p>
        </p:txBody>
      </p:sp>
      <p:sp>
        <p:nvSpPr>
          <p:cNvPr id="14" name="TextBox 13"/>
          <p:cNvSpPr txBox="1"/>
          <p:nvPr/>
        </p:nvSpPr>
        <p:spPr>
          <a:xfrm>
            <a:off x="1748141" y="2201716"/>
            <a:ext cx="1702527" cy="677108"/>
          </a:xfrm>
          <a:prstGeom prst="rect">
            <a:avLst/>
          </a:prstGeom>
          <a:noFill/>
        </p:spPr>
        <p:txBody>
          <a:bodyPr wrap="square" tIns="91440" bIns="91440" rtlCol="0" anchor="ctr" anchorCtr="0">
            <a:spAutoFit/>
          </a:bodyPr>
          <a:lstStyle/>
          <a:p>
            <a:pPr algn="ctr"/>
            <a:r>
              <a:rPr lang="en-US" sz="1600" b="1" dirty="0" smtClean="0">
                <a:latin typeface="Courier"/>
                <a:cs typeface="Courier"/>
              </a:rPr>
              <a:t>Custom HTTP header</a:t>
            </a:r>
          </a:p>
        </p:txBody>
      </p:sp>
      <p:sp>
        <p:nvSpPr>
          <p:cNvPr id="31" name="TextBox 30"/>
          <p:cNvSpPr txBox="1"/>
          <p:nvPr/>
        </p:nvSpPr>
        <p:spPr>
          <a:xfrm>
            <a:off x="4204307" y="900509"/>
            <a:ext cx="1583031" cy="430887"/>
          </a:xfrm>
          <a:prstGeom prst="rect">
            <a:avLst/>
          </a:prstGeom>
          <a:noFill/>
        </p:spPr>
        <p:txBody>
          <a:bodyPr wrap="square" tIns="91440" bIns="91440" rtlCol="0" anchor="ctr" anchorCtr="0">
            <a:spAutoFit/>
          </a:bodyPr>
          <a:lstStyle/>
          <a:p>
            <a:pPr algn="ctr"/>
            <a:r>
              <a:rPr lang="en-US" sz="1600" b="1" dirty="0" smtClean="0">
                <a:latin typeface="Courier"/>
                <a:cs typeface="Courier"/>
              </a:rPr>
              <a:t>validate()</a:t>
            </a:r>
          </a:p>
        </p:txBody>
      </p:sp>
      <p:pic>
        <p:nvPicPr>
          <p:cNvPr id="38" name="Picture 15" descr="New Picture"/>
          <p:cNvPicPr>
            <a:picLocks noChangeAspect="1" noChangeArrowheads="1"/>
          </p:cNvPicPr>
          <p:nvPr/>
        </p:nvPicPr>
        <p:blipFill>
          <a:blip r:embed="rId7"/>
          <a:srcRect/>
          <a:stretch>
            <a:fillRect/>
          </a:stretch>
        </p:blipFill>
        <p:spPr bwMode="auto">
          <a:xfrm>
            <a:off x="6800078" y="585389"/>
            <a:ext cx="966208" cy="1599787"/>
          </a:xfrm>
          <a:prstGeom prst="rect">
            <a:avLst/>
          </a:prstGeom>
          <a:noFill/>
          <a:ln w="9525">
            <a:noFill/>
            <a:miter lim="800000"/>
            <a:headEnd/>
            <a:tailEnd/>
          </a:ln>
        </p:spPr>
      </p:pic>
      <p:sp>
        <p:nvSpPr>
          <p:cNvPr id="39" name="TextBox 67"/>
          <p:cNvSpPr txBox="1">
            <a:spLocks noChangeArrowheads="1"/>
          </p:cNvSpPr>
          <p:nvPr/>
        </p:nvSpPr>
        <p:spPr bwMode="auto">
          <a:xfrm>
            <a:off x="6415728" y="198104"/>
            <a:ext cx="1523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2000" b="1" dirty="0" smtClean="0">
                <a:solidFill>
                  <a:srgbClr val="002A50"/>
                </a:solidFill>
              </a:rPr>
              <a:t>SSO</a:t>
            </a:r>
            <a:endParaRPr lang="en-US" sz="2000" b="1" dirty="0">
              <a:solidFill>
                <a:srgbClr val="002A50"/>
              </a:solidFill>
            </a:endParaRPr>
          </a:p>
        </p:txBody>
      </p:sp>
      <p:sp>
        <p:nvSpPr>
          <p:cNvPr id="44" name="TextBox 43"/>
          <p:cNvSpPr txBox="1"/>
          <p:nvPr/>
        </p:nvSpPr>
        <p:spPr>
          <a:xfrm>
            <a:off x="619544" y="858679"/>
            <a:ext cx="3328409" cy="923330"/>
          </a:xfrm>
          <a:prstGeom prst="rect">
            <a:avLst/>
          </a:prstGeom>
          <a:solidFill>
            <a:schemeClr val="bg1">
              <a:lumMod val="95000"/>
            </a:schemeClr>
          </a:solidFill>
          <a:ln>
            <a:solidFill>
              <a:schemeClr val="accent1">
                <a:lumMod val="50000"/>
              </a:schemeClr>
            </a:solidFill>
          </a:ln>
          <a:effectLst>
            <a:outerShdw blurRad="50800" dist="38100" dir="2700000" algn="tl" rotWithShape="0">
              <a:prstClr val="black">
                <a:alpha val="40000"/>
              </a:prstClr>
            </a:outerShdw>
          </a:effectLst>
        </p:spPr>
        <p:txBody>
          <a:bodyPr wrap="square" tIns="91440" bIns="91440" rtlCol="0" anchor="ctr" anchorCtr="0">
            <a:spAutoFit/>
          </a:bodyPr>
          <a:lstStyle/>
          <a:p>
            <a:r>
              <a:rPr lang="en-US" sz="2400" b="1" dirty="0" smtClean="0"/>
              <a:t>Token-based SSO with</a:t>
            </a:r>
          </a:p>
          <a:p>
            <a:r>
              <a:rPr lang="en-US" sz="2400" b="1" i="1" dirty="0" smtClean="0"/>
              <a:t>Local</a:t>
            </a:r>
            <a:r>
              <a:rPr lang="en-US" sz="2400" b="1" dirty="0" smtClean="0"/>
              <a:t> validation</a:t>
            </a:r>
          </a:p>
        </p:txBody>
      </p:sp>
      <p:grpSp>
        <p:nvGrpSpPr>
          <p:cNvPr id="41" name="Group 40"/>
          <p:cNvGrpSpPr/>
          <p:nvPr/>
        </p:nvGrpSpPr>
        <p:grpSpPr>
          <a:xfrm>
            <a:off x="2686084" y="2102293"/>
            <a:ext cx="4160511" cy="2963648"/>
            <a:chOff x="2686084" y="2102293"/>
            <a:chExt cx="4160511" cy="2963648"/>
          </a:xfrm>
        </p:grpSpPr>
        <p:cxnSp>
          <p:nvCxnSpPr>
            <p:cNvPr id="40" name="Straight Arrow Connector 39"/>
            <p:cNvCxnSpPr/>
            <p:nvPr/>
          </p:nvCxnSpPr>
          <p:spPr>
            <a:xfrm flipV="1">
              <a:off x="2686084" y="2102293"/>
              <a:ext cx="4160511" cy="2963648"/>
            </a:xfrm>
            <a:prstGeom prst="straightConnector1">
              <a:avLst/>
            </a:prstGeom>
            <a:ln w="28575"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37732" y="3386527"/>
              <a:ext cx="752440" cy="752440"/>
            </a:xfrm>
            <a:prstGeom prst="rect">
              <a:avLst/>
            </a:prstGeom>
          </p:spPr>
        </p:pic>
      </p:grpSp>
      <p:pic>
        <p:nvPicPr>
          <p:cNvPr id="32" name="Picture 3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79463" y="2773859"/>
            <a:ext cx="2004434" cy="1951538"/>
          </a:xfrm>
          <a:prstGeom prst="rect">
            <a:avLst/>
          </a:prstGeom>
        </p:spPr>
      </p:pic>
      <p:pic>
        <p:nvPicPr>
          <p:cNvPr id="2" name="Picture 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313847" y="3134848"/>
            <a:ext cx="1664340" cy="1536914"/>
          </a:xfrm>
          <a:prstGeom prst="rect">
            <a:avLst/>
          </a:prstGeom>
        </p:spPr>
      </p:pic>
      <p:grpSp>
        <p:nvGrpSpPr>
          <p:cNvPr id="7" name="Group 6"/>
          <p:cNvGrpSpPr/>
          <p:nvPr/>
        </p:nvGrpSpPr>
        <p:grpSpPr>
          <a:xfrm>
            <a:off x="3766357" y="2292083"/>
            <a:ext cx="3167828" cy="2204488"/>
            <a:chOff x="3766357" y="2292083"/>
            <a:chExt cx="3167828" cy="2204488"/>
          </a:xfrm>
        </p:grpSpPr>
        <p:sp>
          <p:nvSpPr>
            <p:cNvPr id="19" name="Freeform 18"/>
            <p:cNvSpPr/>
            <p:nvPr/>
          </p:nvSpPr>
          <p:spPr>
            <a:xfrm>
              <a:off x="3766357" y="2292083"/>
              <a:ext cx="3167828" cy="2204488"/>
            </a:xfrm>
            <a:custGeom>
              <a:avLst/>
              <a:gdLst>
                <a:gd name="connsiteX0" fmla="*/ 3167828 w 3167828"/>
                <a:gd name="connsiteY0" fmla="*/ 0 h 2204488"/>
                <a:gd name="connsiteX1" fmla="*/ 2087555 w 3167828"/>
                <a:gd name="connsiteY1" fmla="*/ 1328532 h 2204488"/>
                <a:gd name="connsiteX2" fmla="*/ 0 w 3167828"/>
                <a:gd name="connsiteY2" fmla="*/ 2204488 h 2204488"/>
              </a:gdLst>
              <a:ahLst/>
              <a:cxnLst>
                <a:cxn ang="0">
                  <a:pos x="connsiteX0" y="connsiteY0"/>
                </a:cxn>
                <a:cxn ang="0">
                  <a:pos x="connsiteX1" y="connsiteY1"/>
                </a:cxn>
                <a:cxn ang="0">
                  <a:pos x="connsiteX2" y="connsiteY2"/>
                </a:cxn>
              </a:cxnLst>
              <a:rect l="l" t="t" r="r" b="b"/>
              <a:pathLst>
                <a:path w="3167828" h="2204488">
                  <a:moveTo>
                    <a:pt x="3167828" y="0"/>
                  </a:moveTo>
                  <a:cubicBezTo>
                    <a:pt x="2891677" y="480558"/>
                    <a:pt x="2615526" y="961117"/>
                    <a:pt x="2087555" y="1328532"/>
                  </a:cubicBezTo>
                  <a:cubicBezTo>
                    <a:pt x="1559584" y="1695947"/>
                    <a:pt x="779792" y="1950217"/>
                    <a:pt x="0" y="2204488"/>
                  </a:cubicBezTo>
                </a:path>
              </a:pathLst>
            </a:custGeom>
            <a:ln w="28575"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52" name="Picture 5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451579" y="3009861"/>
              <a:ext cx="708897" cy="654622"/>
            </a:xfrm>
            <a:prstGeom prst="rect">
              <a:avLst/>
            </a:prstGeom>
          </p:spPr>
        </p:pic>
      </p:grpSp>
      <p:grpSp>
        <p:nvGrpSpPr>
          <p:cNvPr id="3" name="Group 2"/>
          <p:cNvGrpSpPr/>
          <p:nvPr/>
        </p:nvGrpSpPr>
        <p:grpSpPr>
          <a:xfrm>
            <a:off x="2744477" y="3752009"/>
            <a:ext cx="3810152" cy="1343131"/>
            <a:chOff x="2744477" y="3752009"/>
            <a:chExt cx="3810152" cy="1343131"/>
          </a:xfrm>
        </p:grpSpPr>
        <p:cxnSp>
          <p:nvCxnSpPr>
            <p:cNvPr id="29" name="Straight Arrow Connector 28"/>
            <p:cNvCxnSpPr/>
            <p:nvPr/>
          </p:nvCxnSpPr>
          <p:spPr>
            <a:xfrm flipV="1">
              <a:off x="2744477" y="3752009"/>
              <a:ext cx="3810152" cy="1343131"/>
            </a:xfrm>
            <a:prstGeom prst="straightConnector1">
              <a:avLst/>
            </a:prstGeom>
            <a:ln w="28575" cmpd="sng">
              <a:solidFill>
                <a:schemeClr val="accent3">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pic>
          <p:nvPicPr>
            <p:cNvPr id="53" name="Picture 5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195227" y="4067415"/>
              <a:ext cx="1002266" cy="925530"/>
            </a:xfrm>
            <a:prstGeom prst="rect">
              <a:avLst/>
            </a:prstGeom>
          </p:spPr>
        </p:pic>
      </p:grpSp>
      <p:grpSp>
        <p:nvGrpSpPr>
          <p:cNvPr id="8" name="Group 7"/>
          <p:cNvGrpSpPr/>
          <p:nvPr/>
        </p:nvGrpSpPr>
        <p:grpSpPr>
          <a:xfrm>
            <a:off x="2554700" y="2481873"/>
            <a:ext cx="2291930" cy="2657065"/>
            <a:chOff x="2554700" y="2481873"/>
            <a:chExt cx="2291930" cy="2657065"/>
          </a:xfrm>
        </p:grpSpPr>
        <p:cxnSp>
          <p:nvCxnSpPr>
            <p:cNvPr id="4" name="Straight Arrow Connector 3"/>
            <p:cNvCxnSpPr/>
            <p:nvPr/>
          </p:nvCxnSpPr>
          <p:spPr>
            <a:xfrm flipV="1">
              <a:off x="2554700" y="2481873"/>
              <a:ext cx="2291930" cy="2657065"/>
            </a:xfrm>
            <a:prstGeom prst="straightConnector1">
              <a:avLst/>
            </a:prstGeom>
            <a:ln w="28575"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pic>
          <p:nvPicPr>
            <p:cNvPr id="54" name="Picture 53"/>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157884" y="2599298"/>
              <a:ext cx="1002266" cy="925530"/>
            </a:xfrm>
            <a:prstGeom prst="rect">
              <a:avLst/>
            </a:prstGeom>
          </p:spPr>
        </p:pic>
      </p:grpSp>
      <p:pic>
        <p:nvPicPr>
          <p:cNvPr id="51" name="Picture 50"/>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1969289" y="4740758"/>
            <a:ext cx="908050" cy="971550"/>
          </a:xfrm>
          <a:prstGeom prst="rect">
            <a:avLst/>
          </a:prstGeom>
          <a:noFill/>
          <a:ln w="9525">
            <a:noFill/>
            <a:miter lim="800000"/>
            <a:headEnd/>
            <a:tailEnd/>
          </a:ln>
        </p:spPr>
      </p:pic>
      <p:pic>
        <p:nvPicPr>
          <p:cNvPr id="9" name="Picture 8"/>
          <p:cNvPicPr>
            <a:picLocks noChangeAspect="1"/>
          </p:cNvPicPr>
          <p:nvPr/>
        </p:nvPicPr>
        <p:blipFill>
          <a:blip r:embed="rId14">
            <a:clrChange>
              <a:clrFrom>
                <a:srgbClr val="FFFFFF"/>
              </a:clrFrom>
              <a:clrTo>
                <a:srgbClr val="FFFFFF">
                  <a:alpha val="0"/>
                </a:srgbClr>
              </a:clrTo>
            </a:clrChange>
          </a:blip>
          <a:stretch>
            <a:fillRect/>
          </a:stretch>
        </p:blipFill>
        <p:spPr>
          <a:xfrm flipH="1">
            <a:off x="78154" y="4328746"/>
            <a:ext cx="2183751" cy="1591408"/>
          </a:xfrm>
          <a:prstGeom prst="rect">
            <a:avLst/>
          </a:prstGeom>
        </p:spPr>
      </p:pic>
      <p:grpSp>
        <p:nvGrpSpPr>
          <p:cNvPr id="11" name="Group 10"/>
          <p:cNvGrpSpPr/>
          <p:nvPr/>
        </p:nvGrpSpPr>
        <p:grpSpPr>
          <a:xfrm>
            <a:off x="5395820" y="1397000"/>
            <a:ext cx="1523975" cy="468923"/>
            <a:chOff x="5395820" y="1397000"/>
            <a:chExt cx="1523975" cy="468923"/>
          </a:xfrm>
        </p:grpSpPr>
        <p:sp>
          <p:nvSpPr>
            <p:cNvPr id="10" name="Right Arrow 9"/>
            <p:cNvSpPr/>
            <p:nvPr/>
          </p:nvSpPr>
          <p:spPr>
            <a:xfrm>
              <a:off x="5754077" y="1397000"/>
              <a:ext cx="996461" cy="468923"/>
            </a:xfrm>
            <a:prstGeom prst="rightArrow">
              <a:avLst/>
            </a:prstGeom>
            <a:solidFill>
              <a:schemeClr val="accent1">
                <a:lumMod val="40000"/>
                <a:lumOff val="60000"/>
              </a:schemeClr>
            </a:solidFill>
            <a:ln w="6350" cap="flat" cmpd="sng" algn="ctr">
              <a:solidFill>
                <a:srgbClr val="0064AF"/>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endParaRPr>
            </a:p>
          </p:txBody>
        </p:sp>
        <p:sp>
          <p:nvSpPr>
            <p:cNvPr id="36" name="TextBox 67"/>
            <p:cNvSpPr txBox="1">
              <a:spLocks noChangeArrowheads="1"/>
            </p:cNvSpPr>
            <p:nvPr/>
          </p:nvSpPr>
          <p:spPr bwMode="auto">
            <a:xfrm>
              <a:off x="5395820" y="1444658"/>
              <a:ext cx="15239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1600" b="1" dirty="0" smtClean="0">
                  <a:solidFill>
                    <a:srgbClr val="002A50"/>
                  </a:solidFill>
                </a:rPr>
                <a:t>Trust</a:t>
              </a:r>
              <a:endParaRPr lang="en-US" sz="1600" b="1" dirty="0">
                <a:solidFill>
                  <a:srgbClr val="002A50"/>
                </a:solidFill>
              </a:endParaRPr>
            </a:p>
          </p:txBody>
        </p:sp>
      </p:grpSp>
    </p:spTree>
    <p:extLst>
      <p:ext uri="{BB962C8B-B14F-4D97-AF65-F5344CB8AC3E}">
        <p14:creationId xmlns:p14="http://schemas.microsoft.com/office/powerpoint/2010/main" val="66524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2000" fill="hold"/>
                                        <p:tgtEl>
                                          <p:spTgt spid="32"/>
                                        </p:tgtEl>
                                        <p:attrNameLst>
                                          <p:attrName>ppt_w</p:attrName>
                                        </p:attrNameLst>
                                      </p:cBhvr>
                                      <p:tavLst>
                                        <p:tav tm="0">
                                          <p:val>
                                            <p:fltVal val="0"/>
                                          </p:val>
                                        </p:tav>
                                        <p:tav tm="100000">
                                          <p:val>
                                            <p:strVal val="#ppt_w"/>
                                          </p:val>
                                        </p:tav>
                                      </p:tavLst>
                                    </p:anim>
                                    <p:anim calcmode="lin" valueType="num">
                                      <p:cBhvr>
                                        <p:cTn id="8" dur="2000" fill="hold"/>
                                        <p:tgtEl>
                                          <p:spTgt spid="32"/>
                                        </p:tgtEl>
                                        <p:attrNameLst>
                                          <p:attrName>ppt_h</p:attrName>
                                        </p:attrNameLst>
                                      </p:cBhvr>
                                      <p:tavLst>
                                        <p:tav tm="0">
                                          <p:val>
                                            <p:fltVal val="0"/>
                                          </p:val>
                                        </p:tav>
                                        <p:tav tm="100000">
                                          <p:val>
                                            <p:strVal val="#ppt_h"/>
                                          </p:val>
                                        </p:tav>
                                      </p:tavLst>
                                    </p:anim>
                                    <p:animEffect transition="in" filter="fade">
                                      <p:cBhvr>
                                        <p:cTn id="9" dur="2000"/>
                                        <p:tgtEl>
                                          <p:spTgt spid="32"/>
                                        </p:tgtEl>
                                      </p:cBhvr>
                                    </p:animEffect>
                                  </p:childTnLst>
                                </p:cTn>
                              </p:par>
                            </p:childTnLst>
                          </p:cTn>
                        </p:par>
                        <p:par>
                          <p:cTn id="10" fill="hold">
                            <p:stCondLst>
                              <p:cond delay="2000"/>
                            </p:stCondLst>
                            <p:childTnLst>
                              <p:par>
                                <p:cTn id="11" presetID="22" presetClass="entr" presetSubtype="8" fill="remove"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3000"/>
                                        <p:tgtEl>
                                          <p:spTgt spid="41"/>
                                        </p:tgtEl>
                                      </p:cBhvr>
                                    </p:animEffect>
                                  </p:childTnLst>
                                </p:cTn>
                              </p:par>
                            </p:childTnLst>
                          </p:cTn>
                        </p:par>
                        <p:par>
                          <p:cTn id="14" fill="hold">
                            <p:stCondLst>
                              <p:cond delay="5000"/>
                            </p:stCondLst>
                            <p:childTnLst>
                              <p:par>
                                <p:cTn id="15" presetID="22" presetClass="entr" presetSubtype="2" fill="remove"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2000"/>
                                        <p:tgtEl>
                                          <p:spTgt spid="7"/>
                                        </p:tgtEl>
                                      </p:cBhvr>
                                    </p:animEffect>
                                  </p:childTnLst>
                                </p:cTn>
                              </p:par>
                            </p:childTnLst>
                          </p:cTn>
                        </p:par>
                        <p:par>
                          <p:cTn id="18" fill="hold">
                            <p:stCondLst>
                              <p:cond delay="7000"/>
                            </p:stCondLst>
                            <p:childTnLst>
                              <p:par>
                                <p:cTn id="19" presetID="53" presetClass="exit" presetSubtype="32" fill="hold" nodeType="afterEffect">
                                  <p:stCondLst>
                                    <p:cond delay="0"/>
                                  </p:stCondLst>
                                  <p:childTnLst>
                                    <p:anim calcmode="lin" valueType="num">
                                      <p:cBhvr>
                                        <p:cTn id="20" dur="2000"/>
                                        <p:tgtEl>
                                          <p:spTgt spid="32"/>
                                        </p:tgtEl>
                                        <p:attrNameLst>
                                          <p:attrName>ppt_w</p:attrName>
                                        </p:attrNameLst>
                                      </p:cBhvr>
                                      <p:tavLst>
                                        <p:tav tm="0">
                                          <p:val>
                                            <p:strVal val="ppt_w"/>
                                          </p:val>
                                        </p:tav>
                                        <p:tav tm="100000">
                                          <p:val>
                                            <p:fltVal val="0"/>
                                          </p:val>
                                        </p:tav>
                                      </p:tavLst>
                                    </p:anim>
                                    <p:anim calcmode="lin" valueType="num">
                                      <p:cBhvr>
                                        <p:cTn id="21" dur="2000"/>
                                        <p:tgtEl>
                                          <p:spTgt spid="32"/>
                                        </p:tgtEl>
                                        <p:attrNameLst>
                                          <p:attrName>ppt_h</p:attrName>
                                        </p:attrNameLst>
                                      </p:cBhvr>
                                      <p:tavLst>
                                        <p:tav tm="0">
                                          <p:val>
                                            <p:strVal val="ppt_h"/>
                                          </p:val>
                                        </p:tav>
                                        <p:tav tm="100000">
                                          <p:val>
                                            <p:fltVal val="0"/>
                                          </p:val>
                                        </p:tav>
                                      </p:tavLst>
                                    </p:anim>
                                    <p:animEffect transition="out" filter="fade">
                                      <p:cBhvr>
                                        <p:cTn id="22" dur="2000"/>
                                        <p:tgtEl>
                                          <p:spTgt spid="32"/>
                                        </p:tgtEl>
                                      </p:cBhvr>
                                    </p:animEffect>
                                    <p:set>
                                      <p:cBhvr>
                                        <p:cTn id="23" dur="1" fill="hold">
                                          <p:stCondLst>
                                            <p:cond delay="1999"/>
                                          </p:stCondLst>
                                        </p:cTn>
                                        <p:tgtEl>
                                          <p:spTgt spid="32"/>
                                        </p:tgtEl>
                                        <p:attrNameLst>
                                          <p:attrName>style.visibility</p:attrName>
                                        </p:attrNameLst>
                                      </p:cBhvr>
                                      <p:to>
                                        <p:strVal val="hidden"/>
                                      </p:to>
                                    </p:set>
                                  </p:childTnLst>
                                </p:cTn>
                              </p:par>
                            </p:childTnLst>
                          </p:cTn>
                        </p:par>
                        <p:par>
                          <p:cTn id="24" fill="hold">
                            <p:stCondLst>
                              <p:cond delay="90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Effect transition="in" filter="fade">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repeatCount="3000" fill="remove"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2000"/>
                                        <p:tgtEl>
                                          <p:spTgt spid="8"/>
                                        </p:tgtEl>
                                      </p:cBhvr>
                                    </p:animEffect>
                                  </p:childTnLst>
                                </p:cTn>
                              </p:par>
                              <p:par>
                                <p:cTn id="35" presetID="22" presetClass="entr" presetSubtype="8" fill="hold" nodeType="withEffect">
                                  <p:stCondLst>
                                    <p:cond delay="200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30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2000"/>
                                        <p:tgtEl>
                                          <p:spTgt spid="31"/>
                                        </p:tgtEl>
                                      </p:cBhvr>
                                    </p:animEffect>
                                  </p:childTnLst>
                                </p:cTn>
                              </p:par>
                            </p:childTnLst>
                          </p:cTn>
                        </p:par>
                        <p:par>
                          <p:cTn id="44" fill="hold">
                            <p:stCondLst>
                              <p:cond delay="6000"/>
                            </p:stCondLst>
                            <p:childTnLst>
                              <p:par>
                                <p:cTn id="45" presetID="22" presetClass="entr" presetSubtype="4" repeatCount="200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4286" y="4972538"/>
            <a:ext cx="888022" cy="1576371"/>
          </a:xfrm>
          <a:prstGeom prst="rect">
            <a:avLst/>
          </a:prstGeom>
        </p:spPr>
      </p:pic>
      <p:sp>
        <p:nvSpPr>
          <p:cNvPr id="2" name="Rectangle 1"/>
          <p:cNvSpPr/>
          <p:nvPr/>
        </p:nvSpPr>
        <p:spPr>
          <a:xfrm>
            <a:off x="7893538" y="6223000"/>
            <a:ext cx="1094154" cy="635000"/>
          </a:xfrm>
          <a:prstGeom prst="rect">
            <a:avLst/>
          </a:prstGeom>
          <a:solidFill>
            <a:schemeClr val="bg1"/>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endParaRPr>
          </a:p>
        </p:txBody>
      </p:sp>
      <p:sp>
        <p:nvSpPr>
          <p:cNvPr id="5" name="Title 4"/>
          <p:cNvSpPr>
            <a:spLocks noGrp="1"/>
          </p:cNvSpPr>
          <p:nvPr>
            <p:ph type="title"/>
          </p:nvPr>
        </p:nvSpPr>
        <p:spPr/>
        <p:txBody>
          <a:bodyPr/>
          <a:lstStyle/>
          <a:p>
            <a:r>
              <a:rPr lang="en-US" b="1" dirty="0"/>
              <a:t>The </a:t>
            </a:r>
            <a:r>
              <a:rPr lang="en-US" b="1" dirty="0" smtClean="0"/>
              <a:t>Quaternary Period</a:t>
            </a:r>
            <a:endParaRPr lang="en-US" dirty="0"/>
          </a:p>
        </p:txBody>
      </p:sp>
      <p:grpSp>
        <p:nvGrpSpPr>
          <p:cNvPr id="8" name="Group 8"/>
          <p:cNvGrpSpPr>
            <a:grpSpLocks/>
          </p:cNvGrpSpPr>
          <p:nvPr/>
        </p:nvGrpSpPr>
        <p:grpSpPr bwMode="auto">
          <a:xfrm>
            <a:off x="4445000" y="716952"/>
            <a:ext cx="4699000" cy="2651125"/>
            <a:chOff x="247" y="2228"/>
            <a:chExt cx="2960" cy="1670"/>
          </a:xfrm>
        </p:grpSpPr>
        <p:sp>
          <p:nvSpPr>
            <p:cNvPr id="9" name="Freeform 9"/>
            <p:cNvSpPr>
              <a:spLocks/>
            </p:cNvSpPr>
            <p:nvPr/>
          </p:nvSpPr>
          <p:spPr bwMode="auto">
            <a:xfrm>
              <a:off x="247" y="2251"/>
              <a:ext cx="2955" cy="1647"/>
            </a:xfrm>
            <a:custGeom>
              <a:avLst/>
              <a:gdLst>
                <a:gd name="T0" fmla="*/ 0 w 2955"/>
                <a:gd name="T1" fmla="*/ 942 h 1647"/>
                <a:gd name="T2" fmla="*/ 1728 w 2955"/>
                <a:gd name="T3" fmla="*/ 0 h 1647"/>
                <a:gd name="T4" fmla="*/ 2955 w 2955"/>
                <a:gd name="T5" fmla="*/ 705 h 1647"/>
                <a:gd name="T6" fmla="*/ 1224 w 2955"/>
                <a:gd name="T7" fmla="*/ 1647 h 1647"/>
                <a:gd name="T8" fmla="*/ 0 w 2955"/>
                <a:gd name="T9" fmla="*/ 942 h 1647"/>
                <a:gd name="T10" fmla="*/ 0 60000 65536"/>
                <a:gd name="T11" fmla="*/ 0 60000 65536"/>
                <a:gd name="T12" fmla="*/ 0 60000 65536"/>
                <a:gd name="T13" fmla="*/ 0 60000 65536"/>
                <a:gd name="T14" fmla="*/ 0 60000 65536"/>
                <a:gd name="T15" fmla="*/ 0 w 2955"/>
                <a:gd name="T16" fmla="*/ 0 h 1647"/>
                <a:gd name="T17" fmla="*/ 2955 w 2955"/>
                <a:gd name="T18" fmla="*/ 1647 h 1647"/>
              </a:gdLst>
              <a:ahLst/>
              <a:cxnLst>
                <a:cxn ang="T10">
                  <a:pos x="T0" y="T1"/>
                </a:cxn>
                <a:cxn ang="T11">
                  <a:pos x="T2" y="T3"/>
                </a:cxn>
                <a:cxn ang="T12">
                  <a:pos x="T4" y="T5"/>
                </a:cxn>
                <a:cxn ang="T13">
                  <a:pos x="T6" y="T7"/>
                </a:cxn>
                <a:cxn ang="T14">
                  <a:pos x="T8" y="T9"/>
                </a:cxn>
              </a:cxnLst>
              <a:rect l="T15" t="T16" r="T17" b="T18"/>
              <a:pathLst>
                <a:path w="2955" h="1647">
                  <a:moveTo>
                    <a:pt x="0" y="942"/>
                  </a:moveTo>
                  <a:lnTo>
                    <a:pt x="1728" y="0"/>
                  </a:lnTo>
                  <a:lnTo>
                    <a:pt x="2955" y="705"/>
                  </a:lnTo>
                  <a:lnTo>
                    <a:pt x="1224" y="1647"/>
                  </a:lnTo>
                  <a:lnTo>
                    <a:pt x="0" y="942"/>
                  </a:lnTo>
                  <a:close/>
                </a:path>
              </a:pathLst>
            </a:custGeom>
            <a:gradFill rotWithShape="1">
              <a:gsLst>
                <a:gs pos="0">
                  <a:srgbClr val="B7CFDF">
                    <a:alpha val="64998"/>
                  </a:srgbClr>
                </a:gs>
                <a:gs pos="100000">
                  <a:srgbClr val="A4A2AF">
                    <a:alpha val="10001"/>
                  </a:srgbClr>
                </a:gs>
              </a:gsLst>
              <a:lin ang="2700000" scaled="1"/>
            </a:gradFill>
            <a:ln w="9525">
              <a:solidFill>
                <a:schemeClr val="bg2">
                  <a:lumMod val="50000"/>
                </a:schemeClr>
              </a:solidFill>
              <a:round/>
              <a:headEnd/>
              <a:tailEnd/>
            </a:ln>
          </p:spPr>
          <p:txBody>
            <a:bodyPr anchor="ctr"/>
            <a:lstStyle/>
            <a:p>
              <a:pPr>
                <a:defRPr/>
              </a:pPr>
              <a:endParaRPr lang="en-US"/>
            </a:p>
          </p:txBody>
        </p:sp>
        <p:sp>
          <p:nvSpPr>
            <p:cNvPr id="10" name="Freeform 10"/>
            <p:cNvSpPr>
              <a:spLocks/>
            </p:cNvSpPr>
            <p:nvPr/>
          </p:nvSpPr>
          <p:spPr bwMode="auto">
            <a:xfrm>
              <a:off x="252" y="2228"/>
              <a:ext cx="2955" cy="1647"/>
            </a:xfrm>
            <a:custGeom>
              <a:avLst/>
              <a:gdLst>
                <a:gd name="T0" fmla="*/ 0 w 2955"/>
                <a:gd name="T1" fmla="*/ 942 h 1647"/>
                <a:gd name="T2" fmla="*/ 1728 w 2955"/>
                <a:gd name="T3" fmla="*/ 0 h 1647"/>
                <a:gd name="T4" fmla="*/ 2955 w 2955"/>
                <a:gd name="T5" fmla="*/ 705 h 1647"/>
                <a:gd name="T6" fmla="*/ 1224 w 2955"/>
                <a:gd name="T7" fmla="*/ 1647 h 1647"/>
                <a:gd name="T8" fmla="*/ 0 w 2955"/>
                <a:gd name="T9" fmla="*/ 942 h 1647"/>
                <a:gd name="T10" fmla="*/ 0 60000 65536"/>
                <a:gd name="T11" fmla="*/ 0 60000 65536"/>
                <a:gd name="T12" fmla="*/ 0 60000 65536"/>
                <a:gd name="T13" fmla="*/ 0 60000 65536"/>
                <a:gd name="T14" fmla="*/ 0 60000 65536"/>
                <a:gd name="T15" fmla="*/ 0 w 2955"/>
                <a:gd name="T16" fmla="*/ 0 h 1647"/>
                <a:gd name="T17" fmla="*/ 2955 w 2955"/>
                <a:gd name="T18" fmla="*/ 1647 h 1647"/>
              </a:gdLst>
              <a:ahLst/>
              <a:cxnLst>
                <a:cxn ang="T10">
                  <a:pos x="T0" y="T1"/>
                </a:cxn>
                <a:cxn ang="T11">
                  <a:pos x="T2" y="T3"/>
                </a:cxn>
                <a:cxn ang="T12">
                  <a:pos x="T4" y="T5"/>
                </a:cxn>
                <a:cxn ang="T13">
                  <a:pos x="T6" y="T7"/>
                </a:cxn>
                <a:cxn ang="T14">
                  <a:pos x="T8" y="T9"/>
                </a:cxn>
              </a:cxnLst>
              <a:rect l="T15" t="T16" r="T17" b="T18"/>
              <a:pathLst>
                <a:path w="2955" h="1647">
                  <a:moveTo>
                    <a:pt x="0" y="942"/>
                  </a:moveTo>
                  <a:lnTo>
                    <a:pt x="1728" y="0"/>
                  </a:lnTo>
                  <a:lnTo>
                    <a:pt x="2955" y="705"/>
                  </a:lnTo>
                  <a:lnTo>
                    <a:pt x="1224" y="1647"/>
                  </a:lnTo>
                  <a:lnTo>
                    <a:pt x="0" y="942"/>
                  </a:lnTo>
                  <a:close/>
                </a:path>
              </a:pathLst>
            </a:custGeom>
            <a:gradFill rotWithShape="1">
              <a:gsLst>
                <a:gs pos="0">
                  <a:srgbClr val="B7CFDF">
                    <a:alpha val="64998"/>
                  </a:srgbClr>
                </a:gs>
                <a:gs pos="100000">
                  <a:srgbClr val="A4A2AF">
                    <a:alpha val="10001"/>
                  </a:srgbClr>
                </a:gs>
              </a:gsLst>
              <a:lin ang="2700000" scaled="1"/>
            </a:gradFill>
            <a:ln w="9525">
              <a:solidFill>
                <a:schemeClr val="bg2">
                  <a:lumMod val="50000"/>
                </a:schemeClr>
              </a:solidFill>
              <a:round/>
              <a:headEnd/>
              <a:tailEnd/>
            </a:ln>
          </p:spPr>
          <p:txBody>
            <a:bodyPr anchor="ctr"/>
            <a:lstStyle/>
            <a:p>
              <a:pPr>
                <a:defRPr/>
              </a:pPr>
              <a:endParaRPr lang="en-US"/>
            </a:p>
          </p:txBody>
        </p:sp>
      </p:grpSp>
      <p:sp>
        <p:nvSpPr>
          <p:cNvPr id="11" name="TextBox 49"/>
          <p:cNvSpPr txBox="1">
            <a:spLocks noChangeArrowheads="1"/>
          </p:cNvSpPr>
          <p:nvPr/>
        </p:nvSpPr>
        <p:spPr bwMode="auto">
          <a:xfrm>
            <a:off x="7708234" y="2687204"/>
            <a:ext cx="1257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b="1" dirty="0" smtClean="0">
                <a:solidFill>
                  <a:srgbClr val="FF0000"/>
                </a:solidFill>
              </a:rPr>
              <a:t>Enterprise A </a:t>
            </a:r>
            <a:r>
              <a:rPr lang="en-US" b="1" dirty="0">
                <a:solidFill>
                  <a:schemeClr val="accent1"/>
                </a:solidFill>
              </a:rPr>
              <a:t>Network</a:t>
            </a:r>
          </a:p>
        </p:txBody>
      </p:sp>
      <p:grpSp>
        <p:nvGrpSpPr>
          <p:cNvPr id="12" name="Group 3"/>
          <p:cNvGrpSpPr>
            <a:grpSpLocks/>
          </p:cNvGrpSpPr>
          <p:nvPr/>
        </p:nvGrpSpPr>
        <p:grpSpPr bwMode="auto">
          <a:xfrm>
            <a:off x="4495800" y="1340839"/>
            <a:ext cx="1104900" cy="1449388"/>
            <a:chOff x="842" y="1831"/>
            <a:chExt cx="696" cy="913"/>
          </a:xfrm>
        </p:grpSpPr>
        <p:sp>
          <p:nvSpPr>
            <p:cNvPr id="13" name="Freeform 4"/>
            <p:cNvSpPr>
              <a:spLocks/>
            </p:cNvSpPr>
            <p:nvPr/>
          </p:nvSpPr>
          <p:spPr bwMode="auto">
            <a:xfrm>
              <a:off x="889" y="1831"/>
              <a:ext cx="285" cy="660"/>
            </a:xfrm>
            <a:custGeom>
              <a:avLst/>
              <a:gdLst>
                <a:gd name="T0" fmla="*/ 0 w 285"/>
                <a:gd name="T1" fmla="*/ 519 h 660"/>
                <a:gd name="T2" fmla="*/ 0 w 285"/>
                <a:gd name="T3" fmla="*/ 0 h 660"/>
                <a:gd name="T4" fmla="*/ 219 w 285"/>
                <a:gd name="T5" fmla="*/ 123 h 660"/>
                <a:gd name="T6" fmla="*/ 162 w 285"/>
                <a:gd name="T7" fmla="*/ 225 h 660"/>
                <a:gd name="T8" fmla="*/ 156 w 285"/>
                <a:gd name="T9" fmla="*/ 303 h 660"/>
                <a:gd name="T10" fmla="*/ 210 w 285"/>
                <a:gd name="T11" fmla="*/ 402 h 660"/>
                <a:gd name="T12" fmla="*/ 285 w 285"/>
                <a:gd name="T13" fmla="*/ 597 h 660"/>
                <a:gd name="T14" fmla="*/ 252 w 285"/>
                <a:gd name="T15" fmla="*/ 660 h 660"/>
                <a:gd name="T16" fmla="*/ 0 w 285"/>
                <a:gd name="T17" fmla="*/ 519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660"/>
                <a:gd name="T29" fmla="*/ 285 w 285"/>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660">
                  <a:moveTo>
                    <a:pt x="0" y="519"/>
                  </a:moveTo>
                  <a:lnTo>
                    <a:pt x="0" y="0"/>
                  </a:lnTo>
                  <a:lnTo>
                    <a:pt x="219" y="123"/>
                  </a:lnTo>
                  <a:lnTo>
                    <a:pt x="162" y="225"/>
                  </a:lnTo>
                  <a:lnTo>
                    <a:pt x="156" y="303"/>
                  </a:lnTo>
                  <a:lnTo>
                    <a:pt x="210" y="402"/>
                  </a:lnTo>
                  <a:lnTo>
                    <a:pt x="285" y="597"/>
                  </a:lnTo>
                  <a:lnTo>
                    <a:pt x="252" y="660"/>
                  </a:lnTo>
                  <a:lnTo>
                    <a:pt x="0" y="519"/>
                  </a:lnTo>
                  <a:close/>
                </a:path>
              </a:pathLst>
            </a:custGeom>
            <a:solidFill>
              <a:srgbClr val="C6000D"/>
            </a:solidFill>
            <a:ln w="9525">
              <a:solidFill>
                <a:schemeClr val="accent1">
                  <a:lumMod val="60000"/>
                  <a:lumOff val="40000"/>
                </a:schemeClr>
              </a:solidFill>
              <a:round/>
              <a:headEnd/>
              <a:tailEnd/>
            </a:ln>
          </p:spPr>
          <p:txBody>
            <a:bodyPr>
              <a:spAutoFit/>
            </a:bodyPr>
            <a:lstStyle/>
            <a:p>
              <a:pPr>
                <a:defRPr/>
              </a:pPr>
              <a:endParaRPr lang="en-US"/>
            </a:p>
          </p:txBody>
        </p:sp>
        <p:sp>
          <p:nvSpPr>
            <p:cNvPr id="14" name="Freeform 5"/>
            <p:cNvSpPr>
              <a:spLocks/>
            </p:cNvSpPr>
            <p:nvPr/>
          </p:nvSpPr>
          <p:spPr bwMode="auto">
            <a:xfrm>
              <a:off x="866" y="1844"/>
              <a:ext cx="672" cy="900"/>
            </a:xfrm>
            <a:custGeom>
              <a:avLst/>
              <a:gdLst>
                <a:gd name="T0" fmla="*/ 0 w 672"/>
                <a:gd name="T1" fmla="*/ 513 h 900"/>
                <a:gd name="T2" fmla="*/ 0 w 672"/>
                <a:gd name="T3" fmla="*/ 0 h 900"/>
                <a:gd name="T4" fmla="*/ 609 w 672"/>
                <a:gd name="T5" fmla="*/ 345 h 900"/>
                <a:gd name="T6" fmla="*/ 603 w 672"/>
                <a:gd name="T7" fmla="*/ 411 h 900"/>
                <a:gd name="T8" fmla="*/ 546 w 672"/>
                <a:gd name="T9" fmla="*/ 471 h 900"/>
                <a:gd name="T10" fmla="*/ 534 w 672"/>
                <a:gd name="T11" fmla="*/ 561 h 900"/>
                <a:gd name="T12" fmla="*/ 564 w 672"/>
                <a:gd name="T13" fmla="*/ 633 h 900"/>
                <a:gd name="T14" fmla="*/ 579 w 672"/>
                <a:gd name="T15" fmla="*/ 741 h 900"/>
                <a:gd name="T16" fmla="*/ 660 w 672"/>
                <a:gd name="T17" fmla="*/ 834 h 900"/>
                <a:gd name="T18" fmla="*/ 672 w 672"/>
                <a:gd name="T19" fmla="*/ 900 h 900"/>
                <a:gd name="T20" fmla="*/ 0 w 672"/>
                <a:gd name="T21" fmla="*/ 513 h 9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2"/>
                <a:gd name="T34" fmla="*/ 0 h 900"/>
                <a:gd name="T35" fmla="*/ 672 w 672"/>
                <a:gd name="T36" fmla="*/ 900 h 9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2" h="900">
                  <a:moveTo>
                    <a:pt x="0" y="513"/>
                  </a:moveTo>
                  <a:lnTo>
                    <a:pt x="0" y="0"/>
                  </a:lnTo>
                  <a:lnTo>
                    <a:pt x="609" y="345"/>
                  </a:lnTo>
                  <a:lnTo>
                    <a:pt x="603" y="411"/>
                  </a:lnTo>
                  <a:lnTo>
                    <a:pt x="546" y="471"/>
                  </a:lnTo>
                  <a:lnTo>
                    <a:pt x="534" y="561"/>
                  </a:lnTo>
                  <a:lnTo>
                    <a:pt x="564" y="633"/>
                  </a:lnTo>
                  <a:lnTo>
                    <a:pt x="579" y="741"/>
                  </a:lnTo>
                  <a:lnTo>
                    <a:pt x="660" y="834"/>
                  </a:lnTo>
                  <a:lnTo>
                    <a:pt x="672" y="900"/>
                  </a:lnTo>
                  <a:lnTo>
                    <a:pt x="0" y="513"/>
                  </a:lnTo>
                  <a:close/>
                </a:path>
              </a:pathLst>
            </a:custGeom>
            <a:gradFill rotWithShape="1">
              <a:gsLst>
                <a:gs pos="0">
                  <a:srgbClr val="B7CFDF">
                    <a:alpha val="64998"/>
                  </a:srgbClr>
                </a:gs>
                <a:gs pos="100000">
                  <a:srgbClr val="A4A2AF">
                    <a:alpha val="10001"/>
                  </a:srgbClr>
                </a:gs>
              </a:gsLst>
              <a:lin ang="2700000" scaled="1"/>
            </a:gradFill>
            <a:ln w="9525">
              <a:solidFill>
                <a:schemeClr val="accent1">
                  <a:lumMod val="60000"/>
                  <a:lumOff val="40000"/>
                </a:schemeClr>
              </a:solidFill>
              <a:round/>
              <a:headEnd/>
              <a:tailEnd/>
            </a:ln>
          </p:spPr>
          <p:txBody>
            <a:bodyPr anchor="ctr"/>
            <a:lstStyle/>
            <a:p>
              <a:pPr>
                <a:defRPr/>
              </a:pPr>
              <a:endParaRPr lang="en-US"/>
            </a:p>
          </p:txBody>
        </p:sp>
        <p:sp>
          <p:nvSpPr>
            <p:cNvPr id="15" name="Freeform 6"/>
            <p:cNvSpPr>
              <a:spLocks/>
            </p:cNvSpPr>
            <p:nvPr/>
          </p:nvSpPr>
          <p:spPr bwMode="auto">
            <a:xfrm>
              <a:off x="842" y="1862"/>
              <a:ext cx="285" cy="660"/>
            </a:xfrm>
            <a:custGeom>
              <a:avLst/>
              <a:gdLst>
                <a:gd name="T0" fmla="*/ 0 w 285"/>
                <a:gd name="T1" fmla="*/ 519 h 660"/>
                <a:gd name="T2" fmla="*/ 0 w 285"/>
                <a:gd name="T3" fmla="*/ 0 h 660"/>
                <a:gd name="T4" fmla="*/ 219 w 285"/>
                <a:gd name="T5" fmla="*/ 123 h 660"/>
                <a:gd name="T6" fmla="*/ 162 w 285"/>
                <a:gd name="T7" fmla="*/ 225 h 660"/>
                <a:gd name="T8" fmla="*/ 156 w 285"/>
                <a:gd name="T9" fmla="*/ 303 h 660"/>
                <a:gd name="T10" fmla="*/ 210 w 285"/>
                <a:gd name="T11" fmla="*/ 402 h 660"/>
                <a:gd name="T12" fmla="*/ 285 w 285"/>
                <a:gd name="T13" fmla="*/ 597 h 660"/>
                <a:gd name="T14" fmla="*/ 252 w 285"/>
                <a:gd name="T15" fmla="*/ 660 h 660"/>
                <a:gd name="T16" fmla="*/ 0 w 285"/>
                <a:gd name="T17" fmla="*/ 519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660"/>
                <a:gd name="T29" fmla="*/ 285 w 285"/>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660">
                  <a:moveTo>
                    <a:pt x="0" y="519"/>
                  </a:moveTo>
                  <a:lnTo>
                    <a:pt x="0" y="0"/>
                  </a:lnTo>
                  <a:lnTo>
                    <a:pt x="219" y="123"/>
                  </a:lnTo>
                  <a:lnTo>
                    <a:pt x="162" y="225"/>
                  </a:lnTo>
                  <a:lnTo>
                    <a:pt x="156" y="303"/>
                  </a:lnTo>
                  <a:lnTo>
                    <a:pt x="210" y="402"/>
                  </a:lnTo>
                  <a:lnTo>
                    <a:pt x="285" y="597"/>
                  </a:lnTo>
                  <a:lnTo>
                    <a:pt x="252" y="660"/>
                  </a:lnTo>
                  <a:lnTo>
                    <a:pt x="0" y="519"/>
                  </a:lnTo>
                  <a:close/>
                </a:path>
              </a:pathLst>
            </a:custGeom>
            <a:solidFill>
              <a:srgbClr val="C6000D"/>
            </a:solidFill>
            <a:ln w="9525">
              <a:solidFill>
                <a:schemeClr val="accent1">
                  <a:lumMod val="60000"/>
                  <a:lumOff val="40000"/>
                </a:schemeClr>
              </a:solidFill>
              <a:round/>
              <a:headEnd/>
              <a:tailEnd/>
            </a:ln>
          </p:spPr>
          <p:txBody>
            <a:bodyPr>
              <a:spAutoFit/>
            </a:bodyPr>
            <a:lstStyle/>
            <a:p>
              <a:pPr>
                <a:defRPr/>
              </a:pPr>
              <a:endParaRPr lang="en-US"/>
            </a:p>
          </p:txBody>
        </p:sp>
      </p:grpSp>
      <p:grpSp>
        <p:nvGrpSpPr>
          <p:cNvPr id="20" name="Group 69"/>
          <p:cNvGrpSpPr>
            <a:grpSpLocks/>
          </p:cNvGrpSpPr>
          <p:nvPr/>
        </p:nvGrpSpPr>
        <p:grpSpPr bwMode="auto">
          <a:xfrm>
            <a:off x="6035309" y="1591418"/>
            <a:ext cx="881306" cy="899747"/>
            <a:chOff x="3096" y="3001"/>
            <a:chExt cx="366" cy="375"/>
          </a:xfrm>
        </p:grpSpPr>
        <p:pic>
          <p:nvPicPr>
            <p:cNvPr id="21" name="Picture 70" descr="Disk with tra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96" y="3010"/>
              <a:ext cx="36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1" descr="New Picture (1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82" y="306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2" descr="New Picture (1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68" y="3100"/>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3" descr="New Picture (1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91" y="3001"/>
              <a:ext cx="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TextBox 42"/>
          <p:cNvSpPr txBox="1">
            <a:spLocks noChangeArrowheads="1"/>
          </p:cNvSpPr>
          <p:nvPr/>
        </p:nvSpPr>
        <p:spPr bwMode="auto">
          <a:xfrm>
            <a:off x="4758790" y="1228151"/>
            <a:ext cx="80967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eaLnBrk="1" hangingPunct="1"/>
            <a:r>
              <a:rPr lang="en-US" dirty="0" smtClean="0">
                <a:solidFill>
                  <a:srgbClr val="800000"/>
                </a:solidFill>
              </a:rPr>
              <a:t>Firewall</a:t>
            </a:r>
            <a:endParaRPr lang="en-US" dirty="0">
              <a:solidFill>
                <a:srgbClr val="800000"/>
              </a:solidFill>
            </a:endParaRPr>
          </a:p>
        </p:txBody>
      </p:sp>
      <p:sp>
        <p:nvSpPr>
          <p:cNvPr id="46" name="Line 25"/>
          <p:cNvSpPr>
            <a:spLocks noChangeShapeType="1"/>
          </p:cNvSpPr>
          <p:nvPr/>
        </p:nvSpPr>
        <p:spPr bwMode="auto">
          <a:xfrm flipH="1">
            <a:off x="6605386" y="2039199"/>
            <a:ext cx="2538614" cy="1406855"/>
          </a:xfrm>
          <a:prstGeom prst="line">
            <a:avLst/>
          </a:prstGeom>
          <a:noFill/>
          <a:ln w="9525">
            <a:solidFill>
              <a:srgbClr val="FF0000"/>
            </a:solidFill>
            <a:round/>
            <a:headEnd type="stealth" w="med" len="lg"/>
            <a:tailEnd type="stealth" w="med"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47" name="Line 27"/>
          <p:cNvSpPr>
            <a:spLocks noChangeShapeType="1"/>
          </p:cNvSpPr>
          <p:nvPr/>
        </p:nvSpPr>
        <p:spPr bwMode="auto">
          <a:xfrm>
            <a:off x="6519661" y="3427004"/>
            <a:ext cx="212725" cy="122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nvGrpSpPr>
          <p:cNvPr id="62" name="Group 8"/>
          <p:cNvGrpSpPr>
            <a:grpSpLocks/>
          </p:cNvGrpSpPr>
          <p:nvPr/>
        </p:nvGrpSpPr>
        <p:grpSpPr bwMode="auto">
          <a:xfrm>
            <a:off x="4343400" y="3897802"/>
            <a:ext cx="4699000" cy="2651125"/>
            <a:chOff x="247" y="2228"/>
            <a:chExt cx="2960" cy="1670"/>
          </a:xfrm>
        </p:grpSpPr>
        <p:sp>
          <p:nvSpPr>
            <p:cNvPr id="63" name="Freeform 9"/>
            <p:cNvSpPr>
              <a:spLocks/>
            </p:cNvSpPr>
            <p:nvPr/>
          </p:nvSpPr>
          <p:spPr bwMode="auto">
            <a:xfrm>
              <a:off x="247" y="2251"/>
              <a:ext cx="2955" cy="1647"/>
            </a:xfrm>
            <a:custGeom>
              <a:avLst/>
              <a:gdLst>
                <a:gd name="T0" fmla="*/ 0 w 2955"/>
                <a:gd name="T1" fmla="*/ 942 h 1647"/>
                <a:gd name="T2" fmla="*/ 1728 w 2955"/>
                <a:gd name="T3" fmla="*/ 0 h 1647"/>
                <a:gd name="T4" fmla="*/ 2955 w 2955"/>
                <a:gd name="T5" fmla="*/ 705 h 1647"/>
                <a:gd name="T6" fmla="*/ 1224 w 2955"/>
                <a:gd name="T7" fmla="*/ 1647 h 1647"/>
                <a:gd name="T8" fmla="*/ 0 w 2955"/>
                <a:gd name="T9" fmla="*/ 942 h 1647"/>
                <a:gd name="T10" fmla="*/ 0 60000 65536"/>
                <a:gd name="T11" fmla="*/ 0 60000 65536"/>
                <a:gd name="T12" fmla="*/ 0 60000 65536"/>
                <a:gd name="T13" fmla="*/ 0 60000 65536"/>
                <a:gd name="T14" fmla="*/ 0 60000 65536"/>
                <a:gd name="T15" fmla="*/ 0 w 2955"/>
                <a:gd name="T16" fmla="*/ 0 h 1647"/>
                <a:gd name="T17" fmla="*/ 2955 w 2955"/>
                <a:gd name="T18" fmla="*/ 1647 h 1647"/>
              </a:gdLst>
              <a:ahLst/>
              <a:cxnLst>
                <a:cxn ang="T10">
                  <a:pos x="T0" y="T1"/>
                </a:cxn>
                <a:cxn ang="T11">
                  <a:pos x="T2" y="T3"/>
                </a:cxn>
                <a:cxn ang="T12">
                  <a:pos x="T4" y="T5"/>
                </a:cxn>
                <a:cxn ang="T13">
                  <a:pos x="T6" y="T7"/>
                </a:cxn>
                <a:cxn ang="T14">
                  <a:pos x="T8" y="T9"/>
                </a:cxn>
              </a:cxnLst>
              <a:rect l="T15" t="T16" r="T17" b="T18"/>
              <a:pathLst>
                <a:path w="2955" h="1647">
                  <a:moveTo>
                    <a:pt x="0" y="942"/>
                  </a:moveTo>
                  <a:lnTo>
                    <a:pt x="1728" y="0"/>
                  </a:lnTo>
                  <a:lnTo>
                    <a:pt x="2955" y="705"/>
                  </a:lnTo>
                  <a:lnTo>
                    <a:pt x="1224" y="1647"/>
                  </a:lnTo>
                  <a:lnTo>
                    <a:pt x="0" y="942"/>
                  </a:lnTo>
                  <a:close/>
                </a:path>
              </a:pathLst>
            </a:custGeom>
            <a:gradFill rotWithShape="1">
              <a:gsLst>
                <a:gs pos="0">
                  <a:srgbClr val="B7CFDF">
                    <a:alpha val="64998"/>
                  </a:srgbClr>
                </a:gs>
                <a:gs pos="100000">
                  <a:srgbClr val="A4A2AF">
                    <a:alpha val="10001"/>
                  </a:srgbClr>
                </a:gs>
              </a:gsLst>
              <a:lin ang="2700000" scaled="1"/>
            </a:gradFill>
            <a:ln w="9525">
              <a:solidFill>
                <a:schemeClr val="bg2">
                  <a:lumMod val="50000"/>
                </a:schemeClr>
              </a:solidFill>
              <a:round/>
              <a:headEnd/>
              <a:tailEnd/>
            </a:ln>
          </p:spPr>
          <p:txBody>
            <a:bodyPr anchor="ctr"/>
            <a:lstStyle/>
            <a:p>
              <a:pPr>
                <a:defRPr/>
              </a:pPr>
              <a:endParaRPr lang="en-US"/>
            </a:p>
          </p:txBody>
        </p:sp>
        <p:sp>
          <p:nvSpPr>
            <p:cNvPr id="64" name="Freeform 10"/>
            <p:cNvSpPr>
              <a:spLocks/>
            </p:cNvSpPr>
            <p:nvPr/>
          </p:nvSpPr>
          <p:spPr bwMode="auto">
            <a:xfrm>
              <a:off x="252" y="2228"/>
              <a:ext cx="2955" cy="1647"/>
            </a:xfrm>
            <a:custGeom>
              <a:avLst/>
              <a:gdLst>
                <a:gd name="T0" fmla="*/ 0 w 2955"/>
                <a:gd name="T1" fmla="*/ 942 h 1647"/>
                <a:gd name="T2" fmla="*/ 1728 w 2955"/>
                <a:gd name="T3" fmla="*/ 0 h 1647"/>
                <a:gd name="T4" fmla="*/ 2955 w 2955"/>
                <a:gd name="T5" fmla="*/ 705 h 1647"/>
                <a:gd name="T6" fmla="*/ 1224 w 2955"/>
                <a:gd name="T7" fmla="*/ 1647 h 1647"/>
                <a:gd name="T8" fmla="*/ 0 w 2955"/>
                <a:gd name="T9" fmla="*/ 942 h 1647"/>
                <a:gd name="T10" fmla="*/ 0 60000 65536"/>
                <a:gd name="T11" fmla="*/ 0 60000 65536"/>
                <a:gd name="T12" fmla="*/ 0 60000 65536"/>
                <a:gd name="T13" fmla="*/ 0 60000 65536"/>
                <a:gd name="T14" fmla="*/ 0 60000 65536"/>
                <a:gd name="T15" fmla="*/ 0 w 2955"/>
                <a:gd name="T16" fmla="*/ 0 h 1647"/>
                <a:gd name="T17" fmla="*/ 2955 w 2955"/>
                <a:gd name="T18" fmla="*/ 1647 h 1647"/>
              </a:gdLst>
              <a:ahLst/>
              <a:cxnLst>
                <a:cxn ang="T10">
                  <a:pos x="T0" y="T1"/>
                </a:cxn>
                <a:cxn ang="T11">
                  <a:pos x="T2" y="T3"/>
                </a:cxn>
                <a:cxn ang="T12">
                  <a:pos x="T4" y="T5"/>
                </a:cxn>
                <a:cxn ang="T13">
                  <a:pos x="T6" y="T7"/>
                </a:cxn>
                <a:cxn ang="T14">
                  <a:pos x="T8" y="T9"/>
                </a:cxn>
              </a:cxnLst>
              <a:rect l="T15" t="T16" r="T17" b="T18"/>
              <a:pathLst>
                <a:path w="2955" h="1647">
                  <a:moveTo>
                    <a:pt x="0" y="942"/>
                  </a:moveTo>
                  <a:lnTo>
                    <a:pt x="1728" y="0"/>
                  </a:lnTo>
                  <a:lnTo>
                    <a:pt x="2955" y="705"/>
                  </a:lnTo>
                  <a:lnTo>
                    <a:pt x="1224" y="1647"/>
                  </a:lnTo>
                  <a:lnTo>
                    <a:pt x="0" y="942"/>
                  </a:lnTo>
                  <a:close/>
                </a:path>
              </a:pathLst>
            </a:custGeom>
            <a:gradFill rotWithShape="1">
              <a:gsLst>
                <a:gs pos="0">
                  <a:srgbClr val="B7CFDF">
                    <a:alpha val="64998"/>
                  </a:srgbClr>
                </a:gs>
                <a:gs pos="100000">
                  <a:srgbClr val="A4A2AF">
                    <a:alpha val="10001"/>
                  </a:srgbClr>
                </a:gs>
              </a:gsLst>
              <a:lin ang="2700000" scaled="1"/>
            </a:gradFill>
            <a:ln w="9525">
              <a:solidFill>
                <a:schemeClr val="bg2">
                  <a:lumMod val="50000"/>
                </a:schemeClr>
              </a:solidFill>
              <a:round/>
              <a:headEnd/>
              <a:tailEnd/>
            </a:ln>
          </p:spPr>
          <p:txBody>
            <a:bodyPr anchor="ctr"/>
            <a:lstStyle/>
            <a:p>
              <a:pPr>
                <a:defRPr/>
              </a:pPr>
              <a:endParaRPr lang="en-US"/>
            </a:p>
          </p:txBody>
        </p:sp>
      </p:grpSp>
      <p:sp>
        <p:nvSpPr>
          <p:cNvPr id="65" name="TextBox 49"/>
          <p:cNvSpPr txBox="1">
            <a:spLocks noChangeArrowheads="1"/>
          </p:cNvSpPr>
          <p:nvPr/>
        </p:nvSpPr>
        <p:spPr bwMode="auto">
          <a:xfrm>
            <a:off x="7694557" y="5868054"/>
            <a:ext cx="1257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b="1" dirty="0" smtClean="0">
                <a:solidFill>
                  <a:srgbClr val="008000"/>
                </a:solidFill>
              </a:rPr>
              <a:t>Enterprise B </a:t>
            </a:r>
            <a:r>
              <a:rPr lang="en-US" b="1" dirty="0">
                <a:solidFill>
                  <a:schemeClr val="accent1"/>
                </a:solidFill>
              </a:rPr>
              <a:t>Network</a:t>
            </a:r>
          </a:p>
        </p:txBody>
      </p:sp>
      <p:grpSp>
        <p:nvGrpSpPr>
          <p:cNvPr id="66" name="Group 3"/>
          <p:cNvGrpSpPr>
            <a:grpSpLocks/>
          </p:cNvGrpSpPr>
          <p:nvPr/>
        </p:nvGrpSpPr>
        <p:grpSpPr bwMode="auto">
          <a:xfrm>
            <a:off x="4394200" y="4521689"/>
            <a:ext cx="1104900" cy="1449388"/>
            <a:chOff x="842" y="1831"/>
            <a:chExt cx="696" cy="913"/>
          </a:xfrm>
        </p:grpSpPr>
        <p:sp>
          <p:nvSpPr>
            <p:cNvPr id="67" name="Freeform 4"/>
            <p:cNvSpPr>
              <a:spLocks/>
            </p:cNvSpPr>
            <p:nvPr/>
          </p:nvSpPr>
          <p:spPr bwMode="auto">
            <a:xfrm>
              <a:off x="889" y="1831"/>
              <a:ext cx="285" cy="660"/>
            </a:xfrm>
            <a:custGeom>
              <a:avLst/>
              <a:gdLst>
                <a:gd name="T0" fmla="*/ 0 w 285"/>
                <a:gd name="T1" fmla="*/ 519 h 660"/>
                <a:gd name="T2" fmla="*/ 0 w 285"/>
                <a:gd name="T3" fmla="*/ 0 h 660"/>
                <a:gd name="T4" fmla="*/ 219 w 285"/>
                <a:gd name="T5" fmla="*/ 123 h 660"/>
                <a:gd name="T6" fmla="*/ 162 w 285"/>
                <a:gd name="T7" fmla="*/ 225 h 660"/>
                <a:gd name="T8" fmla="*/ 156 w 285"/>
                <a:gd name="T9" fmla="*/ 303 h 660"/>
                <a:gd name="T10" fmla="*/ 210 w 285"/>
                <a:gd name="T11" fmla="*/ 402 h 660"/>
                <a:gd name="T12" fmla="*/ 285 w 285"/>
                <a:gd name="T13" fmla="*/ 597 h 660"/>
                <a:gd name="T14" fmla="*/ 252 w 285"/>
                <a:gd name="T15" fmla="*/ 660 h 660"/>
                <a:gd name="T16" fmla="*/ 0 w 285"/>
                <a:gd name="T17" fmla="*/ 519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660"/>
                <a:gd name="T29" fmla="*/ 285 w 285"/>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660">
                  <a:moveTo>
                    <a:pt x="0" y="519"/>
                  </a:moveTo>
                  <a:lnTo>
                    <a:pt x="0" y="0"/>
                  </a:lnTo>
                  <a:lnTo>
                    <a:pt x="219" y="123"/>
                  </a:lnTo>
                  <a:lnTo>
                    <a:pt x="162" y="225"/>
                  </a:lnTo>
                  <a:lnTo>
                    <a:pt x="156" y="303"/>
                  </a:lnTo>
                  <a:lnTo>
                    <a:pt x="210" y="402"/>
                  </a:lnTo>
                  <a:lnTo>
                    <a:pt x="285" y="597"/>
                  </a:lnTo>
                  <a:lnTo>
                    <a:pt x="252" y="660"/>
                  </a:lnTo>
                  <a:lnTo>
                    <a:pt x="0" y="519"/>
                  </a:lnTo>
                  <a:close/>
                </a:path>
              </a:pathLst>
            </a:custGeom>
            <a:solidFill>
              <a:srgbClr val="C6000D"/>
            </a:solidFill>
            <a:ln w="9525">
              <a:solidFill>
                <a:schemeClr val="accent1">
                  <a:lumMod val="60000"/>
                  <a:lumOff val="40000"/>
                </a:schemeClr>
              </a:solidFill>
              <a:round/>
              <a:headEnd/>
              <a:tailEnd/>
            </a:ln>
          </p:spPr>
          <p:txBody>
            <a:bodyPr>
              <a:spAutoFit/>
            </a:bodyPr>
            <a:lstStyle/>
            <a:p>
              <a:pPr>
                <a:defRPr/>
              </a:pPr>
              <a:endParaRPr lang="en-US"/>
            </a:p>
          </p:txBody>
        </p:sp>
        <p:sp>
          <p:nvSpPr>
            <p:cNvPr id="68" name="Freeform 5"/>
            <p:cNvSpPr>
              <a:spLocks/>
            </p:cNvSpPr>
            <p:nvPr/>
          </p:nvSpPr>
          <p:spPr bwMode="auto">
            <a:xfrm>
              <a:off x="866" y="1844"/>
              <a:ext cx="672" cy="900"/>
            </a:xfrm>
            <a:custGeom>
              <a:avLst/>
              <a:gdLst>
                <a:gd name="T0" fmla="*/ 0 w 672"/>
                <a:gd name="T1" fmla="*/ 513 h 900"/>
                <a:gd name="T2" fmla="*/ 0 w 672"/>
                <a:gd name="T3" fmla="*/ 0 h 900"/>
                <a:gd name="T4" fmla="*/ 609 w 672"/>
                <a:gd name="T5" fmla="*/ 345 h 900"/>
                <a:gd name="T6" fmla="*/ 603 w 672"/>
                <a:gd name="T7" fmla="*/ 411 h 900"/>
                <a:gd name="T8" fmla="*/ 546 w 672"/>
                <a:gd name="T9" fmla="*/ 471 h 900"/>
                <a:gd name="T10" fmla="*/ 534 w 672"/>
                <a:gd name="T11" fmla="*/ 561 h 900"/>
                <a:gd name="T12" fmla="*/ 564 w 672"/>
                <a:gd name="T13" fmla="*/ 633 h 900"/>
                <a:gd name="T14" fmla="*/ 579 w 672"/>
                <a:gd name="T15" fmla="*/ 741 h 900"/>
                <a:gd name="T16" fmla="*/ 660 w 672"/>
                <a:gd name="T17" fmla="*/ 834 h 900"/>
                <a:gd name="T18" fmla="*/ 672 w 672"/>
                <a:gd name="T19" fmla="*/ 900 h 900"/>
                <a:gd name="T20" fmla="*/ 0 w 672"/>
                <a:gd name="T21" fmla="*/ 513 h 9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2"/>
                <a:gd name="T34" fmla="*/ 0 h 900"/>
                <a:gd name="T35" fmla="*/ 672 w 672"/>
                <a:gd name="T36" fmla="*/ 900 h 9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2" h="900">
                  <a:moveTo>
                    <a:pt x="0" y="513"/>
                  </a:moveTo>
                  <a:lnTo>
                    <a:pt x="0" y="0"/>
                  </a:lnTo>
                  <a:lnTo>
                    <a:pt x="609" y="345"/>
                  </a:lnTo>
                  <a:lnTo>
                    <a:pt x="603" y="411"/>
                  </a:lnTo>
                  <a:lnTo>
                    <a:pt x="546" y="471"/>
                  </a:lnTo>
                  <a:lnTo>
                    <a:pt x="534" y="561"/>
                  </a:lnTo>
                  <a:lnTo>
                    <a:pt x="564" y="633"/>
                  </a:lnTo>
                  <a:lnTo>
                    <a:pt x="579" y="741"/>
                  </a:lnTo>
                  <a:lnTo>
                    <a:pt x="660" y="834"/>
                  </a:lnTo>
                  <a:lnTo>
                    <a:pt x="672" y="900"/>
                  </a:lnTo>
                  <a:lnTo>
                    <a:pt x="0" y="513"/>
                  </a:lnTo>
                  <a:close/>
                </a:path>
              </a:pathLst>
            </a:custGeom>
            <a:gradFill rotWithShape="1">
              <a:gsLst>
                <a:gs pos="0">
                  <a:srgbClr val="B7CFDF">
                    <a:alpha val="64998"/>
                  </a:srgbClr>
                </a:gs>
                <a:gs pos="100000">
                  <a:srgbClr val="A4A2AF">
                    <a:alpha val="10001"/>
                  </a:srgbClr>
                </a:gs>
              </a:gsLst>
              <a:lin ang="2700000" scaled="1"/>
            </a:gradFill>
            <a:ln w="9525">
              <a:solidFill>
                <a:schemeClr val="accent1">
                  <a:lumMod val="60000"/>
                  <a:lumOff val="40000"/>
                </a:schemeClr>
              </a:solidFill>
              <a:round/>
              <a:headEnd/>
              <a:tailEnd/>
            </a:ln>
          </p:spPr>
          <p:txBody>
            <a:bodyPr anchor="ctr"/>
            <a:lstStyle/>
            <a:p>
              <a:pPr>
                <a:defRPr/>
              </a:pPr>
              <a:endParaRPr lang="en-US"/>
            </a:p>
          </p:txBody>
        </p:sp>
        <p:sp>
          <p:nvSpPr>
            <p:cNvPr id="69" name="Freeform 6"/>
            <p:cNvSpPr>
              <a:spLocks/>
            </p:cNvSpPr>
            <p:nvPr/>
          </p:nvSpPr>
          <p:spPr bwMode="auto">
            <a:xfrm>
              <a:off x="842" y="1862"/>
              <a:ext cx="285" cy="660"/>
            </a:xfrm>
            <a:custGeom>
              <a:avLst/>
              <a:gdLst>
                <a:gd name="T0" fmla="*/ 0 w 285"/>
                <a:gd name="T1" fmla="*/ 519 h 660"/>
                <a:gd name="T2" fmla="*/ 0 w 285"/>
                <a:gd name="T3" fmla="*/ 0 h 660"/>
                <a:gd name="T4" fmla="*/ 219 w 285"/>
                <a:gd name="T5" fmla="*/ 123 h 660"/>
                <a:gd name="T6" fmla="*/ 162 w 285"/>
                <a:gd name="T7" fmla="*/ 225 h 660"/>
                <a:gd name="T8" fmla="*/ 156 w 285"/>
                <a:gd name="T9" fmla="*/ 303 h 660"/>
                <a:gd name="T10" fmla="*/ 210 w 285"/>
                <a:gd name="T11" fmla="*/ 402 h 660"/>
                <a:gd name="T12" fmla="*/ 285 w 285"/>
                <a:gd name="T13" fmla="*/ 597 h 660"/>
                <a:gd name="T14" fmla="*/ 252 w 285"/>
                <a:gd name="T15" fmla="*/ 660 h 660"/>
                <a:gd name="T16" fmla="*/ 0 w 285"/>
                <a:gd name="T17" fmla="*/ 519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660"/>
                <a:gd name="T29" fmla="*/ 285 w 285"/>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660">
                  <a:moveTo>
                    <a:pt x="0" y="519"/>
                  </a:moveTo>
                  <a:lnTo>
                    <a:pt x="0" y="0"/>
                  </a:lnTo>
                  <a:lnTo>
                    <a:pt x="219" y="123"/>
                  </a:lnTo>
                  <a:lnTo>
                    <a:pt x="162" y="225"/>
                  </a:lnTo>
                  <a:lnTo>
                    <a:pt x="156" y="303"/>
                  </a:lnTo>
                  <a:lnTo>
                    <a:pt x="210" y="402"/>
                  </a:lnTo>
                  <a:lnTo>
                    <a:pt x="285" y="597"/>
                  </a:lnTo>
                  <a:lnTo>
                    <a:pt x="252" y="660"/>
                  </a:lnTo>
                  <a:lnTo>
                    <a:pt x="0" y="519"/>
                  </a:lnTo>
                  <a:close/>
                </a:path>
              </a:pathLst>
            </a:custGeom>
            <a:solidFill>
              <a:srgbClr val="C6000D"/>
            </a:solidFill>
            <a:ln w="9525">
              <a:solidFill>
                <a:schemeClr val="accent1">
                  <a:lumMod val="60000"/>
                  <a:lumOff val="40000"/>
                </a:schemeClr>
              </a:solidFill>
              <a:round/>
              <a:headEnd/>
              <a:tailEnd/>
            </a:ln>
          </p:spPr>
          <p:txBody>
            <a:bodyPr>
              <a:spAutoFit/>
            </a:bodyPr>
            <a:lstStyle/>
            <a:p>
              <a:pPr>
                <a:defRPr/>
              </a:pPr>
              <a:endParaRPr lang="en-US"/>
            </a:p>
          </p:txBody>
        </p:sp>
      </p:grpSp>
      <p:pic>
        <p:nvPicPr>
          <p:cNvPr id="70" name="Picture 16" descr="Server 3.gif"/>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672014" y="1599546"/>
            <a:ext cx="702947" cy="116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Line 25"/>
          <p:cNvSpPr>
            <a:spLocks noChangeShapeType="1"/>
          </p:cNvSpPr>
          <p:nvPr/>
        </p:nvSpPr>
        <p:spPr bwMode="auto">
          <a:xfrm flipH="1">
            <a:off x="6503786" y="5220049"/>
            <a:ext cx="2538614" cy="1406855"/>
          </a:xfrm>
          <a:prstGeom prst="line">
            <a:avLst/>
          </a:prstGeom>
          <a:noFill/>
          <a:ln w="9525">
            <a:solidFill>
              <a:srgbClr val="008000"/>
            </a:solidFill>
            <a:round/>
            <a:headEnd type="stealth" w="med" len="lg"/>
            <a:tailEnd type="stealth" w="med"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80" name="Line 27"/>
          <p:cNvSpPr>
            <a:spLocks noChangeShapeType="1"/>
          </p:cNvSpPr>
          <p:nvPr/>
        </p:nvSpPr>
        <p:spPr bwMode="auto">
          <a:xfrm>
            <a:off x="6418061" y="6607854"/>
            <a:ext cx="212725" cy="122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pic>
        <p:nvPicPr>
          <p:cNvPr id="43" name="Picture 45" descr="Server 1.gif"/>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982676" y="4416017"/>
            <a:ext cx="963246" cy="132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p:cNvGrpSpPr/>
          <p:nvPr/>
        </p:nvGrpSpPr>
        <p:grpSpPr>
          <a:xfrm>
            <a:off x="5802922" y="2813537"/>
            <a:ext cx="1146180" cy="1543539"/>
            <a:chOff x="5802922" y="2813537"/>
            <a:chExt cx="1146180" cy="1543539"/>
          </a:xfrm>
        </p:grpSpPr>
        <p:sp>
          <p:nvSpPr>
            <p:cNvPr id="85" name="Right Arrow 84"/>
            <p:cNvSpPr/>
            <p:nvPr/>
          </p:nvSpPr>
          <p:spPr>
            <a:xfrm rot="16200000">
              <a:off x="5607541" y="3135922"/>
              <a:ext cx="1543539" cy="898770"/>
            </a:xfrm>
            <a:prstGeom prst="rightArrow">
              <a:avLst/>
            </a:prstGeom>
            <a:solidFill>
              <a:schemeClr val="accent1">
                <a:lumMod val="40000"/>
                <a:lumOff val="60000"/>
                <a:alpha val="83000"/>
              </a:schemeClr>
            </a:solidFill>
            <a:ln w="6350" cap="flat" cmpd="sng" algn="ctr">
              <a:solidFill>
                <a:srgbClr val="0064AF"/>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endParaRPr>
            </a:p>
          </p:txBody>
        </p:sp>
        <p:sp>
          <p:nvSpPr>
            <p:cNvPr id="86" name="TextBox 67"/>
            <p:cNvSpPr txBox="1">
              <a:spLocks noChangeArrowheads="1"/>
            </p:cNvSpPr>
            <p:nvPr/>
          </p:nvSpPr>
          <p:spPr bwMode="auto">
            <a:xfrm>
              <a:off x="5802922" y="2978427"/>
              <a:ext cx="11461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1600" b="1" dirty="0" smtClean="0">
                  <a:solidFill>
                    <a:srgbClr val="002A50"/>
                  </a:solidFill>
                </a:rPr>
                <a:t>Trust</a:t>
              </a:r>
              <a:endParaRPr lang="en-US" sz="1600" b="1" dirty="0">
                <a:solidFill>
                  <a:srgbClr val="002A50"/>
                </a:solidFill>
              </a:endParaRPr>
            </a:p>
          </p:txBody>
        </p:sp>
      </p:grpSp>
      <p:grpSp>
        <p:nvGrpSpPr>
          <p:cNvPr id="3" name="Group 2"/>
          <p:cNvGrpSpPr/>
          <p:nvPr/>
        </p:nvGrpSpPr>
        <p:grpSpPr>
          <a:xfrm>
            <a:off x="1807309" y="5216768"/>
            <a:ext cx="4337538" cy="704408"/>
            <a:chOff x="1807309" y="5216768"/>
            <a:chExt cx="4337538" cy="704408"/>
          </a:xfrm>
        </p:grpSpPr>
        <p:sp>
          <p:nvSpPr>
            <p:cNvPr id="83" name="Line 33"/>
            <p:cNvSpPr>
              <a:spLocks noChangeShapeType="1"/>
            </p:cNvSpPr>
            <p:nvPr/>
          </p:nvSpPr>
          <p:spPr bwMode="auto">
            <a:xfrm flipV="1">
              <a:off x="1807309" y="5216768"/>
              <a:ext cx="4337538" cy="459155"/>
            </a:xfrm>
            <a:prstGeom prst="line">
              <a:avLst/>
            </a:prstGeom>
            <a:noFill/>
            <a:ln w="19050">
              <a:solidFill>
                <a:srgbClr val="339933"/>
              </a:solidFill>
              <a:round/>
              <a:headEnd type="none" w="sm" len="sm"/>
              <a:tailEnd type="stealth" w="med" len="med"/>
            </a:ln>
            <a:extLst>
              <a:ext uri="{909E8E84-426E-40dd-AFC4-6F175D3DCCD1}">
                <a14:hiddenFill xmlns:a14="http://schemas.microsoft.com/office/drawing/2010/main">
                  <a:noFill/>
                </a14:hiddenFill>
              </a:ext>
            </a:extLst>
          </p:spPr>
          <p:txBody>
            <a:bodyPr wrap="square">
              <a:spAutoFit/>
            </a:bodyPr>
            <a:lstStyle/>
            <a:p>
              <a:endParaRPr lang="en-US"/>
            </a:p>
          </p:txBody>
        </p:sp>
        <p:pic>
          <p:nvPicPr>
            <p:cNvPr id="90" name="Picture 8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214425" y="5266554"/>
              <a:ext cx="708897" cy="654622"/>
            </a:xfrm>
            <a:prstGeom prst="rect">
              <a:avLst/>
            </a:prstGeom>
          </p:spPr>
        </p:pic>
      </p:grpSp>
      <p:grpSp>
        <p:nvGrpSpPr>
          <p:cNvPr id="4" name="Group 3"/>
          <p:cNvGrpSpPr/>
          <p:nvPr/>
        </p:nvGrpSpPr>
        <p:grpSpPr>
          <a:xfrm>
            <a:off x="1750815" y="2422768"/>
            <a:ext cx="3993493" cy="3174591"/>
            <a:chOff x="1750815" y="2422768"/>
            <a:chExt cx="3993493" cy="3174591"/>
          </a:xfrm>
        </p:grpSpPr>
        <p:sp>
          <p:nvSpPr>
            <p:cNvPr id="17" name="Line 33"/>
            <p:cNvSpPr>
              <a:spLocks noChangeShapeType="1"/>
            </p:cNvSpPr>
            <p:nvPr/>
          </p:nvSpPr>
          <p:spPr bwMode="auto">
            <a:xfrm flipV="1">
              <a:off x="1750815" y="2422768"/>
              <a:ext cx="3993493" cy="3174591"/>
            </a:xfrm>
            <a:prstGeom prst="line">
              <a:avLst/>
            </a:prstGeom>
            <a:noFill/>
            <a:ln w="19050">
              <a:solidFill>
                <a:srgbClr val="339933"/>
              </a:solidFill>
              <a:round/>
              <a:headEnd type="none" w="sm" len="sm"/>
              <a:tailEnd type="stealth" w="med" len="med"/>
            </a:ln>
            <a:extLst>
              <a:ext uri="{909E8E84-426E-40dd-AFC4-6F175D3DCCD1}">
                <a14:hiddenFill xmlns:a14="http://schemas.microsoft.com/office/drawing/2010/main">
                  <a:noFill/>
                </a14:hiddenFill>
              </a:ext>
            </a:extLst>
          </p:spPr>
          <p:txBody>
            <a:bodyPr wrap="square">
              <a:spAutoFit/>
            </a:bodyPr>
            <a:lstStyle/>
            <a:p>
              <a:endParaRPr lang="en-US"/>
            </a:p>
          </p:txBody>
        </p:sp>
        <p:pic>
          <p:nvPicPr>
            <p:cNvPr id="91" name="Picture 9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567578" y="2634296"/>
              <a:ext cx="551499" cy="551499"/>
            </a:xfrm>
            <a:prstGeom prst="rect">
              <a:avLst/>
            </a:prstGeom>
          </p:spPr>
        </p:pic>
      </p:grpSp>
      <p:pic>
        <p:nvPicPr>
          <p:cNvPr id="36" name="Picture 46" descr="Cloud from MS presentation.png"/>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rot="19960003">
            <a:off x="1275277" y="2411978"/>
            <a:ext cx="4257980" cy="324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9"/>
          <p:cNvSpPr txBox="1">
            <a:spLocks noChangeArrowheads="1"/>
          </p:cNvSpPr>
          <p:nvPr/>
        </p:nvSpPr>
        <p:spPr bwMode="auto">
          <a:xfrm>
            <a:off x="3048000" y="3810000"/>
            <a:ext cx="1257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Barclays" charset="0"/>
                <a:ea typeface="ＭＳ Ｐゴシック" charset="0"/>
                <a:cs typeface="ＭＳ Ｐゴシック" charset="0"/>
              </a:defRPr>
            </a:lvl1pPr>
            <a:lvl2pPr marL="742950" indent="-285750" eaLnBrk="0" hangingPunct="0">
              <a:defRPr sz="1200">
                <a:solidFill>
                  <a:schemeClr val="tx1"/>
                </a:solidFill>
                <a:latin typeface="Barclays" charset="0"/>
                <a:ea typeface="ＭＳ Ｐゴシック" charset="0"/>
              </a:defRPr>
            </a:lvl2pPr>
            <a:lvl3pPr marL="1143000" indent="-228600" eaLnBrk="0" hangingPunct="0">
              <a:defRPr sz="1200">
                <a:solidFill>
                  <a:schemeClr val="tx1"/>
                </a:solidFill>
                <a:latin typeface="Barclays" charset="0"/>
                <a:ea typeface="ＭＳ Ｐゴシック" charset="0"/>
              </a:defRPr>
            </a:lvl3pPr>
            <a:lvl4pPr marL="1600200" indent="-228600" eaLnBrk="0" hangingPunct="0">
              <a:defRPr sz="1200">
                <a:solidFill>
                  <a:schemeClr val="tx1"/>
                </a:solidFill>
                <a:latin typeface="Barclays" charset="0"/>
                <a:ea typeface="ＭＳ Ｐゴシック" charset="0"/>
              </a:defRPr>
            </a:lvl4pPr>
            <a:lvl5pPr marL="2057400" indent="-228600" eaLnBrk="0" hangingPunct="0">
              <a:defRPr sz="1200">
                <a:solidFill>
                  <a:schemeClr val="tx1"/>
                </a:solidFill>
                <a:latin typeface="Barclays" charset="0"/>
                <a:ea typeface="ＭＳ Ｐゴシック" charset="0"/>
              </a:defRPr>
            </a:lvl5pPr>
            <a:lvl6pPr marL="2514600" indent="-228600" eaLnBrk="0" fontAlgn="base" hangingPunct="0">
              <a:spcBef>
                <a:spcPct val="0"/>
              </a:spcBef>
              <a:spcAft>
                <a:spcPct val="0"/>
              </a:spcAft>
              <a:defRPr sz="1200">
                <a:solidFill>
                  <a:schemeClr val="tx1"/>
                </a:solidFill>
                <a:latin typeface="Barclays" charset="0"/>
                <a:ea typeface="ＭＳ Ｐゴシック" charset="0"/>
              </a:defRPr>
            </a:lvl6pPr>
            <a:lvl7pPr marL="2971800" indent="-228600" eaLnBrk="0" fontAlgn="base" hangingPunct="0">
              <a:spcBef>
                <a:spcPct val="0"/>
              </a:spcBef>
              <a:spcAft>
                <a:spcPct val="0"/>
              </a:spcAft>
              <a:defRPr sz="1200">
                <a:solidFill>
                  <a:schemeClr val="tx1"/>
                </a:solidFill>
                <a:latin typeface="Barclays" charset="0"/>
                <a:ea typeface="ＭＳ Ｐゴシック" charset="0"/>
              </a:defRPr>
            </a:lvl7pPr>
            <a:lvl8pPr marL="3429000" indent="-228600" eaLnBrk="0" fontAlgn="base" hangingPunct="0">
              <a:spcBef>
                <a:spcPct val="0"/>
              </a:spcBef>
              <a:spcAft>
                <a:spcPct val="0"/>
              </a:spcAft>
              <a:defRPr sz="1200">
                <a:solidFill>
                  <a:schemeClr val="tx1"/>
                </a:solidFill>
                <a:latin typeface="Barclays" charset="0"/>
                <a:ea typeface="ＭＳ Ｐゴシック" charset="0"/>
              </a:defRPr>
            </a:lvl8pPr>
            <a:lvl9pPr marL="3886200" indent="-228600" eaLnBrk="0" fontAlgn="base" hangingPunct="0">
              <a:spcBef>
                <a:spcPct val="0"/>
              </a:spcBef>
              <a:spcAft>
                <a:spcPct val="0"/>
              </a:spcAft>
              <a:defRPr sz="1200">
                <a:solidFill>
                  <a:schemeClr val="tx1"/>
                </a:solidFill>
                <a:latin typeface="Barclays" charset="0"/>
                <a:ea typeface="ＭＳ Ｐゴシック" charset="0"/>
              </a:defRPr>
            </a:lvl9pPr>
          </a:lstStyle>
          <a:p>
            <a:pPr algn="ctr" eaLnBrk="1" hangingPunct="1"/>
            <a:r>
              <a:rPr lang="en-US" sz="1600" b="1" dirty="0" smtClean="0">
                <a:solidFill>
                  <a:schemeClr val="tx1">
                    <a:lumMod val="50000"/>
                    <a:lumOff val="50000"/>
                  </a:schemeClr>
                </a:solidFill>
              </a:rPr>
              <a:t>Internet</a:t>
            </a:r>
            <a:endParaRPr lang="en-US" sz="1600" b="1" dirty="0">
              <a:solidFill>
                <a:schemeClr val="tx1">
                  <a:lumMod val="50000"/>
                  <a:lumOff val="50000"/>
                </a:schemeClr>
              </a:solidFill>
            </a:endParaRPr>
          </a:p>
        </p:txBody>
      </p:sp>
      <p:pic>
        <p:nvPicPr>
          <p:cNvPr id="82" name="Picture 81"/>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992366" y="5190143"/>
            <a:ext cx="908050" cy="971550"/>
          </a:xfrm>
          <a:prstGeom prst="rect">
            <a:avLst/>
          </a:prstGeom>
          <a:noFill/>
          <a:ln w="9525">
            <a:noFill/>
            <a:miter lim="800000"/>
            <a:headEnd/>
            <a:tailEnd/>
          </a:ln>
        </p:spPr>
      </p:pic>
      <p:pic>
        <p:nvPicPr>
          <p:cNvPr id="88" name="Picture 87"/>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66848" y="3203705"/>
            <a:ext cx="2004434" cy="1951538"/>
          </a:xfrm>
          <a:prstGeom prst="rect">
            <a:avLst/>
          </a:prstGeom>
        </p:spPr>
      </p:pic>
      <p:pic>
        <p:nvPicPr>
          <p:cNvPr id="89" name="Picture 88"/>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01232" y="3564694"/>
            <a:ext cx="1664340" cy="1536914"/>
          </a:xfrm>
          <a:prstGeom prst="rect">
            <a:avLst/>
          </a:prstGeom>
        </p:spPr>
      </p:pic>
      <p:sp>
        <p:nvSpPr>
          <p:cNvPr id="92" name="TextBox 91"/>
          <p:cNvSpPr txBox="1"/>
          <p:nvPr/>
        </p:nvSpPr>
        <p:spPr>
          <a:xfrm>
            <a:off x="600006" y="742399"/>
            <a:ext cx="3328409" cy="1292661"/>
          </a:xfrm>
          <a:prstGeom prst="rect">
            <a:avLst/>
          </a:prstGeom>
          <a:solidFill>
            <a:schemeClr val="bg1">
              <a:lumMod val="95000"/>
            </a:schemeClr>
          </a:solidFill>
          <a:ln>
            <a:solidFill>
              <a:schemeClr val="accent1">
                <a:lumMod val="50000"/>
              </a:schemeClr>
            </a:solidFill>
          </a:ln>
          <a:effectLst>
            <a:outerShdw blurRad="50800" dist="38100" dir="2700000" algn="tl" rotWithShape="0">
              <a:prstClr val="black">
                <a:alpha val="40000"/>
              </a:prstClr>
            </a:outerShdw>
          </a:effectLst>
        </p:spPr>
        <p:txBody>
          <a:bodyPr wrap="square" tIns="91440" bIns="91440" rtlCol="0" anchor="ctr" anchorCtr="0">
            <a:spAutoFit/>
          </a:bodyPr>
          <a:lstStyle/>
          <a:p>
            <a:r>
              <a:rPr lang="en-US" sz="2400" b="1" dirty="0" smtClean="0"/>
              <a:t>SAML-based SSO with</a:t>
            </a:r>
          </a:p>
          <a:p>
            <a:r>
              <a:rPr lang="en-US" sz="2400" b="1" i="1" dirty="0" smtClean="0"/>
              <a:t>Local</a:t>
            </a:r>
            <a:r>
              <a:rPr lang="en-US" sz="2400" b="1" dirty="0" smtClean="0"/>
              <a:t> validation and domain trust</a:t>
            </a:r>
          </a:p>
        </p:txBody>
      </p:sp>
      <p:sp>
        <p:nvSpPr>
          <p:cNvPr id="93" name="TextBox 92"/>
          <p:cNvSpPr txBox="1"/>
          <p:nvPr/>
        </p:nvSpPr>
        <p:spPr>
          <a:xfrm>
            <a:off x="1538194" y="6235619"/>
            <a:ext cx="4087520" cy="553998"/>
          </a:xfrm>
          <a:prstGeom prst="rect">
            <a:avLst/>
          </a:prstGeom>
          <a:solidFill>
            <a:schemeClr val="bg1">
              <a:lumMod val="95000"/>
            </a:schemeClr>
          </a:solidFill>
          <a:ln>
            <a:solidFill>
              <a:schemeClr val="accent1">
                <a:lumMod val="50000"/>
              </a:schemeClr>
            </a:solidFill>
          </a:ln>
          <a:effectLst>
            <a:outerShdw blurRad="50800" dist="38100" dir="2700000" algn="tl" rotWithShape="0">
              <a:prstClr val="black">
                <a:alpha val="40000"/>
              </a:prstClr>
            </a:outerShdw>
          </a:effectLst>
        </p:spPr>
        <p:txBody>
          <a:bodyPr wrap="square" tIns="91440" bIns="91440" rtlCol="0" anchor="ctr" anchorCtr="0">
            <a:spAutoFit/>
          </a:bodyPr>
          <a:lstStyle/>
          <a:p>
            <a:pPr algn="ctr"/>
            <a:r>
              <a:rPr lang="en-US" sz="2400" dirty="0" smtClean="0"/>
              <a:t>0 to 2.588M years ago…</a:t>
            </a:r>
          </a:p>
        </p:txBody>
      </p:sp>
      <p:sp>
        <p:nvSpPr>
          <p:cNvPr id="33" name="Rectangle 32"/>
          <p:cNvSpPr/>
          <p:nvPr/>
        </p:nvSpPr>
        <p:spPr>
          <a:xfrm>
            <a:off x="244231" y="4933462"/>
            <a:ext cx="439615" cy="146538"/>
          </a:xfrm>
          <a:prstGeom prst="rect">
            <a:avLst/>
          </a:prstGeom>
          <a:solidFill>
            <a:schemeClr val="bg1"/>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endParaRPr>
          </a:p>
        </p:txBody>
      </p:sp>
      <p:sp>
        <p:nvSpPr>
          <p:cNvPr id="94" name="Rectangle 93"/>
          <p:cNvSpPr/>
          <p:nvPr/>
        </p:nvSpPr>
        <p:spPr>
          <a:xfrm>
            <a:off x="195385" y="5652476"/>
            <a:ext cx="347784" cy="433754"/>
          </a:xfrm>
          <a:prstGeom prst="rect">
            <a:avLst/>
          </a:prstGeom>
          <a:solidFill>
            <a:schemeClr val="bg1"/>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endParaRPr>
          </a:p>
        </p:txBody>
      </p:sp>
    </p:spTree>
    <p:extLst>
      <p:ext uri="{BB962C8B-B14F-4D97-AF65-F5344CB8AC3E}">
        <p14:creationId xmlns:p14="http://schemas.microsoft.com/office/powerpoint/2010/main" val="172923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2000" fill="hold"/>
                                        <p:tgtEl>
                                          <p:spTgt spid="88"/>
                                        </p:tgtEl>
                                        <p:attrNameLst>
                                          <p:attrName>ppt_w</p:attrName>
                                        </p:attrNameLst>
                                      </p:cBhvr>
                                      <p:tavLst>
                                        <p:tav tm="0">
                                          <p:val>
                                            <p:fltVal val="0"/>
                                          </p:val>
                                        </p:tav>
                                        <p:tav tm="100000">
                                          <p:val>
                                            <p:strVal val="#ppt_w"/>
                                          </p:val>
                                        </p:tav>
                                      </p:tavLst>
                                    </p:anim>
                                    <p:anim calcmode="lin" valueType="num">
                                      <p:cBhvr>
                                        <p:cTn id="8" dur="2000" fill="hold"/>
                                        <p:tgtEl>
                                          <p:spTgt spid="88"/>
                                        </p:tgtEl>
                                        <p:attrNameLst>
                                          <p:attrName>ppt_h</p:attrName>
                                        </p:attrNameLst>
                                      </p:cBhvr>
                                      <p:tavLst>
                                        <p:tav tm="0">
                                          <p:val>
                                            <p:fltVal val="0"/>
                                          </p:val>
                                        </p:tav>
                                        <p:tav tm="100000">
                                          <p:val>
                                            <p:strVal val="#ppt_h"/>
                                          </p:val>
                                        </p:tav>
                                      </p:tavLst>
                                    </p:anim>
                                    <p:animEffect transition="in" filter="fade">
                                      <p:cBhvr>
                                        <p:cTn id="9" dur="2000"/>
                                        <p:tgtEl>
                                          <p:spTgt spid="88"/>
                                        </p:tgtEl>
                                      </p:cBhvr>
                                    </p:animEffect>
                                  </p:childTnLst>
                                </p:cTn>
                              </p:par>
                            </p:childTnLst>
                          </p:cTn>
                        </p:par>
                        <p:par>
                          <p:cTn id="10" fill="hold">
                            <p:stCondLst>
                              <p:cond delay="2000"/>
                            </p:stCondLst>
                            <p:childTnLst>
                              <p:par>
                                <p:cTn id="11" presetID="22" presetClass="entr" presetSubtype="8" fill="remove"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childTnLst>
                          </p:cTn>
                        </p:par>
                        <p:par>
                          <p:cTn id="14" fill="hold">
                            <p:stCondLst>
                              <p:cond delay="4000"/>
                            </p:stCondLst>
                            <p:childTnLst>
                              <p:par>
                                <p:cTn id="15" presetID="53" presetClass="exit" presetSubtype="32" fill="hold" nodeType="afterEffect">
                                  <p:stCondLst>
                                    <p:cond delay="0"/>
                                  </p:stCondLst>
                                  <p:childTnLst>
                                    <p:anim calcmode="lin" valueType="num">
                                      <p:cBhvr>
                                        <p:cTn id="16" dur="2000"/>
                                        <p:tgtEl>
                                          <p:spTgt spid="88"/>
                                        </p:tgtEl>
                                        <p:attrNameLst>
                                          <p:attrName>ppt_w</p:attrName>
                                        </p:attrNameLst>
                                      </p:cBhvr>
                                      <p:tavLst>
                                        <p:tav tm="0">
                                          <p:val>
                                            <p:strVal val="ppt_w"/>
                                          </p:val>
                                        </p:tav>
                                        <p:tav tm="100000">
                                          <p:val>
                                            <p:fltVal val="0"/>
                                          </p:val>
                                        </p:tav>
                                      </p:tavLst>
                                    </p:anim>
                                    <p:anim calcmode="lin" valueType="num">
                                      <p:cBhvr>
                                        <p:cTn id="17" dur="2000"/>
                                        <p:tgtEl>
                                          <p:spTgt spid="88"/>
                                        </p:tgtEl>
                                        <p:attrNameLst>
                                          <p:attrName>ppt_h</p:attrName>
                                        </p:attrNameLst>
                                      </p:cBhvr>
                                      <p:tavLst>
                                        <p:tav tm="0">
                                          <p:val>
                                            <p:strVal val="ppt_h"/>
                                          </p:val>
                                        </p:tav>
                                        <p:tav tm="100000">
                                          <p:val>
                                            <p:fltVal val="0"/>
                                          </p:val>
                                        </p:tav>
                                      </p:tavLst>
                                    </p:anim>
                                    <p:animEffect transition="out" filter="fade">
                                      <p:cBhvr>
                                        <p:cTn id="18" dur="2000"/>
                                        <p:tgtEl>
                                          <p:spTgt spid="88"/>
                                        </p:tgtEl>
                                      </p:cBhvr>
                                    </p:animEffect>
                                    <p:set>
                                      <p:cBhvr>
                                        <p:cTn id="19" dur="1" fill="hold">
                                          <p:stCondLst>
                                            <p:cond delay="1999"/>
                                          </p:stCondLst>
                                        </p:cTn>
                                        <p:tgtEl>
                                          <p:spTgt spid="88"/>
                                        </p:tgtEl>
                                        <p:attrNameLst>
                                          <p:attrName>style.visibility</p:attrName>
                                        </p:attrNameLst>
                                      </p:cBhvr>
                                      <p:to>
                                        <p:strVal val="hidden"/>
                                      </p:to>
                                    </p:set>
                                  </p:childTnLst>
                                </p:cTn>
                              </p:par>
                            </p:childTnLst>
                          </p:cTn>
                        </p:par>
                        <p:par>
                          <p:cTn id="20" fill="hold">
                            <p:stCondLst>
                              <p:cond delay="6000"/>
                            </p:stCondLst>
                            <p:childTnLst>
                              <p:par>
                                <p:cTn id="21" presetID="53" presetClass="entr" presetSubtype="16"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 calcmode="lin" valueType="num">
                                      <p:cBhvr>
                                        <p:cTn id="23" dur="1000" fill="hold"/>
                                        <p:tgtEl>
                                          <p:spTgt spid="89"/>
                                        </p:tgtEl>
                                        <p:attrNameLst>
                                          <p:attrName>ppt_w</p:attrName>
                                        </p:attrNameLst>
                                      </p:cBhvr>
                                      <p:tavLst>
                                        <p:tav tm="0">
                                          <p:val>
                                            <p:fltVal val="0"/>
                                          </p:val>
                                        </p:tav>
                                        <p:tav tm="100000">
                                          <p:val>
                                            <p:strVal val="#ppt_w"/>
                                          </p:val>
                                        </p:tav>
                                      </p:tavLst>
                                    </p:anim>
                                    <p:anim calcmode="lin" valueType="num">
                                      <p:cBhvr>
                                        <p:cTn id="24" dur="1000" fill="hold"/>
                                        <p:tgtEl>
                                          <p:spTgt spid="89"/>
                                        </p:tgtEl>
                                        <p:attrNameLst>
                                          <p:attrName>ppt_h</p:attrName>
                                        </p:attrNameLst>
                                      </p:cBhvr>
                                      <p:tavLst>
                                        <p:tav tm="0">
                                          <p:val>
                                            <p:fltVal val="0"/>
                                          </p:val>
                                        </p:tav>
                                        <p:tav tm="100000">
                                          <p:val>
                                            <p:strVal val="#ppt_h"/>
                                          </p:val>
                                        </p:tav>
                                      </p:tavLst>
                                    </p:anim>
                                    <p:animEffect transition="in" filter="fade">
                                      <p:cBhvr>
                                        <p:cTn id="25" dur="1000"/>
                                        <p:tgtEl>
                                          <p:spTgt spid="89"/>
                                        </p:tgtEl>
                                      </p:cBhvr>
                                    </p:animEffect>
                                  </p:childTnLst>
                                </p:cTn>
                              </p:par>
                            </p:childTnLst>
                          </p:cTn>
                        </p:par>
                        <p:par>
                          <p:cTn id="26" fill="hold">
                            <p:stCondLst>
                              <p:cond delay="7000"/>
                            </p:stCondLst>
                            <p:childTnLst>
                              <p:par>
                                <p:cTn id="27" presetID="22" presetClass="entr" presetSubtype="8" repeatCount="3000" fill="hold" nodeType="afterEffect">
                                  <p:stCondLst>
                                    <p:cond delay="100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2000"/>
                                        <p:tgtEl>
                                          <p:spTgt spid="3"/>
                                        </p:tgtEl>
                                      </p:cBhvr>
                                    </p:animEffect>
                                  </p:childTnLst>
                                </p:cTn>
                              </p:par>
                              <p:par>
                                <p:cTn id="30" presetID="22" presetClass="entr" presetSubtype="4"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Essence, It All Comes Down To This</a:t>
            </a:r>
            <a:endParaRPr lang="en-US" dirty="0"/>
          </a:p>
        </p:txBody>
      </p:sp>
      <p:sp>
        <p:nvSpPr>
          <p:cNvPr id="3" name="Rectangle 2"/>
          <p:cNvSpPr/>
          <p:nvPr/>
        </p:nvSpPr>
        <p:spPr>
          <a:xfrm>
            <a:off x="5822462" y="1397001"/>
            <a:ext cx="1631462" cy="1553308"/>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2000" b="1" i="0" u="none" strike="noStrike" kern="0" cap="none" spc="0" normalizeH="0" baseline="0" noProof="0" dirty="0" smtClean="0">
                <a:ln>
                  <a:noFill/>
                </a:ln>
                <a:solidFill>
                  <a:schemeClr val="accent3">
                    <a:lumMod val="60000"/>
                    <a:lumOff val="40000"/>
                  </a:schemeClr>
                </a:solidFill>
                <a:effectLst/>
                <a:uLnTx/>
                <a:uFillTx/>
                <a:latin typeface="Calibri"/>
                <a:ea typeface="+mn-ea"/>
                <a:cs typeface="Arial Unicode MS" pitchFamily="34" charset="-128"/>
              </a:rPr>
              <a:t>Authorization</a:t>
            </a:r>
          </a:p>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2000" b="1" i="0" u="none" strike="noStrike" kern="0" cap="none" spc="0" normalizeH="0" baseline="0" noProof="0" dirty="0" smtClean="0">
                <a:ln>
                  <a:noFill/>
                </a:ln>
                <a:solidFill>
                  <a:schemeClr val="accent3">
                    <a:lumMod val="60000"/>
                    <a:lumOff val="40000"/>
                  </a:schemeClr>
                </a:solidFill>
                <a:effectLst/>
                <a:uLnTx/>
                <a:uFillTx/>
                <a:latin typeface="Calibri"/>
                <a:ea typeface="+mn-ea"/>
                <a:cs typeface="Arial Unicode MS" pitchFamily="34" charset="-128"/>
              </a:rPr>
              <a:t>Server</a:t>
            </a:r>
          </a:p>
        </p:txBody>
      </p:sp>
      <p:sp>
        <p:nvSpPr>
          <p:cNvPr id="4" name="Rectangle 3"/>
          <p:cNvSpPr/>
          <p:nvPr/>
        </p:nvSpPr>
        <p:spPr>
          <a:xfrm>
            <a:off x="5808785" y="3649786"/>
            <a:ext cx="1631462" cy="1553308"/>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2000" b="1" i="0" u="none" strike="noStrike" kern="0" cap="none" spc="0" normalizeH="0" baseline="0" noProof="0" dirty="0" smtClean="0">
                <a:ln>
                  <a:noFill/>
                </a:ln>
                <a:solidFill>
                  <a:schemeClr val="accent3">
                    <a:lumMod val="60000"/>
                    <a:lumOff val="40000"/>
                  </a:schemeClr>
                </a:solidFill>
                <a:effectLst/>
                <a:uLnTx/>
                <a:uFillTx/>
                <a:latin typeface="Calibri"/>
                <a:ea typeface="+mn-ea"/>
                <a:cs typeface="Arial Unicode MS" pitchFamily="34" charset="-128"/>
              </a:rPr>
              <a:t>Resource</a:t>
            </a:r>
          </a:p>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2000" b="1" i="0" u="none" strike="noStrike" kern="0" cap="none" spc="0" normalizeH="0" baseline="0" noProof="0" dirty="0" smtClean="0">
                <a:ln>
                  <a:noFill/>
                </a:ln>
                <a:solidFill>
                  <a:schemeClr val="accent3">
                    <a:lumMod val="60000"/>
                    <a:lumOff val="40000"/>
                  </a:schemeClr>
                </a:solidFill>
                <a:effectLst/>
                <a:uLnTx/>
                <a:uFillTx/>
                <a:latin typeface="Calibri"/>
                <a:ea typeface="+mn-ea"/>
                <a:cs typeface="Arial Unicode MS" pitchFamily="34" charset="-128"/>
              </a:rPr>
              <a:t>Server</a:t>
            </a:r>
          </a:p>
        </p:txBody>
      </p:sp>
      <p:sp>
        <p:nvSpPr>
          <p:cNvPr id="5" name="Rectangle 4"/>
          <p:cNvSpPr/>
          <p:nvPr/>
        </p:nvSpPr>
        <p:spPr>
          <a:xfrm>
            <a:off x="1340340" y="2414956"/>
            <a:ext cx="1631462" cy="1553308"/>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2000" b="1" i="0" u="none" strike="noStrike" kern="0" cap="none" spc="0" normalizeH="0" baseline="0" noProof="0" dirty="0" smtClean="0">
                <a:ln>
                  <a:noFill/>
                </a:ln>
                <a:solidFill>
                  <a:schemeClr val="accent3">
                    <a:lumMod val="60000"/>
                    <a:lumOff val="40000"/>
                  </a:schemeClr>
                </a:solidFill>
                <a:effectLst/>
                <a:uLnTx/>
                <a:uFillTx/>
                <a:latin typeface="Calibri"/>
                <a:ea typeface="+mn-ea"/>
                <a:cs typeface="Arial Unicode MS" pitchFamily="34" charset="-128"/>
              </a:rPr>
              <a:t>Client</a:t>
            </a:r>
          </a:p>
        </p:txBody>
      </p:sp>
      <p:cxnSp>
        <p:nvCxnSpPr>
          <p:cNvPr id="7" name="Straight Arrow Connector 6"/>
          <p:cNvCxnSpPr/>
          <p:nvPr/>
        </p:nvCxnSpPr>
        <p:spPr>
          <a:xfrm flipV="1">
            <a:off x="2969847" y="1856156"/>
            <a:ext cx="2862384" cy="976922"/>
          </a:xfrm>
          <a:prstGeom prst="straightConnector1">
            <a:avLst/>
          </a:prstGeom>
          <a:ln w="12700" cmpd="sng">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endCxn id="4" idx="1"/>
          </p:cNvCxnSpPr>
          <p:nvPr/>
        </p:nvCxnSpPr>
        <p:spPr>
          <a:xfrm>
            <a:off x="2985478" y="3581401"/>
            <a:ext cx="2823307" cy="845039"/>
          </a:xfrm>
          <a:prstGeom prst="straightConnector1">
            <a:avLst/>
          </a:prstGeom>
          <a:ln w="12700" cmpd="sng">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endCxn id="5" idx="3"/>
          </p:cNvCxnSpPr>
          <p:nvPr/>
        </p:nvCxnSpPr>
        <p:spPr>
          <a:xfrm flipH="1">
            <a:off x="2971802" y="2219569"/>
            <a:ext cx="2842845" cy="972041"/>
          </a:xfrm>
          <a:prstGeom prst="straightConnector1">
            <a:avLst/>
          </a:prstGeom>
          <a:ln w="12700" cmpd="sng">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034693" y="1372510"/>
            <a:ext cx="1348154" cy="738664"/>
          </a:xfrm>
          <a:prstGeom prst="rect">
            <a:avLst/>
          </a:prstGeom>
          <a:noFill/>
        </p:spPr>
        <p:txBody>
          <a:bodyPr wrap="square" tIns="91440" bIns="91440" rtlCol="0" anchor="ctr" anchorCtr="0">
            <a:spAutoFit/>
          </a:bodyPr>
          <a:lstStyle/>
          <a:p>
            <a:pPr marL="342900" indent="-342900" algn="ctr">
              <a:buAutoNum type="arabicPeriod"/>
            </a:pPr>
            <a:r>
              <a:rPr lang="en-US" b="1" dirty="0" smtClean="0">
                <a:solidFill>
                  <a:schemeClr val="accent3">
                    <a:lumMod val="75000"/>
                  </a:schemeClr>
                </a:solidFill>
              </a:rPr>
              <a:t>Proof of </a:t>
            </a:r>
          </a:p>
          <a:p>
            <a:pPr algn="ctr"/>
            <a:r>
              <a:rPr lang="en-US" b="1" dirty="0" smtClean="0">
                <a:solidFill>
                  <a:schemeClr val="accent3">
                    <a:lumMod val="75000"/>
                  </a:schemeClr>
                </a:solidFill>
              </a:rPr>
              <a:t>Identity </a:t>
            </a:r>
          </a:p>
        </p:txBody>
      </p:sp>
      <p:sp>
        <p:nvSpPr>
          <p:cNvPr id="14" name="TextBox 13"/>
          <p:cNvSpPr txBox="1"/>
          <p:nvPr/>
        </p:nvSpPr>
        <p:spPr>
          <a:xfrm>
            <a:off x="3327399" y="2874792"/>
            <a:ext cx="1348154" cy="461665"/>
          </a:xfrm>
          <a:prstGeom prst="rect">
            <a:avLst/>
          </a:prstGeom>
          <a:noFill/>
        </p:spPr>
        <p:txBody>
          <a:bodyPr wrap="square" tIns="91440" bIns="91440" rtlCol="0" anchor="ctr" anchorCtr="0">
            <a:spAutoFit/>
          </a:bodyPr>
          <a:lstStyle/>
          <a:p>
            <a:pPr algn="ctr"/>
            <a:r>
              <a:rPr lang="en-US" b="1" dirty="0" smtClean="0">
                <a:solidFill>
                  <a:schemeClr val="accent3">
                    <a:lumMod val="75000"/>
                  </a:schemeClr>
                </a:solidFill>
              </a:rPr>
              <a:t>2. Token</a:t>
            </a:r>
          </a:p>
        </p:txBody>
      </p:sp>
      <p:sp>
        <p:nvSpPr>
          <p:cNvPr id="15" name="TextBox 14"/>
          <p:cNvSpPr txBox="1"/>
          <p:nvPr/>
        </p:nvSpPr>
        <p:spPr>
          <a:xfrm>
            <a:off x="4339491" y="4240304"/>
            <a:ext cx="1348154" cy="461665"/>
          </a:xfrm>
          <a:prstGeom prst="rect">
            <a:avLst/>
          </a:prstGeom>
          <a:noFill/>
        </p:spPr>
        <p:txBody>
          <a:bodyPr wrap="square" tIns="91440" bIns="91440" rtlCol="0" anchor="ctr" anchorCtr="0">
            <a:spAutoFit/>
          </a:bodyPr>
          <a:lstStyle/>
          <a:p>
            <a:pPr algn="ctr"/>
            <a:r>
              <a:rPr lang="en-US" b="1" dirty="0" smtClean="0">
                <a:solidFill>
                  <a:schemeClr val="accent3">
                    <a:lumMod val="75000"/>
                  </a:schemeClr>
                </a:solidFill>
              </a:rPr>
              <a:t>3. Token</a:t>
            </a:r>
          </a:p>
        </p:txBody>
      </p:sp>
    </p:spTree>
    <p:extLst>
      <p:ext uri="{BB962C8B-B14F-4D97-AF65-F5344CB8AC3E}">
        <p14:creationId xmlns:p14="http://schemas.microsoft.com/office/powerpoint/2010/main" val="9667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16955" y="803486"/>
            <a:ext cx="3961203" cy="707886"/>
          </a:xfrm>
          <a:prstGeom prst="rect">
            <a:avLst/>
          </a:prstGeom>
          <a:noFill/>
        </p:spPr>
        <p:txBody>
          <a:bodyPr wrap="square" rtlCol="0">
            <a:spAutoFit/>
          </a:bodyPr>
          <a:lstStyle/>
          <a:p>
            <a:r>
              <a:rPr lang="en-US" sz="4000" dirty="0" smtClean="0">
                <a:solidFill>
                  <a:srgbClr val="193545"/>
                </a:solidFill>
              </a:rPr>
              <a:t>Change</a:t>
            </a:r>
            <a:endParaRPr lang="en-US" sz="4000" dirty="0">
              <a:solidFill>
                <a:srgbClr val="193545"/>
              </a:solidFill>
            </a:endParaRPr>
          </a:p>
        </p:txBody>
      </p:sp>
      <p:pic>
        <p:nvPicPr>
          <p:cNvPr id="5" name="Picture 4"/>
          <p:cNvPicPr>
            <a:picLocks noChangeAspect="1"/>
          </p:cNvPicPr>
          <p:nvPr/>
        </p:nvPicPr>
        <p:blipFill>
          <a:blip r:embed="rId3"/>
          <a:stretch>
            <a:fillRect/>
          </a:stretch>
        </p:blipFill>
        <p:spPr>
          <a:xfrm>
            <a:off x="3491790" y="2209800"/>
            <a:ext cx="5384800" cy="4648200"/>
          </a:xfrm>
          <a:prstGeom prst="rect">
            <a:avLst/>
          </a:prstGeom>
        </p:spPr>
      </p:pic>
      <p:sp>
        <p:nvSpPr>
          <p:cNvPr id="6" name="TextBox 5"/>
          <p:cNvSpPr txBox="1"/>
          <p:nvPr/>
        </p:nvSpPr>
        <p:spPr>
          <a:xfrm>
            <a:off x="2018498" y="802761"/>
            <a:ext cx="3961203" cy="707886"/>
          </a:xfrm>
          <a:prstGeom prst="rect">
            <a:avLst/>
          </a:prstGeom>
          <a:noFill/>
        </p:spPr>
        <p:txBody>
          <a:bodyPr wrap="square" rtlCol="0">
            <a:spAutoFit/>
          </a:bodyPr>
          <a:lstStyle/>
          <a:p>
            <a:r>
              <a:rPr lang="en-US" sz="4000" dirty="0" smtClean="0">
                <a:solidFill>
                  <a:srgbClr val="193545"/>
                </a:solidFill>
              </a:rPr>
              <a:t>Agent</a:t>
            </a:r>
            <a:endParaRPr lang="en-US" sz="4000" dirty="0">
              <a:solidFill>
                <a:srgbClr val="193545"/>
              </a:solidFill>
            </a:endParaRPr>
          </a:p>
        </p:txBody>
      </p:sp>
    </p:spTree>
    <p:extLst>
      <p:ext uri="{BB962C8B-B14F-4D97-AF65-F5344CB8AC3E}">
        <p14:creationId xmlns:p14="http://schemas.microsoft.com/office/powerpoint/2010/main" val="172440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42" presetClass="entr" presetSubtype="0"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0"/>
                                        <p:tgtEl>
                                          <p:spTgt spid="5"/>
                                        </p:tgtEl>
                                      </p:cBhvr>
                                    </p:animEffect>
                                    <p:anim calcmode="lin" valueType="num">
                                      <p:cBhvr>
                                        <p:cTn id="16" dur="5000" fill="hold"/>
                                        <p:tgtEl>
                                          <p:spTgt spid="5"/>
                                        </p:tgtEl>
                                        <p:attrNameLst>
                                          <p:attrName>ppt_x</p:attrName>
                                        </p:attrNameLst>
                                      </p:cBhvr>
                                      <p:tavLst>
                                        <p:tav tm="0">
                                          <p:val>
                                            <p:strVal val="#ppt_x"/>
                                          </p:val>
                                        </p:tav>
                                        <p:tav tm="100000">
                                          <p:val>
                                            <p:strVal val="#ppt_x"/>
                                          </p:val>
                                        </p:tav>
                                      </p:tavLst>
                                    </p:anim>
                                    <p:anim calcmode="lin" valueType="num">
                                      <p:cBhvr>
                                        <p:cTn id="17" dur="5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1_Corp and Event Title">
  <a:themeElements>
    <a:clrScheme name="CA Corp color palette 2014">
      <a:dk1>
        <a:srgbClr val="20343A"/>
      </a:dk1>
      <a:lt1>
        <a:srgbClr val="FFFFFF"/>
      </a:lt1>
      <a:dk2>
        <a:srgbClr val="58676D"/>
      </a:dk2>
      <a:lt2>
        <a:srgbClr val="D0D8D8"/>
      </a:lt2>
      <a:accent1>
        <a:srgbClr val="53BBD4"/>
      </a:accent1>
      <a:accent2>
        <a:srgbClr val="BD66A9"/>
      </a:accent2>
      <a:accent3>
        <a:srgbClr val="22475C"/>
      </a:accent3>
      <a:accent4>
        <a:srgbClr val="57C1B4"/>
      </a:accent4>
      <a:accent5>
        <a:srgbClr val="3B2259"/>
      </a:accent5>
      <a:accent6>
        <a:srgbClr val="FFC91C"/>
      </a:accent6>
      <a:hlink>
        <a:srgbClr val="22475C"/>
      </a:hlink>
      <a:folHlink>
        <a:srgbClr val="3B22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spPr>
      <a:bodyPr wrap="none" tIns="91440" bIns="91440" rtlCol="0" anchor="ctr" anchorCtr="0">
        <a:noAutofit/>
      </a:bodyPr>
      <a:lstStyle>
        <a:defPPr algn="ctr">
          <a:defRPr sz="1200" dirty="0" err="1" smtClean="0"/>
        </a:defPPr>
      </a:lstStyle>
    </a:txDef>
  </a:objectDefaults>
  <a:extraClrSchemeLst/>
</a:theme>
</file>

<file path=ppt/theme/theme2.xml><?xml version="1.0" encoding="utf-8"?>
<a:theme xmlns:a="http://schemas.openxmlformats.org/drawingml/2006/main" name="CA Corp Template">
  <a:themeElements>
    <a:clrScheme name="CA Corp color palette 2014">
      <a:dk1>
        <a:srgbClr val="20343A"/>
      </a:dk1>
      <a:lt1>
        <a:srgbClr val="FFFFFF"/>
      </a:lt1>
      <a:dk2>
        <a:srgbClr val="58676D"/>
      </a:dk2>
      <a:lt2>
        <a:srgbClr val="D0D8D8"/>
      </a:lt2>
      <a:accent1>
        <a:srgbClr val="53BBD4"/>
      </a:accent1>
      <a:accent2>
        <a:srgbClr val="BD66A9"/>
      </a:accent2>
      <a:accent3>
        <a:srgbClr val="22475C"/>
      </a:accent3>
      <a:accent4>
        <a:srgbClr val="57C1B4"/>
      </a:accent4>
      <a:accent5>
        <a:srgbClr val="3B2259"/>
      </a:accent5>
      <a:accent6>
        <a:srgbClr val="FFC91C"/>
      </a:accent6>
      <a:hlink>
        <a:srgbClr val="22475C"/>
      </a:hlink>
      <a:folHlink>
        <a:srgbClr val="3B22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ln w="12700" cmpd="sng"/>
        <a:effectLst/>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spPr>
      <a:bodyPr wrap="none" tIns="91440" bIns="91440" rtlCol="0" anchor="ctr" anchorCtr="0">
        <a:spAutoFit/>
      </a:bodyPr>
      <a:lstStyle>
        <a:defPPr algn="ctr">
          <a:defRPr sz="1200" dirty="0" smtClean="0"/>
        </a:defPPr>
      </a:lstStyle>
    </a:txDef>
  </a:objectDefaults>
  <a:extraClrSchemeLst/>
</a:theme>
</file>

<file path=ppt/theme/theme3.xml><?xml version="1.0" encoding="utf-8"?>
<a:theme xmlns:a="http://schemas.openxmlformats.org/drawingml/2006/main" name="1_CA Event Template">
  <a:themeElements>
    <a:clrScheme name="CA Event color palette 2014">
      <a:dk1>
        <a:srgbClr val="FFFFFF"/>
      </a:dk1>
      <a:lt1>
        <a:srgbClr val="FFFFFF"/>
      </a:lt1>
      <a:dk2>
        <a:srgbClr val="19272C"/>
      </a:dk2>
      <a:lt2>
        <a:srgbClr val="22343A"/>
      </a:lt2>
      <a:accent1>
        <a:srgbClr val="53BBD4"/>
      </a:accent1>
      <a:accent2>
        <a:srgbClr val="D0D8D8"/>
      </a:accent2>
      <a:accent3>
        <a:srgbClr val="57C1B4"/>
      </a:accent3>
      <a:accent4>
        <a:srgbClr val="FFC91C"/>
      </a:accent4>
      <a:accent5>
        <a:srgbClr val="BD66A9"/>
      </a:accent5>
      <a:accent6>
        <a:srgbClr val="58676D"/>
      </a:accent6>
      <a:hlink>
        <a:srgbClr val="D0D8D8"/>
      </a:hlink>
      <a:folHlink>
        <a:srgbClr val="D0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rgbClr val="FFFFFF"/>
            </a:solidFill>
            <a:effectLst/>
            <a:uLnTx/>
            <a:uFillTx/>
            <a:latin typeface="Calibri"/>
            <a:ea typeface="+mn-ea"/>
            <a:cs typeface="Arial Unicode MS" pitchFamily="34" charset="-128"/>
          </a:defRPr>
        </a:defPPr>
      </a:lstStyle>
    </a:spDef>
    <a:lnDef>
      <a:spPr>
        <a:effectLst/>
      </a:spPr>
      <a:bodyPr/>
      <a:lstStyle/>
      <a:style>
        <a:lnRef idx="2">
          <a:schemeClr val="accent1"/>
        </a:lnRef>
        <a:fillRef idx="0">
          <a:schemeClr val="accent1"/>
        </a:fillRef>
        <a:effectRef idx="1">
          <a:schemeClr val="accent1"/>
        </a:effectRef>
        <a:fontRef idx="minor">
          <a:schemeClr val="tx1"/>
        </a:fontRef>
      </a:style>
    </a:lnDef>
    <a:txDef>
      <a:spPr>
        <a:solidFill>
          <a:schemeClr val="tx2"/>
        </a:solidFill>
        <a:effectLst/>
      </a:spPr>
      <a:bodyPr wrap="none" tIns="91440" bIns="91440" rtlCol="0" anchor="ctr" anchorCtr="0">
        <a:spAutoFit/>
      </a:bodyPr>
      <a:lstStyle>
        <a:defPPr algn="ctr">
          <a:defRPr sz="1200" dirty="0" smtClean="0"/>
        </a:defPPr>
      </a:lstStyle>
    </a:txDef>
  </a:objectDefaults>
  <a:extraClrSchemeLst/>
</a:theme>
</file>

<file path=ppt/theme/theme4.xml><?xml version="1.0" encoding="utf-8"?>
<a:theme xmlns:a="http://schemas.openxmlformats.org/drawingml/2006/main" name="1_Corp and Event Closing">
  <a:themeElements>
    <a:clrScheme name="CA Event color palette 2014">
      <a:dk1>
        <a:srgbClr val="FFFFFF"/>
      </a:dk1>
      <a:lt1>
        <a:srgbClr val="FFFFFF"/>
      </a:lt1>
      <a:dk2>
        <a:srgbClr val="19272C"/>
      </a:dk2>
      <a:lt2>
        <a:srgbClr val="22343A"/>
      </a:lt2>
      <a:accent1>
        <a:srgbClr val="53BBD4"/>
      </a:accent1>
      <a:accent2>
        <a:srgbClr val="D0D8D8"/>
      </a:accent2>
      <a:accent3>
        <a:srgbClr val="57C1B4"/>
      </a:accent3>
      <a:accent4>
        <a:srgbClr val="FFC91C"/>
      </a:accent4>
      <a:accent5>
        <a:srgbClr val="BD66A9"/>
      </a:accent5>
      <a:accent6>
        <a:srgbClr val="58676D"/>
      </a:accent6>
      <a:hlink>
        <a:srgbClr val="D0D8D8"/>
      </a:hlink>
      <a:folHlink>
        <a:srgbClr val="D0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rgbClr val="FFFFFF"/>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tx2"/>
        </a:solidFill>
      </a:spPr>
      <a:bodyPr wrap="none" tIns="91440" bIns="91440" rtlCol="0" anchor="ctr" anchorCtr="0">
        <a:noAutofit/>
      </a:bodyPr>
      <a:lstStyle>
        <a:defPPr algn="ctr">
          <a:defRPr sz="1200" dirty="0" err="1" smtClean="0"/>
        </a:defPPr>
      </a:lstStyle>
    </a:txDef>
  </a:objectDefaults>
  <a:extraClrSchemeLst/>
</a:theme>
</file>

<file path=ppt/theme/theme5.xml><?xml version="1.0" encoding="utf-8"?>
<a:theme xmlns:a="http://schemas.openxmlformats.org/drawingml/2006/main" name="1_Corp and Event Divider">
  <a:themeElements>
    <a:clrScheme name="CA Event color palette 2014">
      <a:dk1>
        <a:srgbClr val="FFFFFF"/>
      </a:dk1>
      <a:lt1>
        <a:srgbClr val="FFFFFF"/>
      </a:lt1>
      <a:dk2>
        <a:srgbClr val="19272C"/>
      </a:dk2>
      <a:lt2>
        <a:srgbClr val="22343A"/>
      </a:lt2>
      <a:accent1>
        <a:srgbClr val="53BBD4"/>
      </a:accent1>
      <a:accent2>
        <a:srgbClr val="D0D8D8"/>
      </a:accent2>
      <a:accent3>
        <a:srgbClr val="57C1B4"/>
      </a:accent3>
      <a:accent4>
        <a:srgbClr val="FFC91C"/>
      </a:accent4>
      <a:accent5>
        <a:srgbClr val="BD66A9"/>
      </a:accent5>
      <a:accent6>
        <a:srgbClr val="58676D"/>
      </a:accent6>
      <a:hlink>
        <a:srgbClr val="D0D8D8"/>
      </a:hlink>
      <a:folHlink>
        <a:srgbClr val="D0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rgbClr val="FFFFFF"/>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tx2"/>
        </a:solidFill>
      </a:spPr>
      <a:bodyPr wrap="none" tIns="91440" bIns="91440" rtlCol="0" anchor="ctr" anchorCtr="0">
        <a:noAutofit/>
      </a:bodyPr>
      <a:lstStyle>
        <a:defPPr algn="ctr">
          <a:defRPr sz="1200" dirty="0" err="1" smtClean="0"/>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Font xmlns="dc8eff60-28dd-4404-9dba-e6ba6c545568" xsi:nil="true"/>
    <RecordType_CA xmlns="dc8eff60-28dd-4404-9dba-e6ba6c545568">Secondary</RecordType_CA>
    <Category xmlns="dc8eff60-28dd-4404-9dba-e6ba6c545568">Presentation</Category>
    <PPT_x0020_Type xmlns="dc8eff60-28dd-4404-9dba-e6ba6c545568">Template</PPT_x0020_Type>
    <PublishingExpirationDate xmlns="http://schemas.microsoft.com/sharepoint/v3" xsi:nil="true"/>
    <PublishingStartDate xmlns="http://schemas.microsoft.com/sharepoint/v3" xsi:nil="true"/>
    <Internal_x002f_External xmlns="dc8eff60-28dd-4404-9dba-e6ba6c545568">External</Internal_x002f_External>
    <Template_x0020_Type xmlns="dc8eff60-28dd-4404-9dba-e6ba6c545568">Presentations</Template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0472418B783044BF2F590CB9E4516B" ma:contentTypeVersion="6" ma:contentTypeDescription="Create a new document." ma:contentTypeScope="" ma:versionID="5c6d91fd6684f55a4bed8b46f4e8fc47">
  <xsd:schema xmlns:xsd="http://www.w3.org/2001/XMLSchema" xmlns:p="http://schemas.microsoft.com/office/2006/metadata/properties" xmlns:ns1="http://schemas.microsoft.com/sharepoint/v3" xmlns:ns2="dc8eff60-28dd-4404-9dba-e6ba6c545568" targetNamespace="http://schemas.microsoft.com/office/2006/metadata/properties" ma:root="true" ma:fieldsID="6bab3289ae11c781e41a2c24b2cfd769" ns1:_="" ns2:_="">
    <xsd:import namespace="http://schemas.microsoft.com/sharepoint/v3"/>
    <xsd:import namespace="dc8eff60-28dd-4404-9dba-e6ba6c545568"/>
    <xsd:element name="properties">
      <xsd:complexType>
        <xsd:sequence>
          <xsd:element name="documentManagement">
            <xsd:complexType>
              <xsd:all>
                <xsd:element ref="ns1:PublishingStartDate" minOccurs="0"/>
                <xsd:element ref="ns1:PublishingExpirationDate" minOccurs="0"/>
                <xsd:element ref="ns2:Internal_x002f_External"/>
                <xsd:element ref="ns2:Template_x0020_Type"/>
                <xsd:element ref="ns2:Font" minOccurs="0"/>
                <xsd:element ref="ns2:PPT_x0020_Type" minOccurs="0"/>
                <xsd:element ref="ns2:Category" minOccurs="0"/>
                <xsd:element ref="ns2:RecordType_CA"/>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dms="http://schemas.microsoft.com/office/2006/documentManagement/types" targetNamespace="dc8eff60-28dd-4404-9dba-e6ba6c545568" elementFormDefault="qualified">
    <xsd:import namespace="http://schemas.microsoft.com/office/2006/documentManagement/types"/>
    <xsd:element name="Internal_x002f_External" ma:index="10" ma:displayName="Internal/External" ma:default="External" ma:format="Dropdown" ma:internalName="Internal_x002f_External">
      <xsd:simpleType>
        <xsd:restriction base="dms:Choice">
          <xsd:enumeration value="Internal"/>
          <xsd:enumeration value="External"/>
          <xsd:enumeration value="Both"/>
        </xsd:restriction>
      </xsd:simpleType>
    </xsd:element>
    <xsd:element name="Template_x0020_Type" ma:index="11" ma:displayName="Template Type" ma:default="Self-Help" ma:format="Dropdown" ma:internalName="Template_x0020_Type">
      <xsd:simpleType>
        <xsd:restriction base="dms:Choice">
          <xsd:enumeration value="Presentations"/>
          <xsd:enumeration value="Stationery"/>
          <xsd:enumeration value="Collateral"/>
          <xsd:enumeration value="Employee Communications"/>
          <xsd:enumeration value="Self-Help"/>
        </xsd:restriction>
      </xsd:simpleType>
    </xsd:element>
    <xsd:element name="Font" ma:index="12" nillable="true" ma:displayName="Font" ma:format="Dropdown" ma:internalName="Font">
      <xsd:simpleType>
        <xsd:restriction base="dms:Choice">
          <xsd:enumeration value="Calibri"/>
          <xsd:enumeration value="CA Sans"/>
        </xsd:restriction>
      </xsd:simpleType>
    </xsd:element>
    <xsd:element name="PPT_x0020_Type" ma:index="13" nillable="true" ma:displayName="PPT Type" ma:default="Template" ma:format="Dropdown" ma:internalName="PPT_x0020_Type">
      <xsd:simpleType>
        <xsd:restriction base="dms:Choice">
          <xsd:enumeration value="User Guide"/>
          <xsd:enumeration value="Template"/>
          <xsd:enumeration value="Color Library"/>
        </xsd:restriction>
      </xsd:simpleType>
    </xsd:element>
    <xsd:element name="Category" ma:index="14" nillable="true" ma:displayName="Category" ma:default="Presentation" ma:format="Dropdown" ma:internalName="Category">
      <xsd:simpleType>
        <xsd:restriction base="dms:Choice">
          <xsd:enumeration value="Generic We Can Message"/>
          <xsd:enumeration value="Corporate News &amp; Views"/>
          <xsd:enumeration value="Specific Email"/>
          <xsd:enumeration value="Press Release"/>
          <xsd:enumeration value="Presentation"/>
          <xsd:enumeration value="Word Template"/>
        </xsd:restriction>
      </xsd:simpleType>
    </xsd:element>
    <xsd:element name="RecordType_CA" ma:index="15" ma:displayName="Record Type" ma:default="Secondary" ma:description="Please select the record type of the content. If you have any questions on the meanings, reference the following: http://qms.ca.com/document.asp?ID=5761" ma:internalName="RecordType_CA" ma:readOnly="false">
      <xsd:simpleType>
        <xsd:restriction base="dms:Choice">
          <xsd:enumeration value="Secondary"/>
          <xsd:enumeration value="Primar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B54C213-DF4C-4D11-92BE-883C15E951ED}">
  <ds:schemaRefs>
    <ds:schemaRef ds:uri="http://purl.org/dc/terms/"/>
    <ds:schemaRef ds:uri="http://www.w3.org/XML/1998/namespace"/>
    <ds:schemaRef ds:uri="dc8eff60-28dd-4404-9dba-e6ba6c545568"/>
    <ds:schemaRef ds:uri="http://schemas.microsoft.com/sharepoint/v3"/>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D2CE232-DE45-4E88-86CA-A4A8D95DDC7D}">
  <ds:schemaRefs>
    <ds:schemaRef ds:uri="http://schemas.microsoft.com/sharepoint/v3/contenttype/forms"/>
  </ds:schemaRefs>
</ds:datastoreItem>
</file>

<file path=customXml/itemProps3.xml><?xml version="1.0" encoding="utf-8"?>
<ds:datastoreItem xmlns:ds="http://schemas.openxmlformats.org/officeDocument/2006/customXml" ds:itemID="{929A3CDE-959E-43DC-B9B8-6A27A1AC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c8eff60-28dd-4404-9dba-e6ba6c54556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CA_Corp_and_Event_Template_4x3_April_2014</Template>
  <TotalTime>44517</TotalTime>
  <Words>1456</Words>
  <Application>Microsoft Macintosh PowerPoint</Application>
  <PresentationFormat>On-screen Show (4:3)</PresentationFormat>
  <Paragraphs>282</Paragraphs>
  <Slides>36</Slides>
  <Notes>14</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36</vt:i4>
      </vt:variant>
    </vt:vector>
  </HeadingPairs>
  <TitlesOfParts>
    <vt:vector size="42" baseType="lpstr">
      <vt:lpstr>1_Corp and Event Title</vt:lpstr>
      <vt:lpstr>CA Corp Template</vt:lpstr>
      <vt:lpstr>1_CA Event Template</vt:lpstr>
      <vt:lpstr>1_Corp and Event Closing</vt:lpstr>
      <vt:lpstr>1_Corp and Event Divider</vt:lpstr>
      <vt:lpstr>Photo Editor Photo</vt:lpstr>
      <vt:lpstr>Mobile Single Sign On (mSSO) Made Easy</vt:lpstr>
      <vt:lpstr>What Does Single Sign On (SSO) Mean To You?</vt:lpstr>
      <vt:lpstr>PowerPoint Presentation</vt:lpstr>
      <vt:lpstr>The Paleoproterozoic Era</vt:lpstr>
      <vt:lpstr>The Triassic Period</vt:lpstr>
      <vt:lpstr>The Jurassic Period</vt:lpstr>
      <vt:lpstr>The Quaternary Period</vt:lpstr>
      <vt:lpstr>In Essence, It All Comes Down To This</vt:lpstr>
      <vt:lpstr>PowerPoint Presentation</vt:lpstr>
      <vt:lpstr>PowerPoint Presentation</vt:lpstr>
      <vt:lpstr>Security Assertion Markup Language (SAML)</vt:lpstr>
      <vt:lpstr>OAuth</vt:lpstr>
      <vt:lpstr>ID Token (From OpenID Connect)</vt:lpstr>
      <vt:lpstr>ID Token (cont.)   It’s Just A JSON Web Token (JWT)</vt:lpstr>
      <vt:lpstr>The Winners</vt:lpstr>
      <vt:lpstr>PowerPoint Presentation</vt:lpstr>
      <vt:lpstr>Our Problem: Secure Mobile Access to Apps and Data</vt:lpstr>
      <vt:lpstr>We Want: Classic SSO In An Active Profile For REST</vt:lpstr>
      <vt:lpstr>Self Service:  If the device is lost or stolen,                         the user should be able to log out </vt:lpstr>
      <vt:lpstr>We Also Want Local App SSO</vt:lpstr>
      <vt:lpstr>Mobile OS Isolation is an issue</vt:lpstr>
      <vt:lpstr>Motivations: Many of our customers have                           architectures like this</vt:lpstr>
      <vt:lpstr>Native Single Sign-On SDK For Mobile Developers</vt:lpstr>
      <vt:lpstr>Client Deployment Strategy</vt:lpstr>
      <vt:lpstr>Three Important Entities All three are managed by the SDK+MAG</vt:lpstr>
      <vt:lpstr>Protocol Strategy</vt:lpstr>
      <vt:lpstr>Overall Architecture</vt:lpstr>
      <vt:lpstr>Register device, streamlined, first usage</vt:lpstr>
      <vt:lpstr>Register device, streamlined, first usage (cont.)</vt:lpstr>
      <vt:lpstr>Request an access_token using JWT (SSO)</vt:lpstr>
      <vt:lpstr>Server-side APIs</vt:lpstr>
      <vt:lpstr>Token Administration</vt:lpstr>
      <vt:lpstr>What Does The SDK Look Like On Android? </vt:lpstr>
      <vt:lpstr>Demo</vt:lpstr>
      <vt:lpstr>PowerPoint Presentation</vt:lpstr>
      <vt:lpstr>PowerPoint Presentation</vt:lpstr>
    </vt:vector>
  </TitlesOfParts>
  <Company>CA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Journey to Agility</dc:title>
  <dc:creator>Tyson Whitten</dc:creator>
  <cp:lastModifiedBy>K. Scott Morrison</cp:lastModifiedBy>
  <cp:revision>412</cp:revision>
  <cp:lastPrinted>2014-05-22T14:11:44Z</cp:lastPrinted>
  <dcterms:created xsi:type="dcterms:W3CDTF">2014-04-22T19:38:37Z</dcterms:created>
  <dcterms:modified xsi:type="dcterms:W3CDTF">2014-11-04T19:27:26Z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0x010100D60472418B783044BF2F590CB9E4516B</vt:lpwstr>
  </property>
</Properties>
</file>