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6256000" cy="9144000"/>
  <p:notesSz cx="6858000" cy="9144000"/>
  <p:defaultTextStyle>
    <a:lvl1pPr defTabSz="546100">
      <a:defRPr sz="2200">
        <a:latin typeface="+mn-lt"/>
        <a:ea typeface="+mn-ea"/>
        <a:cs typeface="+mn-cs"/>
        <a:sym typeface="Helvetica Neue Light"/>
      </a:defRPr>
    </a:lvl1pPr>
    <a:lvl2pPr indent="342900" defTabSz="546100">
      <a:defRPr sz="2200">
        <a:latin typeface="+mn-lt"/>
        <a:ea typeface="+mn-ea"/>
        <a:cs typeface="+mn-cs"/>
        <a:sym typeface="Helvetica Neue Light"/>
      </a:defRPr>
    </a:lvl2pPr>
    <a:lvl3pPr indent="685800" defTabSz="546100">
      <a:defRPr sz="2200">
        <a:latin typeface="+mn-lt"/>
        <a:ea typeface="+mn-ea"/>
        <a:cs typeface="+mn-cs"/>
        <a:sym typeface="Helvetica Neue Light"/>
      </a:defRPr>
    </a:lvl3pPr>
    <a:lvl4pPr indent="1028700" defTabSz="546100">
      <a:defRPr sz="2200">
        <a:latin typeface="+mn-lt"/>
        <a:ea typeface="+mn-ea"/>
        <a:cs typeface="+mn-cs"/>
        <a:sym typeface="Helvetica Neue Light"/>
      </a:defRPr>
    </a:lvl4pPr>
    <a:lvl5pPr indent="1371600" defTabSz="546100">
      <a:defRPr sz="2200">
        <a:latin typeface="+mn-lt"/>
        <a:ea typeface="+mn-ea"/>
        <a:cs typeface="+mn-cs"/>
        <a:sym typeface="Helvetica Neue Light"/>
      </a:defRPr>
    </a:lvl5pPr>
    <a:lvl6pPr indent="1714500" defTabSz="546100">
      <a:defRPr sz="2200">
        <a:latin typeface="+mn-lt"/>
        <a:ea typeface="+mn-ea"/>
        <a:cs typeface="+mn-cs"/>
        <a:sym typeface="Helvetica Neue Light"/>
      </a:defRPr>
    </a:lvl6pPr>
    <a:lvl7pPr indent="2057400" defTabSz="546100">
      <a:defRPr sz="2200">
        <a:latin typeface="+mn-lt"/>
        <a:ea typeface="+mn-ea"/>
        <a:cs typeface="+mn-cs"/>
        <a:sym typeface="Helvetica Neue Light"/>
      </a:defRPr>
    </a:lvl7pPr>
    <a:lvl8pPr indent="2400300" defTabSz="546100">
      <a:defRPr sz="2200">
        <a:latin typeface="+mn-lt"/>
        <a:ea typeface="+mn-ea"/>
        <a:cs typeface="+mn-cs"/>
        <a:sym typeface="Helvetica Neue Light"/>
      </a:defRPr>
    </a:lvl8pPr>
    <a:lvl9pPr indent="2743200" defTabSz="546100">
      <a:defRPr sz="2200"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0" i="0" strike="noStrike" sz="2600" u="none">
                <a:solidFill>
                  <a:srgbClr val="000000"/>
                </a:solidFill>
                <a:effectLst/>
                <a:latin typeface="Helvetica Light"/>
              </a:defRPr>
            </a:pPr>
            <a:r>
              <a:rPr b="0" i="0" strike="noStrike" sz="2600" u="none">
                <a:solidFill>
                  <a:srgbClr val="000000"/>
                </a:solidFill>
                <a:effectLst/>
                <a:latin typeface="Helvetica Light"/>
              </a:rPr>
              <a:t>Primary key</a:t>
            </a:r>
          </a:p>
        </c:rich>
      </c:tx>
      <c:layout>
        <c:manualLayout>
          <c:xMode val="edge"/>
          <c:yMode val="edge"/>
          <c:x val="0.356243"/>
          <c:y val="0.0858346"/>
          <c:w val="0.266284"/>
          <c:h val="0.116544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31679"/>
          <c:y val="0.202378"/>
          <c:w val="0.847091"/>
          <c:h val="0.716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 idx="0">
                  <c:v>no compression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defRPr>
                </a:pPr>
                <a:r>
                  <a: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plain</c:v>
                </c:pt>
                <c:pt idx="1">
                  <c:v>delta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1.000000</c:v>
                </c:pt>
                <c:pt idx="1">
                  <c:v>0.366296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 idx="0">
                  <c:v>+ snappy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defRPr>
                </a:pPr>
                <a:r>
                  <a: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plain</c:v>
                </c:pt>
                <c:pt idx="1">
                  <c:v>delta</c:v>
                </c:pt>
              </c:strCache>
            </c:strRef>
          </c:cat>
          <c:val>
            <c:numRef>
              <c:f>Sheet1!$B$3:$C$3</c:f>
              <c:numCache>
                <c:ptCount val="2"/>
                <c:pt idx="0">
                  <c:v>0.176599</c:v>
                </c:pt>
                <c:pt idx="1">
                  <c:v>0.073128</c:v>
                </c:pt>
              </c:numCache>
            </c:numRef>
          </c:val>
        </c:ser>
        <c:gapWidth val="40"/>
        <c:overlap val="-10"/>
        <c:axId val="0"/>
        <c:axId val="1"/>
      </c:barChart>
      <c:catAx>
        <c:axId val="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000" u="none">
                <a:solidFill>
                  <a:srgbClr val="000000"/>
                </a:solidFill>
                <a:effectLst/>
                <a:latin typeface="Helvetica Light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#,##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000" u="none">
                <a:solidFill>
                  <a:srgbClr val="000000"/>
                </a:solidFill>
                <a:effectLst/>
                <a:latin typeface="Helvetica Light"/>
              </a:defRPr>
            </a:pPr>
          </a:p>
        </c:txPr>
        <c:crossAx val="0"/>
        <c:crosses val="autoZero"/>
        <c:crossBetween val="between"/>
        <c:majorUnit val="0.2"/>
        <c:minorUnit val="0.1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48037"/>
          <c:y val="0.005"/>
          <c:w val="0.851963"/>
          <c:h val="0.067593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b="0" i="0" strike="noStrike" sz="2200" u="none">
              <a:solidFill>
                <a:srgbClr val="000000"/>
              </a:solidFill>
              <a:effectLst/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0" i="0" strike="noStrike" sz="2600" u="none">
                <a:solidFill>
                  <a:srgbClr val="000000"/>
                </a:solidFill>
                <a:effectLst/>
                <a:latin typeface="Helvetica Light"/>
              </a:defRPr>
            </a:pPr>
            <a:r>
              <a:rPr b="0" i="0" strike="noStrike" sz="2600" u="none">
                <a:solidFill>
                  <a:srgbClr val="000000"/>
                </a:solidFill>
                <a:effectLst/>
                <a:latin typeface="Helvetica Light"/>
              </a:rPr>
              <a:t>Primary key</a:t>
            </a:r>
          </a:p>
        </c:rich>
      </c:tx>
      <c:layout>
        <c:manualLayout>
          <c:xMode val="edge"/>
          <c:yMode val="edge"/>
          <c:x val="0.356243"/>
          <c:y val="0.0858346"/>
          <c:w val="0.266284"/>
          <c:h val="0.116544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31679"/>
          <c:y val="0.202378"/>
          <c:w val="0.847091"/>
          <c:h val="0.716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 idx="0">
                  <c:v>no compression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defRPr>
                </a:pPr>
                <a:r>
                  <a: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plain</c:v>
                </c:pt>
                <c:pt idx="1">
                  <c:v>delta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1.000000</c:v>
                </c:pt>
                <c:pt idx="1">
                  <c:v>0.366296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 idx="0">
                  <c:v>+ snappy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defRPr>
                </a:pPr>
                <a:r>
                  <a: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plain</c:v>
                </c:pt>
                <c:pt idx="1">
                  <c:v>delta</c:v>
                </c:pt>
              </c:strCache>
            </c:strRef>
          </c:cat>
          <c:val>
            <c:numRef>
              <c:f>Sheet1!$B$3:$C$3</c:f>
              <c:numCache>
                <c:ptCount val="2"/>
                <c:pt idx="0">
                  <c:v>0.176599</c:v>
                </c:pt>
                <c:pt idx="1">
                  <c:v>0.073128</c:v>
                </c:pt>
              </c:numCache>
            </c:numRef>
          </c:val>
        </c:ser>
        <c:gapWidth val="40"/>
        <c:overlap val="-10"/>
        <c:axId val="0"/>
        <c:axId val="1"/>
      </c:barChart>
      <c:catAx>
        <c:axId val="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000" u="none">
                <a:solidFill>
                  <a:srgbClr val="000000"/>
                </a:solidFill>
                <a:effectLst/>
                <a:latin typeface="Helvetica Light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#,##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000" u="none">
                <a:solidFill>
                  <a:srgbClr val="000000"/>
                </a:solidFill>
                <a:effectLst/>
                <a:latin typeface="Helvetica Light"/>
              </a:defRPr>
            </a:pPr>
          </a:p>
        </c:txPr>
        <c:crossAx val="0"/>
        <c:crosses val="autoZero"/>
        <c:crossBetween val="between"/>
        <c:majorUnit val="0.2"/>
        <c:minorUnit val="0.1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48037"/>
          <c:y val="0.005"/>
          <c:w val="0.851963"/>
          <c:h val="0.067593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b="0" i="0" strike="noStrike" sz="2200" u="none">
              <a:solidFill>
                <a:srgbClr val="000000"/>
              </a:solidFill>
              <a:effectLst/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0" i="0" strike="noStrike" sz="2600" u="none">
                <a:solidFill>
                  <a:srgbClr val="000000"/>
                </a:solidFill>
                <a:effectLst/>
                <a:latin typeface="Helvetica Light"/>
              </a:defRPr>
            </a:pPr>
            <a:r>
              <a:rPr b="0" i="0" strike="noStrike" sz="2600" u="none">
                <a:solidFill>
                  <a:srgbClr val="000000"/>
                </a:solidFill>
                <a:effectLst/>
                <a:latin typeface="Helvetica Light"/>
              </a:rPr>
              <a:t>Foreign key</a:t>
            </a:r>
          </a:p>
        </c:rich>
      </c:tx>
      <c:layout>
        <c:manualLayout>
          <c:xMode val="edge"/>
          <c:yMode val="edge"/>
          <c:x val="0.363781"/>
          <c:y val="0.005"/>
          <c:w val="0.272437"/>
          <c:h val="0.125151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3467"/>
          <c:y val="0.125151"/>
          <c:w val="0.86533"/>
          <c:h val="0.78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 idx="0">
                  <c:v>no compression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defRPr>
                </a:pPr>
                <a:r>
                  <a: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plain</c:v>
                </c:pt>
                <c:pt idx="1">
                  <c:v>delta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1.000000</c:v>
                </c:pt>
                <c:pt idx="1">
                  <c:v>0.312159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 idx="0">
                  <c:v>snappy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defRPr>
                </a:pPr>
                <a:r>
                  <a: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plain</c:v>
                </c:pt>
                <c:pt idx="1">
                  <c:v>delta</c:v>
                </c:pt>
              </c:strCache>
            </c:strRef>
          </c:cat>
          <c:val>
            <c:numRef>
              <c:f>Sheet1!$B$3:$C$3</c:f>
              <c:numCache>
                <c:ptCount val="2"/>
                <c:pt idx="0">
                  <c:v>0.589828</c:v>
                </c:pt>
                <c:pt idx="1">
                  <c:v>0.299498</c:v>
                </c:pt>
              </c:numCache>
            </c:numRef>
          </c:val>
        </c:ser>
        <c:gapWidth val="40"/>
        <c:overlap val="-10"/>
        <c:axId val="0"/>
        <c:axId val="1"/>
      </c:barChart>
      <c:catAx>
        <c:axId val="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000" u="none">
                <a:solidFill>
                  <a:srgbClr val="000000"/>
                </a:solidFill>
                <a:effectLst/>
                <a:latin typeface="Helvetica Light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#,##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000" u="none">
                <a:solidFill>
                  <a:srgbClr val="000000"/>
                </a:solidFill>
                <a:effectLst/>
                <a:latin typeface="Helvetica Light"/>
              </a:defRPr>
            </a:pPr>
          </a:p>
        </c:txPr>
        <c:crossAx val="0"/>
        <c:crosses val="autoZero"/>
        <c:crossBetween val="between"/>
        <c:majorUnit val="0.2"/>
        <c:minorUnit val="0.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155388"/>
          <c:y val="0.067043"/>
          <c:w val="0.810444"/>
          <c:h val="0.72725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 idx="0">
                  <c:v>Plain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prstDash val="solid"/>
              <a:miter lim="400000"/>
            </a:ln>
            <a:effectLst/>
          </c:spPr>
          <c:marker>
            <c:symbol val="x"/>
            <c:size val="17"/>
            <c:spPr>
              <a:solidFill>
                <a:srgbClr val="FFFFFF"/>
              </a:solidFill>
              <a:ln w="38100" cap="flat">
                <a:solidFill>
                  <a:srgbClr val="51A7F9"/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 lvl="0">
                  <a:defRPr b="0" i="0" strike="noStrike" sz="3962" u="none">
                    <a:solidFill>
                      <a:srgbClr val="000000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defRPr>
                </a:pPr>
                <a:r>
                  <a:rPr b="0" i="0" strike="noStrike" sz="3962" u="none">
                    <a:solidFill>
                      <a:srgbClr val="000000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rPr>
                  <a:t/>
                </a:r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Sheet1!$B$2:$B$5</c:f>
              <c:numCache>
                <c:ptCount val="1"/>
                <c:pt idx="0">
                  <c:v>0.000000</c:v>
                </c:pt>
              </c:numCache>
            </c:numRef>
          </c:xVal>
          <c:yVal>
            <c:numRef>
              <c:f>Sheet1!$C$2:$C$5</c:f>
              <c:numCache>
                <c:ptCount val="1"/>
                <c:pt idx="0">
                  <c:v>1300.000000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 idx="0">
                  <c:v>Plain + Snappy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prstDash val="solid"/>
              <a:miter lim="400000"/>
            </a:ln>
            <a:effectLst/>
          </c:spPr>
          <c:marker>
            <c:symbol val="x"/>
            <c:size val="17"/>
            <c:spPr>
              <a:solidFill>
                <a:srgbClr val="FFFFFF"/>
              </a:solidFill>
              <a:ln w="38100" cap="flat">
                <a:solidFill>
                  <a:srgbClr val="70BF41"/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 lvl="0">
                  <a:defRPr b="0" i="0" strike="noStrike" sz="3962" u="none">
                    <a:solidFill>
                      <a:srgbClr val="000000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defRPr>
                </a:pPr>
                <a:r>
                  <a:rPr b="0" i="0" strike="noStrike" sz="3962" u="none">
                    <a:solidFill>
                      <a:srgbClr val="000000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rPr>
                  <a:t/>
                </a:r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Sheet1!$D$2:$D$5</c:f>
              <c:numCache>
                <c:ptCount val="1"/>
                <c:pt idx="0">
                  <c:v>0.540000</c:v>
                </c:pt>
              </c:numCache>
            </c:numRef>
          </c:xVal>
          <c:yVal>
            <c:numRef>
              <c:f>Sheet1!$E$2:$E$5</c:f>
              <c:numCache>
                <c:ptCount val="1"/>
                <c:pt idx="0">
                  <c:v>106.000000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 idx="0">
                  <c:v>Delta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prstDash val="solid"/>
              <a:miter lim="400000"/>
            </a:ln>
            <a:effectLst/>
          </c:spPr>
          <c:marker>
            <c:symbol val="x"/>
            <c:size val="17"/>
            <c:spPr>
              <a:solidFill>
                <a:srgbClr val="FFFFFF"/>
              </a:solidFill>
              <a:ln w="38100" cap="flat">
                <a:solidFill>
                  <a:srgbClr val="FBE12B"/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 lvl="0">
                  <a:defRPr b="0" i="0" strike="noStrike" sz="3962" u="none">
                    <a:solidFill>
                      <a:srgbClr val="000000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defRPr>
                </a:pPr>
                <a:r>
                  <a:rPr b="0" i="0" strike="noStrike" sz="3962" u="none">
                    <a:solidFill>
                      <a:srgbClr val="000000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Light"/>
                  </a:rPr>
                  <a:t/>
                </a:r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Sheet1!$F$2:$F$5</c:f>
              <c:numCache>
                <c:ptCount val="1"/>
                <c:pt idx="0">
                  <c:v>0.763300</c:v>
                </c:pt>
              </c:numCache>
            </c:numRef>
          </c:xVal>
          <c:yVal>
            <c:numRef>
              <c:f>Sheet1!$G$2:$G$5</c:f>
              <c:numCache>
                <c:ptCount val="1"/>
                <c:pt idx="0">
                  <c:v>410.000000</c:v>
                </c:pt>
              </c:numCache>
            </c:numRef>
          </c:yVal>
          <c:smooth val="0"/>
        </c:ser>
        <c:axId val="0"/>
        <c:axId val="1"/>
      </c:scatterChart>
      <c:valAx>
        <c:axId val="0"/>
        <c:scaling>
          <c:orientation val="minMax"/>
          <c:max val="1"/>
          <c:min val="0"/>
        </c:scaling>
        <c:delete val="0"/>
        <c:axPos val="b"/>
        <c:title>
          <c:tx>
            <c:rich>
              <a:bodyPr rot="0"/>
              <a:lstStyle/>
              <a:p>
                <a:pPr lvl="0">
                  <a:defRPr b="0" i="0" strike="noStrike" sz="3048" u="non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r>
                  <a:rPr b="0" i="0" strike="noStrike" sz="3048" u="none">
                    <a:solidFill>
                      <a:srgbClr val="000000"/>
                    </a:solidFill>
                    <a:effectLst/>
                    <a:latin typeface="Helvetica"/>
                  </a:rPr>
                  <a:t>Compression (percent saved)</a:t>
                </a:r>
              </a:p>
            </c:rich>
          </c:tx>
          <c:layout/>
          <c:overlay val="1"/>
        </c:title>
        <c:numFmt formatCode="#,##0%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3048" u="none">
                <a:solidFill>
                  <a:srgbClr val="000000"/>
                </a:solidFill>
                <a:effectLst/>
                <a:latin typeface="Helvetica"/>
              </a:defRPr>
            </a:pPr>
          </a:p>
        </c:txPr>
        <c:crossAx val="1"/>
        <c:crosses val="autoZero"/>
        <c:crossBetween val="between"/>
        <c:majorUnit val="0.25"/>
        <c:minorUnit val="0.125"/>
      </c:val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 lvl="0">
                  <a:defRPr b="0" i="0" strike="noStrike" sz="3048" u="non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r>
                  <a:rPr b="0" i="0" strike="noStrike" sz="3048" u="none">
                    <a:solidFill>
                      <a:srgbClr val="000000"/>
                    </a:solidFill>
                    <a:effectLst/>
                    <a:latin typeface="Helvetica"/>
                  </a:rPr>
                  <a:t>decoding speed:
 Million / second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3048" u="none">
                <a:solidFill>
                  <a:srgbClr val="000000"/>
                </a:solidFill>
                <a:effectLst/>
                <a:latin typeface="Helvetica"/>
              </a:defRPr>
            </a:pPr>
          </a:p>
        </c:txPr>
        <c:crossAx val="0"/>
        <c:crosses val="autoZero"/>
        <c:crossBetween val="between"/>
        <c:majorUnit val="350"/>
        <c:minorUnit val="1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46100">
      <a:defRPr sz="2200">
        <a:latin typeface="Lucida Grande"/>
        <a:ea typeface="Lucida Grande"/>
        <a:cs typeface="Lucida Grande"/>
        <a:sym typeface="Lucida Grande"/>
      </a:defRPr>
    </a:lvl1pPr>
    <a:lvl2pPr indent="228600" defTabSz="546100">
      <a:defRPr sz="2200">
        <a:latin typeface="Lucida Grande"/>
        <a:ea typeface="Lucida Grande"/>
        <a:cs typeface="Lucida Grande"/>
        <a:sym typeface="Lucida Grande"/>
      </a:defRPr>
    </a:lvl2pPr>
    <a:lvl3pPr indent="457200" defTabSz="546100">
      <a:defRPr sz="2200">
        <a:latin typeface="Lucida Grande"/>
        <a:ea typeface="Lucida Grande"/>
        <a:cs typeface="Lucida Grande"/>
        <a:sym typeface="Lucida Grande"/>
      </a:defRPr>
    </a:lvl3pPr>
    <a:lvl4pPr indent="685800" defTabSz="546100">
      <a:defRPr sz="2200">
        <a:latin typeface="Lucida Grande"/>
        <a:ea typeface="Lucida Grande"/>
        <a:cs typeface="Lucida Grande"/>
        <a:sym typeface="Lucida Grande"/>
      </a:defRPr>
    </a:lvl4pPr>
    <a:lvl5pPr indent="914400" defTabSz="546100">
      <a:defRPr sz="2200">
        <a:latin typeface="Lucida Grande"/>
        <a:ea typeface="Lucida Grande"/>
        <a:cs typeface="Lucida Grande"/>
        <a:sym typeface="Lucida Grande"/>
      </a:defRPr>
    </a:lvl5pPr>
    <a:lvl6pPr indent="1143000" defTabSz="546100">
      <a:defRPr sz="2200">
        <a:latin typeface="Lucida Grande"/>
        <a:ea typeface="Lucida Grande"/>
        <a:cs typeface="Lucida Grande"/>
        <a:sym typeface="Lucida Grande"/>
      </a:defRPr>
    </a:lvl6pPr>
    <a:lvl7pPr indent="1371600" defTabSz="546100">
      <a:defRPr sz="2200">
        <a:latin typeface="Lucida Grande"/>
        <a:ea typeface="Lucida Grande"/>
        <a:cs typeface="Lucida Grande"/>
        <a:sym typeface="Lucida Grande"/>
      </a:defRPr>
    </a:lvl7pPr>
    <a:lvl8pPr indent="1600200" defTabSz="546100">
      <a:defRPr sz="2200">
        <a:latin typeface="Lucida Grande"/>
        <a:ea typeface="Lucida Grande"/>
        <a:cs typeface="Lucida Grande"/>
        <a:sym typeface="Lucida Grande"/>
      </a:defRPr>
    </a:lvl8pPr>
    <a:lvl9pPr indent="1828800" defTabSz="5461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15.xml.rels><?xml version="1.0" encoding="UTF-8" standalone="yes"?>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16.xml.rels><?xml version="1.0" encoding="UTF-8" standalone="yes"?>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17.xml.rels><?xml version="1.0" encoding="UTF-8" standalone="yes"?>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18.xml.rels><?xml version="1.0" encoding="UTF-8" standalone="yes"?>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19.xml.rels><?xml version="1.0" encoding="UTF-8" standalone="yes"?>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20.xml.rels><?xml version="1.0" encoding="UTF-8" standalone="yes"?>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21.xml.rels><?xml version="1.0" encoding="UTF-8" standalone="yes"?>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22.xml.rels><?xml version="1.0" encoding="UTF-8" standalone="yes"?>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23.xml.rels><?xml version="1.0" encoding="UTF-8" standalone="yes"?>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24.xml.rels><?xml version="1.0" encoding="UTF-8" standalone="yes"?>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9" name="Shape 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hmmm, I’ll just join A with B…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To increase throughput, instruction execution is broken up in several steps.</a:t>
            </a:r>
            <a:endParaRPr sz="2200"/>
          </a:p>
          <a:p>
            <a:pPr lvl="0">
              <a:defRPr sz="1800"/>
            </a:pPr>
            <a:r>
              <a:rPr sz="2200"/>
              <a:t>Different steps from multiple instructions are executed concurrently.</a:t>
            </a:r>
            <a:endParaRPr sz="2200"/>
          </a:p>
          <a:p>
            <a:pPr lvl="0">
              <a:defRPr sz="1800"/>
            </a:pPr>
            <a:r>
              <a:rPr sz="2200"/>
              <a:t>Which means the CPU starts preparing the next instruction </a:t>
            </a:r>
            <a:endParaRPr sz="2200"/>
          </a:p>
          <a:p>
            <a:pPr lvl="0">
              <a:defRPr sz="1800"/>
            </a:pPr>
            <a:r>
              <a:rPr sz="2200"/>
              <a:t>before the previous one is finished.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When conditional branching happens, the CPU needs to predict what next instruction to prepare.</a:t>
            </a:r>
            <a:endParaRPr sz="2200"/>
          </a:p>
          <a:p>
            <a:pPr lvl="0">
              <a:defRPr sz="1800"/>
            </a:pPr>
            <a:r>
              <a:rPr sz="2200"/>
              <a:t>When that prediction is wrong the pipeline is flushed and clock cycles are wasted. (these days about 12 cycles)</a:t>
            </a:r>
            <a:endParaRPr sz="2200"/>
          </a:p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A loop with no branching inside is predictable.</a:t>
            </a:r>
            <a:endParaRPr sz="2000"/>
          </a:p>
          <a:p>
            <a:pPr lvl="0">
              <a:defRPr sz="1800"/>
            </a:pPr>
            <a:r>
              <a:rPr sz="2000"/>
              <a:t>Impala uses code generation to eliminate virtual calls.</a:t>
            </a:r>
            <a:endParaRPr sz="2000"/>
          </a:p>
          <a:p>
            <a:pPr lvl="0">
              <a:defRPr sz="1800"/>
            </a:pPr>
            <a:r>
              <a:rPr sz="2000"/>
              <a:t>Encodings avoid conditionals and data dependencies (fix width).</a:t>
            </a:r>
            <a:endParaRPr sz="2000"/>
          </a:p>
          <a:p>
            <a:pPr lvl="0">
              <a:defRPr sz="1800"/>
            </a:pPr>
            <a:r>
              <a:rPr sz="2000"/>
              <a:t>Columnar representation helps.</a:t>
            </a:r>
            <a:endParaRPr sz="2000"/>
          </a:p>
          <a:p>
            <a:pPr lvl="0">
              <a:defRPr sz="1800"/>
            </a:pPr>
            <a:endParaRPr sz="2000"/>
          </a:p>
          <a:p>
            <a:pPr lvl="0">
              <a:defRPr sz="1800"/>
            </a:pPr>
            <a:r>
              <a:rPr sz="2000"/>
              <a:t>A loop with no branching inside is extremely predictable: it always does the same thing except that one time when it’s done.</a:t>
            </a:r>
            <a:endParaRPr sz="2000"/>
          </a:p>
          <a:p>
            <a:pPr lvl="0">
              <a:defRPr sz="1800"/>
            </a:pPr>
            <a:endParaRPr sz="2000"/>
          </a:p>
          <a:p>
            <a:pPr lvl="0">
              <a:defRPr sz="1800"/>
            </a:pPr>
            <a:r>
              <a:rPr sz="2000"/>
              <a:t>Impala does code generation to eliminate virtual calls</a:t>
            </a:r>
            <a:endParaRPr sz="2000"/>
          </a:p>
          <a:p>
            <a:pPr lvl="0">
              <a:defRPr sz="1800"/>
            </a:pPr>
            <a:r>
              <a:rPr sz="2000"/>
              <a:t>Encodings try to avoid conditionals.</a:t>
            </a:r>
            <a:endParaRPr sz="2000"/>
          </a:p>
          <a:p>
            <a:pPr lvl="0">
              <a:defRPr sz="1800"/>
            </a:pPr>
            <a:r>
              <a:rPr sz="2000"/>
              <a:t>Columnar representation helps.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CPU clock speed is much faster than the bus between the CPU and main memory.</a:t>
            </a:r>
            <a:endParaRPr sz="2200"/>
          </a:p>
          <a:p>
            <a:pPr lvl="0">
              <a:defRPr sz="1800"/>
            </a:pPr>
            <a:r>
              <a:rPr sz="2200"/>
              <a:t>several layers of on-chip cache to make them faster.</a:t>
            </a:r>
            <a:endParaRPr sz="2200"/>
          </a:p>
          <a:p>
            <a:pPr lvl="0">
              <a:defRPr sz="1800"/>
            </a:pPr>
            <a:r>
              <a:rPr sz="2200"/>
              <a:t>execution is faster when the entire working set fits in cache.</a:t>
            </a:r>
            <a:endParaRPr sz="2200"/>
          </a:p>
          <a:p>
            <a:pPr lvl="0">
              <a:defRPr sz="1800"/>
            </a:pPr>
            <a:r>
              <a:rPr sz="2200"/>
              <a:t>cache miss costs from 10 to 100 cycles depending on the cache level.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Cache locality vs random access in memory.</a:t>
            </a:r>
            <a:endParaRPr sz="2200"/>
          </a:p>
          <a:p>
            <a:pPr lvl="0">
              <a:defRPr sz="1800"/>
            </a:pPr>
            <a:r>
              <a:rPr sz="2200"/>
              <a:t>columnar decoding by page can be very efficient.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Delta encoding:</a:t>
            </a:r>
            <a:endParaRPr sz="2200"/>
          </a:p>
          <a:p>
            <a:pPr lvl="0">
              <a:defRPr sz="1800"/>
            </a:pPr>
            <a:r>
              <a:rPr sz="2200"/>
              <a:t>especially efficient on sorted data. 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Delta encodings will benefit situations where dictionary encodings would not work.</a:t>
            </a:r>
            <a:endParaRPr sz="2200"/>
          </a:p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compute deltas</a:t>
            </a:r>
            <a:endParaRPr sz="2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binary packing per block (if suddenly a big gap, only temporary effect)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every n ints compute max bit</a:t>
            </a:r>
            <a:endParaRPr sz="2200"/>
          </a:p>
          <a:p>
            <a:pPr lvl="0">
              <a:defRPr sz="1800"/>
            </a:pPr>
            <a:r>
              <a:rPr sz="2200"/>
              <a:t>binary pack those n elements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05" name="Shape 2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000"/>
          </a:p>
          <a:p>
            <a:pPr lvl="0">
              <a:defRPr sz="1800"/>
            </a:pPr>
            <a:r>
              <a:rPr sz="2000"/>
              <a:t>fix n to a multiple of 32 =&gt; align on word boundary</a:t>
            </a:r>
            <a:endParaRPr sz="2000"/>
          </a:p>
          <a:p>
            <a:pPr lvl="0">
              <a:defRPr sz="1800"/>
            </a:pPr>
            <a:r>
              <a:rPr sz="2000"/>
              <a:t>use code generation</a:t>
            </a:r>
            <a:endParaRPr sz="20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t>Similarly bit packing uses code generation to avoid branching.</a:t>
            </a:r>
          </a:p>
          <a:p>
            <a:pPr lvl="0">
              <a:defRPr sz="1800"/>
            </a:pPr>
            <a:r>
              <a:t>If number of values is a multiple of 32, it always ends on word boundaries.</a:t>
            </a:r>
          </a:p>
          <a:p>
            <a:pPr lvl="0">
              <a:defRPr sz="1800"/>
            </a:pPr>
          </a:p>
          <a:p>
            <a:pPr lvl="0">
              <a:defRPr sz="1800"/>
            </a:pPr>
            <a:r>
              <a:t>say maxbits = n</a:t>
            </a:r>
          </a:p>
          <a:p>
            <a:pPr lvl="0">
              <a:defRPr sz="1800"/>
            </a:pPr>
            <a:r>
              <a:t>32 values * n bits = n * 32 bits </a:t>
            </a:r>
          </a:p>
          <a:p>
            <a:pPr lvl="0">
              <a:defRPr sz="1800"/>
            </a:pPr>
          </a:p>
          <a:p>
            <a:pPr lvl="0">
              <a:defRPr sz="1800"/>
            </a:pPr>
            <a:r>
              <a:t>- code generation for packing n values at once</a:t>
            </a:r>
          </a:p>
          <a:p>
            <a:pPr lvl="0">
              <a:defRPr sz="1800"/>
            </a:pPr>
            <a:r>
              <a:t>- stateless algorithm, no branching except for the loop =&gt; very predictable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1" name="Shape 2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SNAPPY: at most 500 MB/s (60 million rows/s)</a:t>
            </a:r>
            <a:endParaRPr sz="1000"/>
          </a:p>
          <a:p>
            <a:pPr lvl="0">
              <a:defRPr sz="1800"/>
            </a:pPr>
            <a:r>
              <a:rPr sz="1000"/>
              <a:t>Delta: easily 10x (TO BE VERIFIED)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Delta &amp; Snappy:</a:t>
            </a:r>
            <a:endParaRPr sz="1000"/>
          </a:p>
          <a:p>
            <a:pPr lvl="0">
              <a:defRPr sz="1800"/>
            </a:pPr>
            <a:r>
              <a:rPr sz="1000"/>
              <a:t>   l_orderkey: 3.79 MB</a:t>
            </a:r>
            <a:endParaRPr sz="1000"/>
          </a:p>
          <a:p>
            <a:pPr lvl="0">
              <a:defRPr sz="1800"/>
            </a:pPr>
            <a:r>
              <a:rPr sz="1000"/>
              <a:t>    l_partkey: 13.72 MB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Plain &amp; Snappy:</a:t>
            </a:r>
            <a:endParaRPr sz="1000"/>
          </a:p>
          <a:p>
            <a:pPr lvl="0">
              <a:defRPr sz="1800"/>
            </a:pPr>
            <a:r>
              <a:rPr sz="1000"/>
              <a:t>    l_orderkey: 8.98 MB</a:t>
            </a:r>
            <a:endParaRPr sz="1000"/>
          </a:p>
          <a:p>
            <a:pPr lvl="0">
              <a:defRPr sz="1800"/>
            </a:pPr>
            <a:r>
              <a:rPr sz="1000"/>
              <a:t>    l_partkey: 27.02 MB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Delta &amp; None:</a:t>
            </a:r>
            <a:endParaRPr sz="1000"/>
          </a:p>
          <a:p>
            <a:pPr lvl="0">
              <a:defRPr sz="1800"/>
            </a:pPr>
            <a:r>
              <a:rPr sz="1000"/>
              <a:t>    l_orderkey: 16.95 MB</a:t>
            </a:r>
            <a:endParaRPr sz="1000"/>
          </a:p>
          <a:p>
            <a:pPr lvl="0">
              <a:defRPr sz="1800"/>
            </a:pPr>
            <a:r>
              <a:rPr sz="1000"/>
              <a:t>    l_partkey: 14.30 MB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Plain &amp; None:</a:t>
            </a:r>
            <a:endParaRPr sz="1000"/>
          </a:p>
          <a:p>
            <a:pPr lvl="0">
              <a:defRPr sz="1800"/>
            </a:pPr>
            <a:r>
              <a:rPr sz="1000"/>
              <a:t>    l_orderkey: 45.81 MB</a:t>
            </a:r>
            <a:endParaRPr sz="1000"/>
          </a:p>
          <a:p>
            <a:pPr lvl="0">
              <a:defRPr sz="1800"/>
            </a:pPr>
            <a:r>
              <a:rPr sz="1000"/>
              <a:t>    l_partkey: 45.81 MB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Parquet 2.0 w/ snappy</a:t>
            </a:r>
            <a:endParaRPr sz="1000"/>
          </a:p>
          <a:p>
            <a:pPr lvl="0">
              <a:defRPr sz="1800"/>
            </a:pPr>
            <a:r>
              <a:rPr sz="1000"/>
              <a:t>    l_orderkey: 4.01 MB</a:t>
            </a:r>
            <a:endParaRPr sz="1000"/>
          </a:p>
          <a:p>
            <a:pPr lvl="0">
              <a:defRPr sz="1800"/>
            </a:pPr>
            <a:r>
              <a:rPr sz="1000"/>
              <a:t>    l_partkey: 13.88 MB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Parquet 1.0 w/ snappy</a:t>
            </a:r>
            <a:endParaRPr sz="1000"/>
          </a:p>
          <a:p>
            <a:pPr lvl="0">
              <a:defRPr sz="1800"/>
            </a:pPr>
            <a:r>
              <a:rPr sz="1000"/>
              <a:t>    l_orderkey: 9.12 MB</a:t>
            </a:r>
            <a:endParaRPr sz="1000"/>
          </a:p>
          <a:p>
            <a:pPr lvl="0">
              <a:defRPr sz="1800"/>
            </a:pPr>
            <a:r>
              <a:rPr sz="1000"/>
              <a:t>    l_partkey: 27.09 MB</a:t>
            </a:r>
            <a:endParaRPr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that’s why bzip2 is not necessarily a good idea here.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SNAPPY: at most 500 MB/s (60 million rows/s)</a:t>
            </a:r>
            <a:endParaRPr sz="1000"/>
          </a:p>
          <a:p>
            <a:pPr lvl="0">
              <a:defRPr sz="1800"/>
            </a:pPr>
            <a:r>
              <a:rPr sz="1000"/>
              <a:t>Delta: easily 10x (TO BE VERIFIED)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Delta &amp; Snappy:</a:t>
            </a:r>
            <a:endParaRPr sz="1000"/>
          </a:p>
          <a:p>
            <a:pPr lvl="0">
              <a:defRPr sz="1800"/>
            </a:pPr>
            <a:r>
              <a:rPr sz="1000"/>
              <a:t>   l_orderkey: 3.79 MB</a:t>
            </a:r>
            <a:endParaRPr sz="1000"/>
          </a:p>
          <a:p>
            <a:pPr lvl="0">
              <a:defRPr sz="1800"/>
            </a:pPr>
            <a:r>
              <a:rPr sz="1000"/>
              <a:t>    l_partkey: 13.72 MB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Plain &amp; Snappy:</a:t>
            </a:r>
            <a:endParaRPr sz="1000"/>
          </a:p>
          <a:p>
            <a:pPr lvl="0">
              <a:defRPr sz="1800"/>
            </a:pPr>
            <a:r>
              <a:rPr sz="1000"/>
              <a:t>    l_orderkey: 8.98 MB</a:t>
            </a:r>
            <a:endParaRPr sz="1000"/>
          </a:p>
          <a:p>
            <a:pPr lvl="0">
              <a:defRPr sz="1800"/>
            </a:pPr>
            <a:r>
              <a:rPr sz="1000"/>
              <a:t>    l_partkey: 27.02 MB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Delta &amp; None:</a:t>
            </a:r>
            <a:endParaRPr sz="1000"/>
          </a:p>
          <a:p>
            <a:pPr lvl="0">
              <a:defRPr sz="1800"/>
            </a:pPr>
            <a:r>
              <a:rPr sz="1000"/>
              <a:t>    l_orderkey: 16.95 MB</a:t>
            </a:r>
            <a:endParaRPr sz="1000"/>
          </a:p>
          <a:p>
            <a:pPr lvl="0">
              <a:defRPr sz="1800"/>
            </a:pPr>
            <a:r>
              <a:rPr sz="1000"/>
              <a:t>    l_partkey: 14.30 MB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Plain &amp; None:</a:t>
            </a:r>
            <a:endParaRPr sz="1000"/>
          </a:p>
          <a:p>
            <a:pPr lvl="0">
              <a:defRPr sz="1800"/>
            </a:pPr>
            <a:r>
              <a:rPr sz="1000"/>
              <a:t>    l_orderkey: 45.81 MB</a:t>
            </a:r>
            <a:endParaRPr sz="1000"/>
          </a:p>
          <a:p>
            <a:pPr lvl="0">
              <a:defRPr sz="1800"/>
            </a:pPr>
            <a:r>
              <a:rPr sz="1000"/>
              <a:t>    l_partkey: 45.81 MB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Parquet 2.0 w/ snappy</a:t>
            </a:r>
            <a:endParaRPr sz="1000"/>
          </a:p>
          <a:p>
            <a:pPr lvl="0">
              <a:defRPr sz="1800"/>
            </a:pPr>
            <a:r>
              <a:rPr sz="1000"/>
              <a:t>    l_orderkey: 4.01 MB</a:t>
            </a:r>
            <a:endParaRPr sz="1000"/>
          </a:p>
          <a:p>
            <a:pPr lvl="0">
              <a:defRPr sz="1800"/>
            </a:pPr>
            <a:r>
              <a:rPr sz="1000"/>
              <a:t>    l_partkey: 13.88 MB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Parquet 1.0 w/ snappy</a:t>
            </a:r>
            <a:endParaRPr sz="1000"/>
          </a:p>
          <a:p>
            <a:pPr lvl="0">
              <a:defRPr sz="1800"/>
            </a:pPr>
            <a:r>
              <a:rPr sz="1000"/>
              <a:t>    l_orderkey: 9.12 MB</a:t>
            </a:r>
            <a:endParaRPr sz="1000"/>
          </a:p>
          <a:p>
            <a:pPr lvl="0">
              <a:defRPr sz="1800"/>
            </a:pPr>
            <a:r>
              <a:rPr sz="1000"/>
              <a:t>    l_partkey: 27.09 MB</a:t>
            </a:r>
            <a:endParaRPr sz="10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00"/>
              <a:t>PLAIN:</a:t>
            </a:r>
            <a:endParaRPr sz="1500"/>
          </a:p>
          <a:p>
            <a:pPr lvl="0">
              <a:defRPr sz="1800"/>
            </a:pPr>
            <a:r>
              <a:rPr sz="1500"/>
              <a:t>  compression ratio = 100% (fraction of original data)</a:t>
            </a:r>
            <a:endParaRPr sz="1500"/>
          </a:p>
          <a:p>
            <a:pPr lvl="0">
              <a:defRPr sz="1800"/>
            </a:pPr>
            <a:r>
              <a:rPr sz="1500"/>
              <a:t>  decode speed = ~1.3 Billion / second </a:t>
            </a:r>
            <a:endParaRPr sz="1500"/>
          </a:p>
          <a:p>
            <a:pPr lvl="0">
              <a:defRPr sz="1800"/>
            </a:pPr>
            <a:endParaRPr sz="1500"/>
          </a:p>
          <a:p>
            <a:pPr lvl="0">
              <a:defRPr sz="1800"/>
            </a:pPr>
            <a:r>
              <a:rPr sz="1500"/>
              <a:t>PLAIN w/ Snappy</a:t>
            </a:r>
            <a:endParaRPr sz="1500"/>
          </a:p>
          <a:p>
            <a:pPr lvl="0">
              <a:defRPr sz="1800"/>
            </a:pPr>
            <a:r>
              <a:rPr sz="1500"/>
              <a:t>  compression ratio = 46%</a:t>
            </a:r>
            <a:endParaRPr sz="1500"/>
          </a:p>
          <a:p>
            <a:pPr lvl="0">
              <a:defRPr sz="1800"/>
            </a:pPr>
            <a:r>
              <a:rPr sz="1500"/>
              <a:t>  decode speed = 106 Million / second</a:t>
            </a:r>
            <a:endParaRPr sz="1500"/>
          </a:p>
          <a:p>
            <a:pPr lvl="0">
              <a:defRPr sz="1800"/>
            </a:pPr>
            <a:endParaRPr sz="1500"/>
          </a:p>
          <a:p>
            <a:pPr lvl="0">
              <a:defRPr sz="1800"/>
            </a:pPr>
            <a:r>
              <a:rPr sz="1500"/>
              <a:t>PLAIN w/ lz4</a:t>
            </a:r>
            <a:endParaRPr sz="1500"/>
          </a:p>
          <a:p>
            <a:pPr lvl="0">
              <a:defRPr sz="1800"/>
            </a:pPr>
            <a:r>
              <a:rPr sz="1500"/>
              <a:t>  compression ratio = 47%</a:t>
            </a:r>
            <a:endParaRPr sz="1500"/>
          </a:p>
          <a:p>
            <a:pPr lvl="0">
              <a:defRPr sz="1800"/>
            </a:pPr>
            <a:r>
              <a:rPr sz="1500"/>
              <a:t>  decode speed = 178 Million / second</a:t>
            </a:r>
            <a:endParaRPr sz="1500"/>
          </a:p>
          <a:p>
            <a:pPr lvl="0">
              <a:defRPr sz="1800"/>
            </a:pPr>
            <a:endParaRPr sz="1500"/>
          </a:p>
          <a:p>
            <a:pPr lvl="0">
              <a:defRPr sz="1800"/>
            </a:pPr>
            <a:r>
              <a:rPr sz="1500"/>
              <a:t>Delta Bit Pack</a:t>
            </a:r>
            <a:endParaRPr sz="1500"/>
          </a:p>
          <a:p>
            <a:pPr lvl="0">
              <a:defRPr sz="1800"/>
            </a:pPr>
            <a:r>
              <a:rPr sz="1500"/>
              <a:t>  compression ratio = 23.67%</a:t>
            </a:r>
            <a:endParaRPr sz="1500"/>
          </a:p>
          <a:p>
            <a:pPr lvl="0">
              <a:defRPr sz="1800"/>
            </a:pPr>
            <a:r>
              <a:rPr sz="1500"/>
              <a:t>  decode speed = 410 Million / second</a:t>
            </a:r>
            <a:endParaRPr sz="15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56" name="Shape 2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Lineitem 1000GB scale factor</a:t>
            </a:r>
            <a:endParaRPr sz="2200"/>
          </a:p>
          <a:p>
            <a:pPr lvl="0">
              <a:defRPr sz="1800"/>
            </a:pPr>
            <a:r>
              <a:rPr sz="2200"/>
              <a:t>Text: 733GB</a:t>
            </a:r>
            <a:endParaRPr sz="2200"/>
          </a:p>
          <a:p>
            <a:pPr lvl="0">
              <a:defRPr sz="1800"/>
            </a:pPr>
            <a:r>
              <a:rPr sz="2200"/>
              <a:t>Seq: 409.6GB</a:t>
            </a:r>
            <a:endParaRPr sz="2200"/>
          </a:p>
          <a:p>
            <a:pPr lvl="0">
              <a:defRPr sz="1800"/>
            </a:pPr>
            <a:r>
              <a:rPr sz="2200"/>
              <a:t>Avro: 386.8 GB</a:t>
            </a:r>
            <a:endParaRPr sz="2200"/>
          </a:p>
          <a:p>
            <a:pPr lvl="0">
              <a:defRPr sz="1800"/>
            </a:pPr>
            <a:r>
              <a:rPr sz="2200"/>
              <a:t>Text Lzo: 367.3 GB</a:t>
            </a:r>
            <a:endParaRPr sz="2200"/>
          </a:p>
          <a:p>
            <a:pPr lvl="0">
              <a:defRPr sz="1800"/>
            </a:pPr>
            <a:r>
              <a:rPr sz="2200"/>
              <a:t>RC: 316.7 GB</a:t>
            </a:r>
            <a:endParaRPr sz="2200"/>
          </a:p>
          <a:p>
            <a:pPr lvl="0">
              <a:defRPr sz="1800"/>
            </a:pPr>
            <a:r>
              <a:rPr sz="2200"/>
              <a:t>Parquet 1: 245.5GB</a:t>
            </a:r>
            <a:endParaRPr sz="2200"/>
          </a:p>
          <a:p>
            <a:pPr lvl="0">
              <a:defRPr sz="1800"/>
            </a:pPr>
            <a:r>
              <a:rPr sz="2200"/>
              <a:t>Parquet 2: 182.2GB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TPCDS Store Sales 1000GB scale factor:</a:t>
            </a:r>
            <a:endParaRPr sz="2200"/>
          </a:p>
          <a:p>
            <a:pPr lvl="0">
              <a:defRPr sz="1800"/>
            </a:pPr>
            <a:r>
              <a:rPr sz="2200"/>
              <a:t>Text: 1.1 TB</a:t>
            </a:r>
            <a:endParaRPr sz="2200"/>
          </a:p>
          <a:p>
            <a:pPr lvl="0">
              <a:defRPr sz="1800"/>
            </a:pPr>
            <a:r>
              <a:rPr sz="2200"/>
              <a:t>Avro: 574.0 GB</a:t>
            </a:r>
            <a:endParaRPr sz="2200"/>
          </a:p>
          <a:p>
            <a:pPr lvl="0">
              <a:defRPr sz="1800"/>
            </a:pPr>
            <a:r>
              <a:rPr sz="2200"/>
              <a:t>Parquet: 829.9 GB</a:t>
            </a:r>
            <a:endParaRPr sz="2200"/>
          </a:p>
          <a:p>
            <a:pPr lvl="0">
              <a:defRPr sz="1800"/>
            </a:pPr>
            <a:r>
              <a:rPr sz="2200"/>
              <a:t>RC: 580.9 GB</a:t>
            </a:r>
            <a:endParaRPr sz="2200"/>
          </a:p>
          <a:p>
            <a:pPr lvl="0">
              <a:defRPr sz="1800"/>
            </a:pPr>
            <a:r>
              <a:rPr sz="2200"/>
              <a:t>Seq: 654.8 GB</a:t>
            </a:r>
            <a:endParaRPr sz="2200"/>
          </a:p>
          <a:p>
            <a:pPr lvl="0">
              <a:defRPr sz="1800"/>
            </a:pPr>
            <a:r>
              <a:rPr sz="2200"/>
              <a:t>Parquet 2: 447.2 GB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62" name="Shape 2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TODO: move to 2.0 roadmap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74" name="Shape 2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Growing community of contributors</a:t>
            </a:r>
            <a:endParaRPr sz="2200"/>
          </a:p>
          <a:p>
            <a:pPr lvl="0">
              <a:defRPr sz="1800"/>
            </a:pPr>
            <a:r>
              <a:rPr sz="2200"/>
              <a:t>1st git commit on 8/31/2012 but had started before.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00"/>
              <a:t>Many tools are available and used.</a:t>
            </a:r>
            <a:endParaRPr sz="1500"/>
          </a:p>
          <a:p>
            <a:pPr lvl="0">
              <a:defRPr sz="1800"/>
            </a:pPr>
            <a:r>
              <a:rPr sz="1500"/>
              <a:t>Many different teams with different expertise and skills.</a:t>
            </a:r>
            <a:endParaRPr sz="1500"/>
          </a:p>
          <a:p>
            <a:pPr lvl="0">
              <a:defRPr sz="1800"/>
            </a:pPr>
            <a:endParaRPr sz="1500"/>
          </a:p>
          <a:p>
            <a:pPr lvl="0">
              <a:defRPr sz="1800"/>
            </a:pPr>
            <a:r>
              <a:rPr sz="1500"/>
              <a:t>Constant innovation in the analytics space.</a:t>
            </a:r>
            <a:endParaRPr sz="1500"/>
          </a:p>
          <a:p>
            <a:pPr lvl="0">
              <a:defRPr sz="1800"/>
            </a:pPr>
            <a:r>
              <a:rPr sz="1500"/>
              <a:t>Typical use case:</a:t>
            </a:r>
            <a:endParaRPr sz="1500"/>
          </a:p>
          <a:p>
            <a:pPr lvl="0">
              <a:defRPr sz="1800"/>
            </a:pPr>
            <a:r>
              <a:rPr sz="1500"/>
              <a:t> import data in storage</a:t>
            </a:r>
            <a:endParaRPr sz="1500"/>
          </a:p>
          <a:p>
            <a:pPr lvl="0">
              <a:defRPr sz="1800"/>
            </a:pPr>
            <a:r>
              <a:rPr sz="1500"/>
              <a:t> several tools interact, queries, machine learning, etc.</a:t>
            </a:r>
            <a:endParaRPr sz="1500"/>
          </a:p>
          <a:p>
            <a:pPr lvl="0">
              <a:defRPr sz="1800"/>
            </a:pPr>
            <a:r>
              <a:rPr sz="1500"/>
              <a:t>need to keep options open.</a:t>
            </a:r>
            <a:endParaRPr sz="1500"/>
          </a:p>
          <a:p>
            <a:pPr lvl="0">
              <a:defRPr sz="1800"/>
            </a:pPr>
            <a:r>
              <a:rPr sz="1500"/>
              <a:t>no vendor lock in, no language lock in.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No intermediate representation</a:t>
            </a:r>
            <a:endParaRPr sz="1400"/>
          </a:p>
          <a:p>
            <a:pPr lvl="0">
              <a:defRPr sz="1800"/>
            </a:pPr>
            <a:r>
              <a:rPr sz="1400"/>
              <a:t>Event based apis</a:t>
            </a:r>
            <a:endParaRPr sz="1400"/>
          </a:p>
          <a:p>
            <a:pPr lvl="0">
              <a:defRPr sz="1800"/>
            </a:pPr>
            <a:r>
              <a:rPr sz="1400"/>
              <a:t>Convert directly to your object model</a:t>
            </a:r>
            <a:endParaRPr sz="1400"/>
          </a:p>
          <a:p>
            <a:pPr lvl="0">
              <a:defRPr sz="1800"/>
            </a:pPr>
            <a:r>
              <a:rPr sz="1400"/>
              <a:t>easy to add converters</a:t>
            </a:r>
            <a:endParaRPr sz="1400"/>
          </a:p>
          <a:p>
            <a:pPr lvl="0">
              <a:defRPr sz="1800"/>
            </a:pPr>
            <a:endParaRPr sz="1400"/>
          </a:p>
          <a:p>
            <a:pPr lvl="0">
              <a:defRPr sz="1800"/>
            </a:pPr>
            <a:r>
              <a:rPr sz="1400"/>
              <a:t>Parquet is already integrated with:</a:t>
            </a:r>
            <a:endParaRPr sz="1400"/>
          </a:p>
          <a:p>
            <a:pPr lvl="0">
              <a:defRPr sz="1800"/>
            </a:pPr>
            <a:r>
              <a:rPr sz="1400"/>
              <a:t>Pig, Hive, Impala, Spark, MapReduce, Cascading, HAWQ, Drill, Tajo, Crunch, Presto, Scalding, Avro, Thrift, ProtocolBuffers, Hive, Pig, POJO</a:t>
            </a:r>
            <a:endParaRPr sz="1400"/>
          </a:p>
          <a:p>
            <a:pPr lvl="0">
              <a:defRPr sz="1800"/>
            </a:pPr>
            <a:endParaRPr sz="1400"/>
          </a:p>
          <a:p>
            <a:pPr lvl="0">
              <a:defRPr sz="1800"/>
            </a:pPr>
            <a:r>
              <a:rPr sz="1400"/>
              <a:t>Most of then coming from the community.</a:t>
            </a:r>
            <a:endParaRPr sz="1400"/>
          </a:p>
          <a:p>
            <a:pPr lvl="0">
              <a:defRPr sz="1800"/>
            </a:pPr>
            <a:r>
              <a:rPr sz="1400"/>
              <a:t>Multiple java, scala and C++ projects.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7" name="Shape 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Most contributed by the community</a:t>
            </a:r>
            <a:endParaRPr sz="2200"/>
          </a:p>
          <a:p>
            <a:pPr lvl="0">
              <a:defRPr sz="1800"/>
            </a:pPr>
            <a:r>
              <a:rPr sz="2200"/>
              <a:t>Easy to add more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Enables:</a:t>
            </a:r>
            <a:endParaRPr sz="2200"/>
          </a:p>
          <a:p>
            <a:pPr lvl="0">
              <a:defRPr sz="1800"/>
            </a:pPr>
            <a:r>
              <a:rPr sz="2200"/>
              <a:t>- read only columns you need</a:t>
            </a:r>
            <a:endParaRPr sz="2200"/>
          </a:p>
          <a:p>
            <a:pPr lvl="0">
              <a:defRPr sz="1800"/>
            </a:pPr>
            <a:r>
              <a:rPr sz="2200"/>
              <a:t>- better brute force compression on homogenous data</a:t>
            </a:r>
            <a:endParaRPr sz="2200"/>
          </a:p>
          <a:p>
            <a:pPr lvl="0">
              <a:defRPr sz="1800"/>
            </a:pPr>
            <a:r>
              <a:rPr sz="2200"/>
              <a:t>- Type specific encodings compress better and faster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00"/>
              <a:t>One column per leaf in the schema.</a:t>
            </a:r>
            <a:endParaRPr sz="1500"/>
          </a:p>
          <a:p>
            <a:pPr lvl="0">
              <a:defRPr sz="1800"/>
            </a:pPr>
            <a:r>
              <a:rPr sz="1500"/>
              <a:t>Columns identified by the path to the leaf.</a:t>
            </a:r>
            <a:endParaRPr sz="1500"/>
          </a:p>
          <a:p>
            <a:pPr lvl="0">
              <a:defRPr sz="1800"/>
            </a:pPr>
            <a:r>
              <a:rPr sz="1500"/>
              <a:t>Nodes can be one of: optional, required, repeated.</a:t>
            </a:r>
            <a:endParaRPr sz="1500"/>
          </a:p>
          <a:p>
            <a:pPr lvl="0">
              <a:defRPr sz="1800"/>
            </a:pPr>
            <a:endParaRPr sz="1500"/>
          </a:p>
          <a:p>
            <a:pPr lvl="0">
              <a:defRPr sz="1800"/>
            </a:pPr>
            <a:r>
              <a:rPr sz="1500"/>
              <a:t>Null can happen at any non required node.</a:t>
            </a:r>
            <a:endParaRPr sz="1500"/>
          </a:p>
          <a:p>
            <a:pPr lvl="0">
              <a:defRPr sz="1800"/>
            </a:pPr>
            <a:r>
              <a:rPr sz="1500"/>
              <a:t>Repetition can happen at any repeated node.</a:t>
            </a:r>
            <a:endParaRPr sz="1500"/>
          </a:p>
          <a:p>
            <a:pPr lvl="0">
              <a:defRPr sz="1800"/>
            </a:pPr>
            <a:r>
              <a:rPr sz="1500"/>
              <a:t>Typical flat schema representation of NULL values:</a:t>
            </a:r>
            <a:endParaRPr sz="1500"/>
          </a:p>
          <a:p>
            <a:pPr lvl="0">
              <a:defRPr sz="1800"/>
            </a:pPr>
            <a:r>
              <a:rPr sz="1500"/>
              <a:t>  NULL encoded as one bit: 0 undefined, 1 defined</a:t>
            </a:r>
            <a:endParaRPr sz="1500"/>
          </a:p>
          <a:p>
            <a:pPr lvl="0">
              <a:defRPr sz="1800"/>
            </a:pPr>
            <a:r>
              <a:rPr sz="1500"/>
              <a:t>  use a bit field to encode NULL values</a:t>
            </a:r>
            <a:endParaRPr sz="1500"/>
          </a:p>
          <a:p>
            <a:pPr lvl="0">
              <a:defRPr sz="1800"/>
            </a:pPr>
            <a:endParaRPr sz="1500"/>
          </a:p>
          <a:p>
            <a:pPr lvl="0">
              <a:defRPr sz="1800"/>
            </a:pPr>
            <a:r>
              <a:rPr sz="1500"/>
              <a:t>Parquet nested schema representation is a generalization.</a:t>
            </a:r>
            <a:endParaRPr sz="1500"/>
          </a:p>
          <a:p>
            <a:pPr lvl="0">
              <a:defRPr sz="1800"/>
            </a:pPr>
            <a:r>
              <a:rPr sz="1500"/>
              <a:t>the Definition Level (0 to n) encodes at which level the node is null:</a:t>
            </a:r>
            <a:endParaRPr sz="1500"/>
          </a:p>
          <a:p>
            <a:pPr lvl="0">
              <a:defRPr sz="1800"/>
            </a:pPr>
            <a:r>
              <a:rPr sz="1500"/>
              <a:t>0: NULL at the root</a:t>
            </a:r>
            <a:endParaRPr sz="1500"/>
          </a:p>
          <a:p>
            <a:pPr lvl="0">
              <a:defRPr sz="1800"/>
            </a:pPr>
            <a:r>
              <a:rPr sz="1500"/>
              <a:t>n: defined</a:t>
            </a:r>
            <a:endParaRPr sz="1500"/>
          </a:p>
          <a:p>
            <a:pPr lvl="0">
              <a:defRPr sz="1800"/>
            </a:pPr>
            <a:r>
              <a:rPr sz="1500"/>
              <a:t>the Repetition Level (0 to n) encodes at which level the node is repeated:</a:t>
            </a:r>
            <a:endParaRPr sz="1500"/>
          </a:p>
          <a:p>
            <a:pPr lvl="0">
              <a:defRPr sz="1800"/>
            </a:pPr>
            <a:r>
              <a:rPr sz="1500"/>
              <a:t>0: new record</a:t>
            </a:r>
            <a:endParaRPr sz="1500"/>
          </a:p>
          <a:p>
            <a:pPr lvl="0">
              <a:defRPr sz="1800"/>
            </a:pPr>
            <a:r>
              <a:rPr sz="1500"/>
              <a:t>0 &lt; i ≤ n : new element in list at level i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Parquet provides row group and page level statistics.</a:t>
            </a:r>
            <a:endParaRPr sz="2200"/>
          </a:p>
          <a:p>
            <a:pPr lvl="0">
              <a:defRPr sz="1800"/>
            </a:pPr>
            <a:r>
              <a:rPr sz="2200"/>
              <a:t>This enables implementing filters at the metadata level.</a:t>
            </a:r>
            <a:endParaRPr sz="2200"/>
          </a:p>
          <a:p>
            <a:pPr lvl="0">
              <a:defRPr sz="1800"/>
            </a:pPr>
            <a:r>
              <a:rPr sz="2200"/>
              <a:t>We can skip reading and deserializing entire row groups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Even better than efficient deserialization is skipping deserialization altogether.</a:t>
            </a:r>
            <a:endParaRPr sz="2200"/>
          </a:p>
          <a:p>
            <a:pPr lvl="0">
              <a:defRPr sz="1800"/>
            </a:pPr>
            <a:r>
              <a:rPr sz="2200"/>
              <a:t>a columnar layout with statistics on optionally sorted data provides vertical and horizontal partitioning thus keeping IO to a minimum.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CPU efficient</a:t>
            </a:r>
            <a:endParaRPr sz="2200"/>
          </a:p>
          <a:p>
            <a:pPr lvl="0">
              <a:defRPr sz="1800"/>
            </a:pPr>
            <a:r>
              <a:rPr sz="2200"/>
              <a:t>talk about minimizing IO.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ircle_bir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046" y="8318500"/>
            <a:ext cx="600809" cy="48815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>
            <p:ph type="title"/>
          </p:nvPr>
        </p:nvSpPr>
        <p:spPr>
          <a:xfrm>
            <a:off x="508000" y="3441700"/>
            <a:ext cx="15240000" cy="838200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60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Title Slid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ircle_bir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046" y="8318500"/>
            <a:ext cx="600809" cy="48815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/>
          <p:nvPr>
            <p:ph type="title"/>
          </p:nvPr>
        </p:nvSpPr>
        <p:spPr>
          <a:xfrm>
            <a:off x="508000" y="4152900"/>
            <a:ext cx="15240000" cy="838200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52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20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1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56347" y="7854795"/>
            <a:ext cx="356604" cy="83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2501" y="8143478"/>
            <a:ext cx="838201" cy="83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Title Text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ircle_bir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046" y="8318500"/>
            <a:ext cx="600809" cy="48815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762000" y="762000"/>
            <a:ext cx="152400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5468040" y="8407400"/>
            <a:ext cx="283770" cy="28768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b="1" sz="1200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12501" y="8143478"/>
            <a:ext cx="838201" cy="83820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</p:sldLayoutIdLst>
  <p:transition spd="med" advClick="1"/>
  <p:txStyles>
    <p:titleStyle>
      <a:lvl1pPr defTabSz="546100">
        <a:lnSpc>
          <a:spcPct val="80000"/>
        </a:lnSpc>
        <a:defRPr b="1" sz="40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1pPr>
      <a:lvl2pPr indent="228600" defTabSz="546100">
        <a:lnSpc>
          <a:spcPct val="80000"/>
        </a:lnSpc>
        <a:defRPr b="1" sz="40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2pPr>
      <a:lvl3pPr indent="457200" defTabSz="546100">
        <a:lnSpc>
          <a:spcPct val="80000"/>
        </a:lnSpc>
        <a:defRPr b="1" sz="40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3pPr>
      <a:lvl4pPr indent="685800" defTabSz="546100">
        <a:lnSpc>
          <a:spcPct val="80000"/>
        </a:lnSpc>
        <a:defRPr b="1" sz="40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4pPr>
      <a:lvl5pPr indent="914400" defTabSz="546100">
        <a:lnSpc>
          <a:spcPct val="80000"/>
        </a:lnSpc>
        <a:defRPr b="1" sz="40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5pPr>
      <a:lvl6pPr indent="1143000" defTabSz="546100">
        <a:lnSpc>
          <a:spcPct val="80000"/>
        </a:lnSpc>
        <a:defRPr b="1" sz="40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6pPr>
      <a:lvl7pPr indent="1371600" defTabSz="546100">
        <a:lnSpc>
          <a:spcPct val="80000"/>
        </a:lnSpc>
        <a:defRPr b="1" sz="40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7pPr>
      <a:lvl8pPr indent="1600200" defTabSz="546100">
        <a:lnSpc>
          <a:spcPct val="80000"/>
        </a:lnSpc>
        <a:defRPr b="1" sz="40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8pPr>
      <a:lvl9pPr indent="1828800" defTabSz="546100">
        <a:lnSpc>
          <a:spcPct val="80000"/>
        </a:lnSpc>
        <a:defRPr b="1" sz="40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defTabSz="546100">
        <a:spcBef>
          <a:spcPts val="900"/>
        </a:spcBef>
        <a:defRPr sz="22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1pPr>
      <a:lvl2pPr defTabSz="546100">
        <a:spcBef>
          <a:spcPts val="900"/>
        </a:spcBef>
        <a:defRPr sz="22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2pPr>
      <a:lvl3pPr defTabSz="546100">
        <a:spcBef>
          <a:spcPts val="900"/>
        </a:spcBef>
        <a:defRPr sz="22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3pPr>
      <a:lvl4pPr defTabSz="546100">
        <a:spcBef>
          <a:spcPts val="900"/>
        </a:spcBef>
        <a:defRPr sz="22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4pPr>
      <a:lvl5pPr defTabSz="546100">
        <a:spcBef>
          <a:spcPts val="900"/>
        </a:spcBef>
        <a:defRPr sz="22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5pPr>
      <a:lvl6pPr defTabSz="546100">
        <a:spcBef>
          <a:spcPts val="900"/>
        </a:spcBef>
        <a:defRPr sz="22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6pPr>
      <a:lvl7pPr defTabSz="546100">
        <a:spcBef>
          <a:spcPts val="900"/>
        </a:spcBef>
        <a:defRPr sz="22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7pPr>
      <a:lvl8pPr defTabSz="546100">
        <a:spcBef>
          <a:spcPts val="900"/>
        </a:spcBef>
        <a:defRPr sz="22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8pPr>
      <a:lvl9pPr defTabSz="546100">
        <a:spcBef>
          <a:spcPts val="900"/>
        </a:spcBef>
        <a:defRPr sz="22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46100">
        <a:defRPr b="1"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46100">
        <a:defRPr b="1"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46100">
        <a:defRPr b="1"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46100">
        <a:defRPr b="1"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46100">
        <a:defRPr b="1"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46100">
        <a:defRPr b="1"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46100">
        <a:defRPr b="1"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46100">
        <a:defRPr b="1"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46100">
        <a:defRPr b="1"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hyperlink" Target="https://blog.twitter.com/2013/dremel-made-simple-with-parquet" TargetMode="Externa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4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tif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dev@parquet.incubator.apache.org" TargetMode="Externa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508000" y="3416300"/>
            <a:ext cx="15240000" cy="105287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Efficient Data Storage for Analytics</a:t>
            </a:r>
          </a:p>
        </p:txBody>
      </p:sp>
      <p:sp>
        <p:nvSpPr>
          <p:cNvPr id="21" name="Shape 21"/>
          <p:cNvSpPr/>
          <p:nvPr>
            <p:ph type="body" idx="4294967295"/>
          </p:nvPr>
        </p:nvSpPr>
        <p:spPr>
          <a:xfrm>
            <a:off x="470500" y="4298649"/>
            <a:ext cx="212090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1" defTabSz="825500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38D5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with Apache Parquet 2.0</a:t>
            </a:r>
          </a:p>
        </p:txBody>
      </p:sp>
      <p:sp>
        <p:nvSpPr>
          <p:cNvPr id="22" name="Shape 22"/>
          <p:cNvSpPr/>
          <p:nvPr/>
        </p:nvSpPr>
        <p:spPr>
          <a:xfrm>
            <a:off x="6990013" y="6238443"/>
            <a:ext cx="600737" cy="43639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</a:p>
        </p:txBody>
      </p:sp>
      <p:sp>
        <p:nvSpPr>
          <p:cNvPr id="23" name="Shape 23"/>
          <p:cNvSpPr/>
          <p:nvPr/>
        </p:nvSpPr>
        <p:spPr>
          <a:xfrm>
            <a:off x="3531281" y="5684263"/>
            <a:ext cx="5160545" cy="1544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defTabSz="825500">
              <a:spcBef>
                <a:spcPts val="1400"/>
              </a:spcBef>
              <a:defRPr sz="1800"/>
            </a:pPr>
            <a:r>
              <a:rPr b="1" sz="2200">
                <a:solidFill>
                  <a:srgbClr val="38D5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Julien Le Dem @J_</a:t>
            </a:r>
            <a:endParaRPr b="1" sz="2200">
              <a:solidFill>
                <a:srgbClr val="38D5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 indent="0" defTabSz="825500">
              <a:lnSpc>
                <a:spcPct val="120000"/>
              </a:lnSpc>
              <a:spcBef>
                <a:spcPts val="1400"/>
              </a:spcBef>
              <a:defRPr sz="1800"/>
            </a:pPr>
            <a:r>
              <a:rPr sz="2200">
                <a:solidFill>
                  <a:srgbClr val="38D5FF"/>
                </a:solidFill>
              </a:rPr>
              <a:t>Processing tools tech lead, Data Platform</a:t>
            </a:r>
            <a:endParaRPr sz="2200">
              <a:solidFill>
                <a:srgbClr val="38D5FF"/>
              </a:solidFill>
            </a:endParaRPr>
          </a:p>
        </p:txBody>
      </p:sp>
      <p:sp>
        <p:nvSpPr>
          <p:cNvPr id="24" name="Shape 24"/>
          <p:cNvSpPr/>
          <p:nvPr/>
        </p:nvSpPr>
        <p:spPr>
          <a:xfrm>
            <a:off x="6950716" y="8582902"/>
            <a:ext cx="2361770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defTabSz="825500">
              <a:spcBef>
                <a:spcPts val="1400"/>
              </a:spcBef>
              <a:defRPr sz="1800"/>
            </a:pPr>
            <a:r>
              <a:rPr b="1" sz="1900">
                <a:solidFill>
                  <a:srgbClr val="38D5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</a:t>
            </a:r>
            <a:r>
              <a:rPr b="1" sz="2200">
                <a:solidFill>
                  <a:srgbClr val="38D5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ApacheParquet</a:t>
            </a:r>
          </a:p>
        </p:txBody>
      </p:sp>
      <p:pic>
        <p:nvPicPr>
          <p:cNvPr id="2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4847" y="28936"/>
            <a:ext cx="3553508" cy="3553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508000" y="4152900"/>
            <a:ext cx="15240000" cy="1118097"/>
          </a:xfrm>
          <a:prstGeom prst="rect">
            <a:avLst/>
          </a:prstGeom>
        </p:spPr>
        <p:txBody>
          <a:bodyPr/>
          <a:lstStyle/>
          <a:p>
            <a:pPr lvl="1">
              <a:spcBef>
                <a:spcPts val="900"/>
              </a:spcBef>
              <a:defRPr b="0" sz="1800">
                <a:solidFill>
                  <a:srgbClr val="000000"/>
                </a:solidFill>
              </a:defRPr>
            </a:pPr>
            <a:r>
              <a:rPr b="1" sz="5200">
                <a:solidFill>
                  <a:srgbClr val="FFFFFF"/>
                </a:solidFill>
              </a:rPr>
              <a:t>Interoperability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762000" y="730711"/>
            <a:ext cx="15240000" cy="83820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Interoperable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71" name="Shape 71"/>
          <p:cNvSpPr/>
          <p:nvPr/>
        </p:nvSpPr>
        <p:spPr>
          <a:xfrm>
            <a:off x="1187203" y="5338094"/>
            <a:ext cx="1953312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Model agnostic</a:t>
            </a:r>
          </a:p>
        </p:txBody>
      </p:sp>
      <p:sp>
        <p:nvSpPr>
          <p:cNvPr id="72" name="Shape 72"/>
          <p:cNvSpPr/>
          <p:nvPr/>
        </p:nvSpPr>
        <p:spPr>
          <a:xfrm>
            <a:off x="733178" y="6944633"/>
            <a:ext cx="2407337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Language agnostic</a:t>
            </a:r>
          </a:p>
        </p:txBody>
      </p:sp>
      <p:sp>
        <p:nvSpPr>
          <p:cNvPr id="73" name="Shape 73"/>
          <p:cNvSpPr/>
          <p:nvPr/>
        </p:nvSpPr>
        <p:spPr>
          <a:xfrm flipV="1">
            <a:off x="3418297" y="4749577"/>
            <a:ext cx="1" cy="1613429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4" name="Shape 74"/>
          <p:cNvSpPr/>
          <p:nvPr/>
        </p:nvSpPr>
        <p:spPr>
          <a:xfrm flipV="1">
            <a:off x="3418297" y="6859272"/>
            <a:ext cx="1" cy="607118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5" name="Shape 75"/>
          <p:cNvSpPr/>
          <p:nvPr/>
        </p:nvSpPr>
        <p:spPr>
          <a:xfrm>
            <a:off x="3545297" y="1788883"/>
            <a:ext cx="9694449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6" name="Shape 76"/>
          <p:cNvSpPr/>
          <p:nvPr/>
        </p:nvSpPr>
        <p:spPr>
          <a:xfrm>
            <a:off x="7942999" y="1164285"/>
            <a:ext cx="673381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Java</a:t>
            </a:r>
          </a:p>
        </p:txBody>
      </p:sp>
      <p:sp>
        <p:nvSpPr>
          <p:cNvPr id="77" name="Shape 77"/>
          <p:cNvSpPr/>
          <p:nvPr/>
        </p:nvSpPr>
        <p:spPr>
          <a:xfrm flipV="1">
            <a:off x="13533139" y="1788883"/>
            <a:ext cx="2407337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8" name="Shape 78"/>
          <p:cNvSpPr/>
          <p:nvPr/>
        </p:nvSpPr>
        <p:spPr>
          <a:xfrm>
            <a:off x="14309935" y="1164285"/>
            <a:ext cx="646279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C++</a:t>
            </a:r>
          </a:p>
        </p:txBody>
      </p:sp>
      <p:pic>
        <p:nvPicPr>
          <p:cNvPr id="7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6821" y="2055775"/>
            <a:ext cx="14224001" cy="5497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Frameworks and libraries integrated with Parquet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85" name="Shape 85"/>
          <p:cNvSpPr/>
          <p:nvPr/>
        </p:nvSpPr>
        <p:spPr>
          <a:xfrm>
            <a:off x="4862026" y="1620573"/>
            <a:ext cx="7039948" cy="6945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700">
                <a:latin typeface="Helvetica Neue"/>
                <a:ea typeface="Helvetica Neue"/>
                <a:cs typeface="Helvetica Neue"/>
                <a:sym typeface="Helvetica Neue"/>
              </a:rPr>
              <a:t>Query engines: </a:t>
            </a:r>
            <a:endParaRPr b="1" sz="3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>
              <a:defRPr sz="1800"/>
            </a:pPr>
            <a:r>
              <a:rPr sz="3700"/>
              <a:t>Hive, Impala, HAWQ, </a:t>
            </a:r>
            <a:endParaRPr sz="3700"/>
          </a:p>
          <a:p>
            <a:pPr lvl="1">
              <a:defRPr sz="1800"/>
            </a:pPr>
            <a:r>
              <a:rPr sz="3700"/>
              <a:t>IBM Big SQL, Drill, Tajo, </a:t>
            </a:r>
            <a:endParaRPr sz="3700"/>
          </a:p>
          <a:p>
            <a:pPr lvl="1">
              <a:defRPr sz="1800"/>
            </a:pPr>
            <a:r>
              <a:rPr sz="3700"/>
              <a:t>Pig, Presto</a:t>
            </a:r>
            <a:endParaRPr sz="3700"/>
          </a:p>
          <a:p>
            <a:pPr lvl="1">
              <a:defRPr sz="1800"/>
            </a:pPr>
            <a:endParaRPr sz="3700"/>
          </a:p>
          <a:p>
            <a:pPr lvl="0">
              <a:defRPr sz="1800"/>
            </a:pPr>
            <a:r>
              <a:rPr b="1" sz="3700">
                <a:latin typeface="Helvetica Neue"/>
                <a:ea typeface="Helvetica Neue"/>
                <a:cs typeface="Helvetica Neue"/>
                <a:sym typeface="Helvetica Neue"/>
              </a:rPr>
              <a:t>Frameworks:</a:t>
            </a:r>
            <a:r>
              <a:rPr b="1" sz="3700"/>
              <a:t> </a:t>
            </a:r>
            <a:endParaRPr b="1" sz="3700"/>
          </a:p>
          <a:p>
            <a:pPr lvl="1">
              <a:defRPr sz="1800"/>
            </a:pPr>
            <a:r>
              <a:rPr sz="3700"/>
              <a:t>Spark, MapReduce, Cascading, </a:t>
            </a:r>
            <a:endParaRPr sz="3700"/>
          </a:p>
          <a:p>
            <a:pPr lvl="1">
              <a:defRPr sz="1800"/>
            </a:pPr>
            <a:r>
              <a:rPr sz="3700"/>
              <a:t>Crunch, Scalding, Kite</a:t>
            </a:r>
            <a:endParaRPr sz="3700"/>
          </a:p>
          <a:p>
            <a:pPr lvl="1">
              <a:defRPr sz="1800"/>
            </a:pPr>
            <a:endParaRPr sz="3700"/>
          </a:p>
          <a:p>
            <a:pPr lvl="0">
              <a:defRPr sz="1800"/>
            </a:pPr>
            <a:r>
              <a:rPr b="1" sz="3700">
                <a:latin typeface="Helvetica Neue"/>
                <a:ea typeface="Helvetica Neue"/>
                <a:cs typeface="Helvetica Neue"/>
                <a:sym typeface="Helvetica Neue"/>
              </a:rPr>
              <a:t>Data Models: </a:t>
            </a:r>
            <a:endParaRPr b="1" sz="3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>
              <a:defRPr sz="1800"/>
            </a:pPr>
            <a:r>
              <a:rPr sz="3700"/>
              <a:t>Avro, Thrift, ProtocolBuffers, </a:t>
            </a:r>
            <a:endParaRPr sz="3700"/>
          </a:p>
          <a:p>
            <a:pPr lvl="1">
              <a:defRPr sz="1800"/>
            </a:pPr>
            <a:r>
              <a:rPr sz="3700"/>
              <a:t>POJOs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508000" y="4152900"/>
            <a:ext cx="15240000" cy="1118097"/>
          </a:xfrm>
          <a:prstGeom prst="rect">
            <a:avLst/>
          </a:prstGeom>
        </p:spPr>
        <p:txBody>
          <a:bodyPr/>
          <a:lstStyle/>
          <a:p>
            <a:pPr lvl="1">
              <a:spcBef>
                <a:spcPts val="900"/>
              </a:spcBef>
              <a:defRPr b="0" sz="1800">
                <a:solidFill>
                  <a:srgbClr val="000000"/>
                </a:solidFill>
              </a:defRPr>
            </a:pPr>
            <a:r>
              <a:rPr b="1" sz="5200">
                <a:solidFill>
                  <a:srgbClr val="FFFFFF"/>
                </a:solidFill>
              </a:rPr>
              <a:t>Enabling efficiency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Columnar storage</a:t>
            </a:r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93" name="Shape 93"/>
          <p:cNvSpPr/>
          <p:nvPr/>
        </p:nvSpPr>
        <p:spPr>
          <a:xfrm>
            <a:off x="3986374" y="2507974"/>
            <a:ext cx="1827581" cy="77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Logical table</a:t>
            </a:r>
            <a:endParaRPr sz="2200"/>
          </a:p>
          <a:p>
            <a:pPr lvl="0">
              <a:defRPr sz="1800"/>
            </a:pPr>
            <a:r>
              <a:rPr sz="2200"/>
              <a:t>representation</a:t>
            </a:r>
          </a:p>
        </p:txBody>
      </p:sp>
      <p:sp>
        <p:nvSpPr>
          <p:cNvPr id="94" name="Shape 94"/>
          <p:cNvSpPr/>
          <p:nvPr/>
        </p:nvSpPr>
        <p:spPr>
          <a:xfrm>
            <a:off x="7050225" y="2507974"/>
            <a:ext cx="1454862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Row layout</a:t>
            </a:r>
          </a:p>
        </p:txBody>
      </p:sp>
      <p:sp>
        <p:nvSpPr>
          <p:cNvPr id="95" name="Shape 95"/>
          <p:cNvSpPr/>
          <p:nvPr/>
        </p:nvSpPr>
        <p:spPr>
          <a:xfrm>
            <a:off x="6987569" y="4313517"/>
            <a:ext cx="1842670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Column layout</a:t>
            </a:r>
          </a:p>
        </p:txBody>
      </p:sp>
      <p:sp>
        <p:nvSpPr>
          <p:cNvPr id="96" name="Shape 96"/>
          <p:cNvSpPr/>
          <p:nvPr/>
        </p:nvSpPr>
        <p:spPr>
          <a:xfrm>
            <a:off x="14153384" y="5509732"/>
            <a:ext cx="1227151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encoding</a:t>
            </a:r>
          </a:p>
        </p:txBody>
      </p:sp>
      <p:sp>
        <p:nvSpPr>
          <p:cNvPr id="97" name="Shape 97"/>
          <p:cNvSpPr/>
          <p:nvPr/>
        </p:nvSpPr>
        <p:spPr>
          <a:xfrm>
            <a:off x="1140088" y="4827750"/>
            <a:ext cx="2008353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Nested schema</a:t>
            </a:r>
          </a:p>
        </p:txBody>
      </p:sp>
      <p:pic>
        <p:nvPicPr>
          <p:cNvPr id="9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5218" y="2872432"/>
            <a:ext cx="2558093" cy="1705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3794" y="3441695"/>
            <a:ext cx="1972741" cy="2688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51888" y="3023370"/>
            <a:ext cx="8746096" cy="680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51888" y="4819835"/>
            <a:ext cx="8746096" cy="1816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Parquet nested representation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pic>
        <p:nvPicPr>
          <p:cNvPr id="10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6387" y="3183315"/>
            <a:ext cx="5866402" cy="277737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11058536" y="3359150"/>
            <a:ext cx="3348915" cy="24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2200"/>
              <a:t>Columns:</a:t>
            </a:r>
            <a:endParaRPr b="1" sz="2200"/>
          </a:p>
          <a:p>
            <a:pPr lvl="0">
              <a:defRPr sz="1800"/>
            </a:pPr>
            <a:r>
              <a:rPr sz="2200">
                <a:latin typeface="American Typewriter"/>
                <a:ea typeface="American Typewriter"/>
                <a:cs typeface="American Typewriter"/>
                <a:sym typeface="American Typewriter"/>
              </a:rPr>
              <a:t>docid</a:t>
            </a:r>
            <a:endParaRPr sz="22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2200">
                <a:latin typeface="American Typewriter"/>
                <a:ea typeface="American Typewriter"/>
                <a:cs typeface="American Typewriter"/>
                <a:sym typeface="American Typewriter"/>
              </a:rPr>
              <a:t>links.backward</a:t>
            </a:r>
            <a:endParaRPr sz="22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2200">
                <a:latin typeface="American Typewriter"/>
                <a:ea typeface="American Typewriter"/>
                <a:cs typeface="American Typewriter"/>
                <a:sym typeface="American Typewriter"/>
              </a:rPr>
              <a:t>links.forward</a:t>
            </a:r>
            <a:endParaRPr sz="22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2200">
                <a:latin typeface="American Typewriter"/>
                <a:ea typeface="American Typewriter"/>
                <a:cs typeface="American Typewriter"/>
                <a:sym typeface="American Typewriter"/>
              </a:rPr>
              <a:t>name.language.code</a:t>
            </a:r>
            <a:endParaRPr sz="22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2200">
                <a:latin typeface="American Typewriter"/>
                <a:ea typeface="American Typewriter"/>
                <a:cs typeface="American Typewriter"/>
                <a:sym typeface="American Typewriter"/>
              </a:rPr>
              <a:t>name.language.country</a:t>
            </a:r>
            <a:endParaRPr sz="22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2200">
                <a:latin typeface="American Typewriter"/>
                <a:ea typeface="American Typewriter"/>
                <a:cs typeface="American Typewriter"/>
                <a:sym typeface="American Typewriter"/>
              </a:rPr>
              <a:t>name.url</a:t>
            </a:r>
          </a:p>
        </p:txBody>
      </p:sp>
      <p:sp>
        <p:nvSpPr>
          <p:cNvPr id="109" name="Shape 109"/>
          <p:cNvSpPr/>
          <p:nvPr/>
        </p:nvSpPr>
        <p:spPr>
          <a:xfrm>
            <a:off x="1855751" y="3441558"/>
            <a:ext cx="1273252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2200"/>
              <a:t>Schema:</a:t>
            </a:r>
          </a:p>
        </p:txBody>
      </p:sp>
      <p:sp>
        <p:nvSpPr>
          <p:cNvPr id="110" name="Shape 110"/>
          <p:cNvSpPr/>
          <p:nvPr/>
        </p:nvSpPr>
        <p:spPr>
          <a:xfrm>
            <a:off x="1631194" y="1862850"/>
            <a:ext cx="7475374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 lvl="0">
              <a:defRPr sz="1800"/>
            </a:pPr>
            <a:r>
              <a:rPr sz="3300"/>
              <a:t>Borrowed from the Google Dremel paper</a:t>
            </a:r>
          </a:p>
        </p:txBody>
      </p:sp>
      <p:sp>
        <p:nvSpPr>
          <p:cNvPr id="111" name="Shape 111"/>
          <p:cNvSpPr/>
          <p:nvPr/>
        </p:nvSpPr>
        <p:spPr>
          <a:xfrm>
            <a:off x="2288147" y="7122985"/>
            <a:ext cx="11686909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u="sng">
                <a:hlinkClick r:id="rId4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3300" u="sng">
                <a:hlinkClick r:id="rId4" invalidUrl="" action="" tgtFrame="" tooltip="" history="1" highlightClick="0" endSnd="0"/>
              </a:rPr>
              <a:t>https://blog.twitter.com/2013/dremel-made-simple-with-parquet</a:t>
            </a:r>
          </a:p>
        </p:txBody>
      </p:sp>
      <p:sp>
        <p:nvSpPr>
          <p:cNvPr id="112" name="Shape 112"/>
          <p:cNvSpPr/>
          <p:nvPr/>
        </p:nvSpPr>
        <p:spPr>
          <a:xfrm flipV="1">
            <a:off x="8349495" y="4619288"/>
            <a:ext cx="2452335" cy="1"/>
          </a:xfrm>
          <a:prstGeom prst="line">
            <a:avLst/>
          </a:prstGeom>
          <a:ln w="1270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Statistics for filter and query optimization</a:t>
            </a:r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118" name="Shape 118"/>
          <p:cNvSpPr/>
          <p:nvPr/>
        </p:nvSpPr>
        <p:spPr>
          <a:xfrm>
            <a:off x="2596809" y="1955962"/>
            <a:ext cx="3349931" cy="904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/>
            </a:pPr>
            <a:r>
              <a:rPr sz="2600"/>
              <a:t>Vertical partitioning</a:t>
            </a:r>
            <a:endParaRPr sz="2600"/>
          </a:p>
          <a:p>
            <a:pPr lvl="0" algn="ctr">
              <a:defRPr sz="1800"/>
            </a:pPr>
            <a:r>
              <a:rPr sz="2600"/>
              <a:t>(projection push down)</a:t>
            </a:r>
          </a:p>
        </p:txBody>
      </p:sp>
      <p:sp>
        <p:nvSpPr>
          <p:cNvPr id="119" name="Shape 119"/>
          <p:cNvSpPr/>
          <p:nvPr/>
        </p:nvSpPr>
        <p:spPr>
          <a:xfrm>
            <a:off x="6487345" y="1955962"/>
            <a:ext cx="3288513" cy="904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/>
            </a:pPr>
            <a:r>
              <a:rPr sz="2600"/>
              <a:t>Horizontal partitioning</a:t>
            </a:r>
            <a:endParaRPr sz="2600"/>
          </a:p>
          <a:p>
            <a:pPr lvl="0" algn="ctr">
              <a:defRPr sz="1800"/>
            </a:pPr>
            <a:r>
              <a:rPr sz="2600"/>
              <a:t>(predicate push down)</a:t>
            </a:r>
          </a:p>
        </p:txBody>
      </p:sp>
      <p:sp>
        <p:nvSpPr>
          <p:cNvPr id="120" name="Shape 120"/>
          <p:cNvSpPr/>
          <p:nvPr/>
        </p:nvSpPr>
        <p:spPr>
          <a:xfrm>
            <a:off x="10316463" y="1955962"/>
            <a:ext cx="2977135" cy="904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/>
            </a:pPr>
            <a:r>
              <a:rPr sz="2600"/>
              <a:t>Read only the data </a:t>
            </a:r>
            <a:endParaRPr sz="2600"/>
          </a:p>
          <a:p>
            <a:pPr lvl="0" algn="ctr">
              <a:defRPr sz="1800"/>
            </a:pPr>
            <a:r>
              <a:rPr sz="2600"/>
              <a:t>you need!</a:t>
            </a:r>
          </a:p>
        </p:txBody>
      </p:sp>
      <p:sp>
        <p:nvSpPr>
          <p:cNvPr id="121" name="Shape 121"/>
          <p:cNvSpPr/>
          <p:nvPr/>
        </p:nvSpPr>
        <p:spPr>
          <a:xfrm>
            <a:off x="6076071" y="2158995"/>
            <a:ext cx="312421" cy="49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2600"/>
              <a:t>+</a:t>
            </a:r>
          </a:p>
        </p:txBody>
      </p:sp>
      <p:sp>
        <p:nvSpPr>
          <p:cNvPr id="122" name="Shape 122"/>
          <p:cNvSpPr/>
          <p:nvPr/>
        </p:nvSpPr>
        <p:spPr>
          <a:xfrm>
            <a:off x="9874710" y="2158995"/>
            <a:ext cx="312421" cy="49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2600"/>
              <a:t>=</a:t>
            </a:r>
          </a:p>
        </p:txBody>
      </p:sp>
      <p:pic>
        <p:nvPicPr>
          <p:cNvPr id="12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6354" y="2852525"/>
            <a:ext cx="11530494" cy="4777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200">
                <a:solidFill>
                  <a:srgbClr val="FFFFFF"/>
                </a:solidFill>
              </a:rPr>
              <a:t>Properties of efficient algorithms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CPU Pipeline</a:t>
            </a:r>
          </a:p>
        </p:txBody>
      </p:sp>
      <p:sp>
        <p:nvSpPr>
          <p:cNvPr id="132" name="Shape 13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pic>
        <p:nvPicPr>
          <p:cNvPr id="13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85958" y="614642"/>
            <a:ext cx="7086601" cy="7061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10682008" y="5815616"/>
            <a:ext cx="1896034" cy="77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/>
            </a:pPr>
            <a:r>
              <a:rPr sz="2200"/>
              <a:t>Mis-prediction</a:t>
            </a:r>
            <a:endParaRPr sz="2200"/>
          </a:p>
          <a:p>
            <a:pPr lvl="0" algn="ctr">
              <a:defRPr sz="1800"/>
            </a:pPr>
            <a:r>
              <a:rPr sz="2200"/>
              <a:t>(“Bubble”)</a:t>
            </a:r>
          </a:p>
        </p:txBody>
      </p:sp>
      <p:sp>
        <p:nvSpPr>
          <p:cNvPr id="135" name="Shape 135"/>
          <p:cNvSpPr/>
          <p:nvPr/>
        </p:nvSpPr>
        <p:spPr>
          <a:xfrm>
            <a:off x="10876750" y="2945365"/>
            <a:ext cx="1325500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Ideal case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ng"/>
          <p:cNvPicPr/>
          <p:nvPr/>
        </p:nvPicPr>
        <p:blipFill>
          <a:blip r:embed="rId3">
            <a:extLst/>
          </a:blip>
          <a:srcRect l="793" t="12728" r="793" b="17489"/>
          <a:stretch>
            <a:fillRect/>
          </a:stretch>
        </p:blipFill>
        <p:spPr>
          <a:xfrm>
            <a:off x="9011208" y="766151"/>
            <a:ext cx="6626804" cy="704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Optimize for the processor pipeline</a:t>
            </a:r>
          </a:p>
        </p:txBody>
      </p:sp>
      <p:sp>
        <p:nvSpPr>
          <p:cNvPr id="141" name="Shape 14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142" name="Shape 142"/>
          <p:cNvSpPr/>
          <p:nvPr/>
        </p:nvSpPr>
        <p:spPr>
          <a:xfrm>
            <a:off x="974284" y="4121163"/>
            <a:ext cx="87848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600">
                <a:solidFill>
                  <a:srgbClr val="FF26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2600"/>
                </a:solidFill>
              </a:rPr>
              <a:t>ifs</a:t>
            </a:r>
          </a:p>
        </p:txBody>
      </p:sp>
      <p:sp>
        <p:nvSpPr>
          <p:cNvPr id="143" name="Shape 143"/>
          <p:cNvSpPr/>
          <p:nvPr/>
        </p:nvSpPr>
        <p:spPr>
          <a:xfrm>
            <a:off x="2194526" y="2583411"/>
            <a:ext cx="4751680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2800"/>
              <a:t>“Bubbles” can be caused by:</a:t>
            </a:r>
          </a:p>
        </p:txBody>
      </p:sp>
      <p:sp>
        <p:nvSpPr>
          <p:cNvPr id="144" name="Shape 144"/>
          <p:cNvSpPr/>
          <p:nvPr/>
        </p:nvSpPr>
        <p:spPr>
          <a:xfrm>
            <a:off x="2101208" y="4090066"/>
            <a:ext cx="1315823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FF26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2600"/>
                </a:solidFill>
              </a:rPr>
              <a:t>loops</a:t>
            </a:r>
          </a:p>
        </p:txBody>
      </p:sp>
      <p:sp>
        <p:nvSpPr>
          <p:cNvPr id="145" name="Shape 145"/>
          <p:cNvSpPr/>
          <p:nvPr/>
        </p:nvSpPr>
        <p:spPr>
          <a:xfrm>
            <a:off x="3665470" y="3560432"/>
            <a:ext cx="1587399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/>
            </a:pPr>
            <a:r>
              <a:rPr b="1" sz="3600">
                <a:solidFill>
                  <a:srgbClr val="FF2600"/>
                </a:solidFill>
              </a:rPr>
              <a:t>virtual</a:t>
            </a:r>
            <a:endParaRPr b="1" sz="3600">
              <a:solidFill>
                <a:srgbClr val="FF2600"/>
              </a:solidFill>
            </a:endParaRPr>
          </a:p>
          <a:p>
            <a:pPr lvl="0" algn="ctr">
              <a:defRPr sz="1800"/>
            </a:pPr>
            <a:r>
              <a:rPr b="1" sz="3600">
                <a:solidFill>
                  <a:srgbClr val="FF2600"/>
                </a:solidFill>
              </a:rPr>
              <a:t>calls</a:t>
            </a:r>
          </a:p>
        </p:txBody>
      </p:sp>
      <p:sp>
        <p:nvSpPr>
          <p:cNvPr id="146" name="Shape 146"/>
          <p:cNvSpPr/>
          <p:nvPr/>
        </p:nvSpPr>
        <p:spPr>
          <a:xfrm>
            <a:off x="1161546" y="3385326"/>
            <a:ext cx="6817640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7" name="Shape 147"/>
          <p:cNvSpPr/>
          <p:nvPr/>
        </p:nvSpPr>
        <p:spPr>
          <a:xfrm>
            <a:off x="1161546" y="4133863"/>
            <a:ext cx="6817640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8" name="Shape 148"/>
          <p:cNvSpPr/>
          <p:nvPr/>
        </p:nvSpPr>
        <p:spPr>
          <a:xfrm>
            <a:off x="1161546" y="4882400"/>
            <a:ext cx="6817640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9" name="Shape 149"/>
          <p:cNvSpPr/>
          <p:nvPr/>
        </p:nvSpPr>
        <p:spPr>
          <a:xfrm>
            <a:off x="5553660" y="3530894"/>
            <a:ext cx="2781606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/>
            </a:pPr>
            <a:r>
              <a:rPr b="1" sz="3600">
                <a:solidFill>
                  <a:srgbClr val="FF2600"/>
                </a:solidFill>
              </a:rPr>
              <a:t>data</a:t>
            </a:r>
            <a:endParaRPr b="1" sz="3600">
              <a:solidFill>
                <a:srgbClr val="FF2600"/>
              </a:solidFill>
            </a:endParaRPr>
          </a:p>
          <a:p>
            <a:pPr lvl="0" algn="ctr">
              <a:defRPr sz="1800"/>
            </a:pPr>
            <a:r>
              <a:rPr b="1" sz="3600">
                <a:solidFill>
                  <a:srgbClr val="FF2600"/>
                </a:solidFill>
              </a:rPr>
              <a:t>dependency</a:t>
            </a:r>
          </a:p>
        </p:txBody>
      </p:sp>
      <p:sp>
        <p:nvSpPr>
          <p:cNvPr id="150" name="Shape 150"/>
          <p:cNvSpPr/>
          <p:nvPr/>
        </p:nvSpPr>
        <p:spPr>
          <a:xfrm>
            <a:off x="1161546" y="5600213"/>
            <a:ext cx="6817640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1" name="Shape 151"/>
          <p:cNvSpPr/>
          <p:nvPr/>
        </p:nvSpPr>
        <p:spPr>
          <a:xfrm>
            <a:off x="3318048" y="6667527"/>
            <a:ext cx="228224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/>
            </a:pPr>
            <a:r>
              <a:rPr sz="2200"/>
              <a:t>cost ~ 12 cycles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Outline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xfrm>
            <a:off x="15552774" y="8407400"/>
            <a:ext cx="199036" cy="2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29" name="Shape 29"/>
          <p:cNvSpPr/>
          <p:nvPr/>
        </p:nvSpPr>
        <p:spPr>
          <a:xfrm>
            <a:off x="508000" y="2651034"/>
            <a:ext cx="15240000" cy="3727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1" marL="1086555" indent="-642055">
              <a:spcBef>
                <a:spcPts val="900"/>
              </a:spcBef>
              <a:buSzPct val="125000"/>
              <a:buChar char="-"/>
              <a:defRPr sz="1800"/>
            </a:pPr>
            <a:r>
              <a:rPr b="1" sz="5200"/>
              <a:t>Why we need efficiency</a:t>
            </a:r>
            <a:endParaRPr b="1" sz="5200"/>
          </a:p>
          <a:p>
            <a:pPr lvl="1" marL="1086555" indent="-642055">
              <a:spcBef>
                <a:spcPts val="900"/>
              </a:spcBef>
              <a:buSzPct val="125000"/>
              <a:buChar char="-"/>
              <a:defRPr sz="1800"/>
            </a:pPr>
            <a:r>
              <a:rPr b="1" sz="5200"/>
              <a:t>Properties of efficient algorithms</a:t>
            </a:r>
            <a:endParaRPr b="1" sz="5200"/>
          </a:p>
          <a:p>
            <a:pPr lvl="1" marL="1086555" indent="-642055">
              <a:spcBef>
                <a:spcPts val="900"/>
              </a:spcBef>
              <a:buSzPct val="125000"/>
              <a:buChar char="-"/>
              <a:defRPr sz="1800"/>
            </a:pPr>
            <a:r>
              <a:rPr b="1" sz="5200"/>
              <a:t>Enabling efficiency</a:t>
            </a:r>
            <a:endParaRPr b="1" sz="5200"/>
          </a:p>
          <a:p>
            <a:pPr lvl="1" marL="1086555" indent="-642055">
              <a:spcBef>
                <a:spcPts val="900"/>
              </a:spcBef>
              <a:buSzPct val="125000"/>
              <a:buChar char="-"/>
              <a:defRPr sz="1800"/>
            </a:pPr>
            <a:r>
              <a:rPr b="1" sz="5200"/>
              <a:t>Efficiency in Apache Parquet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Minimize CPU cache misses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157" name="Shape 157"/>
          <p:cNvSpPr/>
          <p:nvPr/>
        </p:nvSpPr>
        <p:spPr>
          <a:xfrm>
            <a:off x="3080487" y="7152984"/>
            <a:ext cx="10102228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2900"/>
              <a:t>a cache miss costs 10 to 100s cycles depending on the level</a:t>
            </a:r>
          </a:p>
        </p:txBody>
      </p:sp>
      <p:pic>
        <p:nvPicPr>
          <p:cNvPr id="15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8871" y="4643461"/>
            <a:ext cx="1807996" cy="1807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95623" y="4739538"/>
            <a:ext cx="1615842" cy="1615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ng"/>
          <p:cNvPicPr/>
          <p:nvPr/>
        </p:nvPicPr>
        <p:blipFill>
          <a:blip r:embed="rId5">
            <a:extLst/>
          </a:blip>
          <a:srcRect l="9057" t="8363" r="9057" b="8363"/>
          <a:stretch>
            <a:fillRect/>
          </a:stretch>
        </p:blipFill>
        <p:spPr>
          <a:xfrm>
            <a:off x="1143082" y="2747622"/>
            <a:ext cx="3596572" cy="3657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ng"/>
          <p:cNvPicPr/>
          <p:nvPr/>
        </p:nvPicPr>
        <p:blipFill>
          <a:blip r:embed="rId6">
            <a:extLst/>
          </a:blip>
          <a:srcRect l="10419" t="17647" r="8147" b="27889"/>
          <a:stretch>
            <a:fillRect/>
          </a:stretch>
        </p:blipFill>
        <p:spPr>
          <a:xfrm>
            <a:off x="10367483" y="3835457"/>
            <a:ext cx="5253481" cy="1481988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12545179" y="2996421"/>
            <a:ext cx="898043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2800"/>
              <a:t>RAM</a:t>
            </a:r>
          </a:p>
        </p:txBody>
      </p:sp>
      <p:sp>
        <p:nvSpPr>
          <p:cNvPr id="163" name="Shape 163"/>
          <p:cNvSpPr/>
          <p:nvPr/>
        </p:nvSpPr>
        <p:spPr>
          <a:xfrm flipV="1">
            <a:off x="4986817" y="4576422"/>
            <a:ext cx="5133413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4" name="Shape 164"/>
          <p:cNvSpPr/>
          <p:nvPr/>
        </p:nvSpPr>
        <p:spPr>
          <a:xfrm>
            <a:off x="6965239" y="3889863"/>
            <a:ext cx="733400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2800"/>
              <a:t>Bus</a:t>
            </a:r>
          </a:p>
        </p:txBody>
      </p:sp>
      <p:sp>
        <p:nvSpPr>
          <p:cNvPr id="165" name="Shape 165"/>
          <p:cNvSpPr/>
          <p:nvPr/>
        </p:nvSpPr>
        <p:spPr>
          <a:xfrm>
            <a:off x="2512215" y="2191143"/>
            <a:ext cx="858216" cy="523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2800"/>
              <a:t>CPU</a:t>
            </a:r>
          </a:p>
        </p:txBody>
      </p:sp>
      <p:sp>
        <p:nvSpPr>
          <p:cNvPr id="166" name="Shape 166"/>
          <p:cNvSpPr/>
          <p:nvPr/>
        </p:nvSpPr>
        <p:spPr>
          <a:xfrm>
            <a:off x="5210575" y="2234667"/>
            <a:ext cx="896062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Cache</a:t>
            </a:r>
          </a:p>
        </p:txBody>
      </p:sp>
      <p:sp>
        <p:nvSpPr>
          <p:cNvPr id="167" name="Shape 167"/>
          <p:cNvSpPr/>
          <p:nvPr/>
        </p:nvSpPr>
        <p:spPr>
          <a:xfrm flipH="1">
            <a:off x="3233897" y="2811541"/>
            <a:ext cx="2285502" cy="1573963"/>
          </a:xfrm>
          <a:prstGeom prst="line">
            <a:avLst/>
          </a:prstGeom>
          <a:ln w="101600">
            <a:solidFill/>
            <a:miter lim="400000"/>
            <a:tailEnd type="triangle"/>
          </a:ln>
          <a:effectLst>
            <a:outerShdw sx="100000" sy="100000" kx="0" ky="0" algn="b" rotWithShape="0" blurRad="355600" dist="11430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200">
                <a:solidFill>
                  <a:srgbClr val="FFFFFF"/>
                </a:solidFill>
              </a:rPr>
              <a:t>Encodings in Apache Parquet 2.0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The right encoding for the right job</a:t>
            </a:r>
          </a:p>
        </p:txBody>
      </p:sp>
      <p:sp>
        <p:nvSpPr>
          <p:cNvPr id="174" name="Shape 17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175" name="Shape 175"/>
          <p:cNvSpPr/>
          <p:nvPr/>
        </p:nvSpPr>
        <p:spPr>
          <a:xfrm>
            <a:off x="641085" y="1587044"/>
            <a:ext cx="14973830" cy="596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629708" indent="-358069">
              <a:buSzPct val="75000"/>
              <a:buChar char="-"/>
              <a:defRPr sz="1800"/>
            </a:pPr>
            <a:r>
              <a:rPr sz="3200">
                <a:latin typeface="Helvetica Neue"/>
                <a:ea typeface="Helvetica Neue"/>
                <a:cs typeface="Helvetica Neue"/>
                <a:sym typeface="Helvetica Neue"/>
              </a:rPr>
              <a:t>Delta encodings: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r>
              <a:rPr sz="3200"/>
              <a:t>for sorted datasets or signals where the variation is less important than the absolute value. (timestamp, auto-generated ids, metrics, …) Focuses on avoiding branching.</a:t>
            </a:r>
            <a:endParaRPr sz="3200"/>
          </a:p>
          <a:p>
            <a:pPr lvl="0">
              <a:defRPr sz="1800"/>
            </a:pPr>
            <a:endParaRPr sz="3200"/>
          </a:p>
          <a:p>
            <a:pPr lvl="0" marL="629708" indent="-358069">
              <a:buSzPct val="75000"/>
              <a:buChar char="-"/>
              <a:defRPr sz="1800"/>
            </a:pPr>
            <a:r>
              <a:rPr sz="3200">
                <a:latin typeface="Helvetica Neue"/>
                <a:ea typeface="Helvetica Neue"/>
                <a:cs typeface="Helvetica Neue"/>
                <a:sym typeface="Helvetica Neue"/>
              </a:rPr>
              <a:t>Prefix coding (delta encoding for strings)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r>
              <a:rPr sz="3200"/>
              <a:t>When dictionary encoding does not work.</a:t>
            </a:r>
            <a:endParaRPr sz="3200"/>
          </a:p>
          <a:p>
            <a:pPr lvl="0">
              <a:defRPr sz="18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629708" indent="-358069">
              <a:buSzPct val="75000"/>
              <a:buChar char="-"/>
              <a:defRPr sz="1800"/>
            </a:pPr>
            <a:r>
              <a:rPr sz="3200">
                <a:latin typeface="Helvetica Neue"/>
                <a:ea typeface="Helvetica Neue"/>
                <a:cs typeface="Helvetica Neue"/>
                <a:sym typeface="Helvetica Neue"/>
              </a:rPr>
              <a:t>Dictionary encoding: 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r>
              <a:rPr sz="3200"/>
              <a:t>small (60K) set of values (server IP, experiment id, …)</a:t>
            </a:r>
            <a:endParaRPr sz="3200"/>
          </a:p>
          <a:p>
            <a:pPr lvl="0">
              <a:defRPr sz="1800"/>
            </a:pPr>
            <a:endParaRPr sz="3200"/>
          </a:p>
          <a:p>
            <a:pPr lvl="0" marL="666750" indent="-395111">
              <a:buSzPct val="75000"/>
              <a:buChar char="-"/>
              <a:defRPr sz="1800"/>
            </a:pPr>
            <a:r>
              <a:rPr sz="3200">
                <a:latin typeface="Helvetica Neue"/>
                <a:ea typeface="Helvetica Neue"/>
                <a:cs typeface="Helvetica Neue"/>
                <a:sym typeface="Helvetica Neue"/>
              </a:rPr>
              <a:t>Run Length Encoding: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r>
              <a:rPr sz="3200"/>
              <a:t>repetitive data.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Delta encoding</a:t>
            </a:r>
          </a:p>
        </p:txBody>
      </p:sp>
      <p:sp>
        <p:nvSpPr>
          <p:cNvPr id="180" name="Shape 1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pic>
        <p:nvPicPr>
          <p:cNvPr id="18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893" y="1867359"/>
            <a:ext cx="3395269" cy="5409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16590" y="951805"/>
            <a:ext cx="11072308" cy="26513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Delta encoding</a:t>
            </a:r>
          </a:p>
        </p:txBody>
      </p:sp>
      <p:sp>
        <p:nvSpPr>
          <p:cNvPr id="187" name="Shape 1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pic>
        <p:nvPicPr>
          <p:cNvPr id="18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893" y="1867359"/>
            <a:ext cx="3395269" cy="5409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asted-image.pdf"/>
          <p:cNvPicPr/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5072320" y="2921974"/>
            <a:ext cx="11011648" cy="2037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4762" y="3753075"/>
            <a:ext cx="11072308" cy="451108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Delta encoding</a:t>
            </a:r>
          </a:p>
        </p:txBody>
      </p:sp>
      <p:sp>
        <p:nvSpPr>
          <p:cNvPr id="195" name="Shape 19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pic>
        <p:nvPicPr>
          <p:cNvPr id="19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7893" y="1867359"/>
            <a:ext cx="3395269" cy="5409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893" y="1867359"/>
            <a:ext cx="3395269" cy="540928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Delta encoding</a:t>
            </a:r>
          </a:p>
        </p:txBody>
      </p:sp>
      <p:sp>
        <p:nvSpPr>
          <p:cNvPr id="202" name="Shape 20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pic>
        <p:nvPicPr>
          <p:cNvPr id="203" name="pasted-image.pdf"/>
          <p:cNvPicPr/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4543775" y="879504"/>
            <a:ext cx="11545023" cy="7384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Binary packing designed for CPU efficiency</a:t>
            </a:r>
          </a:p>
        </p:txBody>
      </p:sp>
      <p:sp>
        <p:nvSpPr>
          <p:cNvPr id="208" name="Shape 20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209" name="Shape 209"/>
          <p:cNvSpPr/>
          <p:nvPr/>
        </p:nvSpPr>
        <p:spPr>
          <a:xfrm>
            <a:off x="6458618" y="2397159"/>
            <a:ext cx="5906444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2700">
                <a:latin typeface="Helvetica Neue Medium"/>
                <a:ea typeface="Helvetica Neue Medium"/>
                <a:cs typeface="Helvetica Neue Medium"/>
                <a:sym typeface="Helvetica Neue Medium"/>
              </a:rPr>
              <a:t>better</a:t>
            </a:r>
            <a:r>
              <a:rPr sz="2700">
                <a:latin typeface="Helvetica Neue Medium"/>
                <a:ea typeface="Helvetica Neue Medium"/>
                <a:cs typeface="Helvetica Neue Medium"/>
                <a:sym typeface="Helvetica Neue Medium"/>
              </a:rPr>
              <a:t>:</a:t>
            </a:r>
            <a:endParaRPr sz="2700"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>
              <a:defRPr sz="1800"/>
            </a:pPr>
            <a:r>
              <a:rPr sz="1900">
                <a:latin typeface="Courier"/>
                <a:ea typeface="Courier"/>
                <a:cs typeface="Courier"/>
                <a:sym typeface="Courier"/>
              </a:rPr>
              <a:t>orvalues = 0</a:t>
            </a:r>
            <a:endParaRPr sz="1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b="1" sz="1900">
                <a:latin typeface="Courier"/>
                <a:ea typeface="Courier"/>
                <a:cs typeface="Courier"/>
                <a:sym typeface="Courier"/>
              </a:rPr>
              <a:t>for</a:t>
            </a:r>
            <a:r>
              <a:rPr sz="1900">
                <a:latin typeface="Courier"/>
                <a:ea typeface="Courier"/>
                <a:cs typeface="Courier"/>
                <a:sym typeface="Courier"/>
              </a:rPr>
              <a:t> (int i = 0; i&lt;values.length; ++i) {</a:t>
            </a:r>
            <a:endParaRPr sz="1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1900">
                <a:latin typeface="Courier"/>
                <a:ea typeface="Courier"/>
                <a:cs typeface="Courier"/>
                <a:sym typeface="Courier"/>
              </a:rPr>
              <a:t>  orvalues |= values[i]</a:t>
            </a:r>
            <a:endParaRPr sz="1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1900">
                <a:latin typeface="Courier"/>
                <a:ea typeface="Courier"/>
                <a:cs typeface="Courier"/>
                <a:sym typeface="Courier"/>
              </a:rPr>
              <a:t>}</a:t>
            </a:r>
            <a:endParaRPr sz="1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1900">
                <a:latin typeface="Courier"/>
                <a:ea typeface="Courier"/>
                <a:cs typeface="Courier"/>
                <a:sym typeface="Courier"/>
              </a:rPr>
              <a:t>max = maxbit(orvalues)</a:t>
            </a:r>
            <a:endParaRPr sz="190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498838" y="6825520"/>
            <a:ext cx="9357996" cy="1235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500">
                <a:latin typeface="Helvetica Neue"/>
                <a:ea typeface="Helvetica Neue"/>
                <a:cs typeface="Helvetica Neue"/>
                <a:sym typeface="Helvetica Neue"/>
              </a:rPr>
              <a:t>see paper: 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r>
              <a:rPr sz="2500">
                <a:latin typeface="Helvetica Neue"/>
                <a:ea typeface="Helvetica Neue"/>
                <a:cs typeface="Helvetica Neue"/>
                <a:sym typeface="Helvetica Neue"/>
              </a:rPr>
              <a:t>“Decoding billions of integers per second through vectorization” 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r>
              <a:rPr sz="2500">
                <a:latin typeface="Helvetica Neue"/>
                <a:ea typeface="Helvetica Neue"/>
                <a:cs typeface="Helvetica Neue"/>
                <a:sym typeface="Helvetica Neue"/>
              </a:rPr>
              <a:t>by Daniel Lemire and Leonid Boytsov</a:t>
            </a:r>
          </a:p>
        </p:txBody>
      </p:sp>
      <p:sp>
        <p:nvSpPr>
          <p:cNvPr id="211" name="Shape 211"/>
          <p:cNvSpPr/>
          <p:nvPr/>
        </p:nvSpPr>
        <p:spPr>
          <a:xfrm>
            <a:off x="449186" y="5889272"/>
            <a:ext cx="3518612" cy="51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2700"/>
              <a:t>Unpredictable branch!</a:t>
            </a:r>
          </a:p>
        </p:txBody>
      </p:sp>
      <p:sp>
        <p:nvSpPr>
          <p:cNvPr id="212" name="Shape 212"/>
          <p:cNvSpPr/>
          <p:nvPr/>
        </p:nvSpPr>
        <p:spPr>
          <a:xfrm>
            <a:off x="5559450" y="5889272"/>
            <a:ext cx="5137100" cy="51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2700"/>
              <a:t>Loop =&gt; Very predictable branch</a:t>
            </a:r>
          </a:p>
        </p:txBody>
      </p:sp>
      <p:sp>
        <p:nvSpPr>
          <p:cNvPr id="213" name="Shape 213"/>
          <p:cNvSpPr/>
          <p:nvPr/>
        </p:nvSpPr>
        <p:spPr>
          <a:xfrm>
            <a:off x="136319" y="2397159"/>
            <a:ext cx="5906444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2700">
                <a:latin typeface="Helvetica Neue Medium"/>
                <a:ea typeface="Helvetica Neue Medium"/>
                <a:cs typeface="Helvetica Neue Medium"/>
                <a:sym typeface="Helvetica Neue Medium"/>
              </a:rPr>
              <a:t>naive maxbit:</a:t>
            </a:r>
            <a:endParaRPr b="1" sz="2700"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>
              <a:defRPr sz="1800"/>
            </a:pPr>
            <a:r>
              <a:rPr sz="1900">
                <a:latin typeface="Courier"/>
                <a:ea typeface="Courier"/>
                <a:cs typeface="Courier"/>
                <a:sym typeface="Courier"/>
              </a:rPr>
              <a:t>max = 0</a:t>
            </a:r>
            <a:endParaRPr sz="1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1900">
                <a:latin typeface="Courier"/>
                <a:ea typeface="Courier"/>
                <a:cs typeface="Courier"/>
                <a:sym typeface="Courier"/>
              </a:rPr>
              <a:t>for (int i = 0; i&lt;values.length; ++i) {</a:t>
            </a:r>
            <a:endParaRPr sz="1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1900">
                <a:latin typeface="Courier"/>
                <a:ea typeface="Courier"/>
                <a:cs typeface="Courier"/>
                <a:sym typeface="Courier"/>
              </a:rPr>
              <a:t>  current = maxbit(values[i])</a:t>
            </a:r>
            <a:endParaRPr sz="1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1900"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b="1" sz="1900">
                <a:latin typeface="Courier"/>
                <a:ea typeface="Courier"/>
                <a:cs typeface="Courier"/>
                <a:sym typeface="Courier"/>
              </a:rPr>
              <a:t>if (current &gt; max)</a:t>
            </a:r>
            <a:r>
              <a:rPr sz="1900">
                <a:latin typeface="Courier"/>
                <a:ea typeface="Courier"/>
                <a:cs typeface="Courier"/>
                <a:sym typeface="Courier"/>
              </a:rPr>
              <a:t> max = current</a:t>
            </a:r>
            <a:endParaRPr sz="1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1900">
                <a:latin typeface="Courier"/>
                <a:ea typeface="Courier"/>
                <a:cs typeface="Courier"/>
                <a:sym typeface="Courier"/>
              </a:rPr>
              <a:t>}</a:t>
            </a:r>
            <a:endParaRPr sz="190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12546267" y="2543209"/>
            <a:ext cx="3444783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2700">
                <a:latin typeface="Helvetica Neue Medium"/>
                <a:ea typeface="Helvetica Neue Medium"/>
                <a:cs typeface="Helvetica Neue Medium"/>
                <a:sym typeface="Helvetica Neue Medium"/>
              </a:rPr>
              <a:t>even better: </a:t>
            </a:r>
            <a:endParaRPr b="1" sz="2700"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>
              <a:defRPr sz="1800"/>
            </a:pPr>
            <a:r>
              <a:rPr sz="1900">
                <a:latin typeface="Courier"/>
                <a:ea typeface="Courier"/>
                <a:cs typeface="Courier"/>
                <a:sym typeface="Courier"/>
              </a:rPr>
              <a:t>orvalues = 0</a:t>
            </a:r>
            <a:endParaRPr sz="1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1900">
                <a:latin typeface="Courier"/>
                <a:ea typeface="Courier"/>
                <a:cs typeface="Courier"/>
                <a:sym typeface="Courier"/>
              </a:rPr>
              <a:t>orvalues |= values[0]</a:t>
            </a:r>
            <a:endParaRPr sz="1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1900"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1900">
                <a:latin typeface="Courier"/>
                <a:ea typeface="Courier"/>
                <a:cs typeface="Courier"/>
                <a:sym typeface="Courier"/>
              </a:rPr>
              <a:t>orvalues |= values[32]</a:t>
            </a:r>
            <a:endParaRPr sz="1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1900">
                <a:latin typeface="Courier"/>
                <a:ea typeface="Courier"/>
                <a:cs typeface="Courier"/>
                <a:sym typeface="Courier"/>
              </a:rPr>
              <a:t>max = maxbit(orvalues)</a:t>
            </a:r>
          </a:p>
        </p:txBody>
      </p:sp>
      <p:sp>
        <p:nvSpPr>
          <p:cNvPr id="215" name="Shape 215"/>
          <p:cNvSpPr/>
          <p:nvPr/>
        </p:nvSpPr>
        <p:spPr>
          <a:xfrm flipV="1">
            <a:off x="1913943" y="4363565"/>
            <a:ext cx="1" cy="1370019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6" name="Shape 216"/>
          <p:cNvSpPr/>
          <p:nvPr/>
        </p:nvSpPr>
        <p:spPr>
          <a:xfrm>
            <a:off x="12610179" y="5889272"/>
            <a:ext cx="3035809" cy="51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2700"/>
              <a:t>no branching at all!</a:t>
            </a:r>
          </a:p>
        </p:txBody>
      </p:sp>
      <p:sp>
        <p:nvSpPr>
          <p:cNvPr id="217" name="Shape 217"/>
          <p:cNvSpPr/>
          <p:nvPr/>
        </p:nvSpPr>
        <p:spPr>
          <a:xfrm flipV="1">
            <a:off x="5870732" y="3407379"/>
            <a:ext cx="558438" cy="232620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8" name="Shape 218"/>
          <p:cNvSpPr/>
          <p:nvPr/>
        </p:nvSpPr>
        <p:spPr>
          <a:xfrm flipV="1">
            <a:off x="14083678" y="4641111"/>
            <a:ext cx="1" cy="91059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Binary unpacking designed for CPU efficiency</a:t>
            </a:r>
          </a:p>
        </p:txBody>
      </p:sp>
      <p:sp>
        <p:nvSpPr>
          <p:cNvPr id="221" name="Shape 2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222" name="Shape 222"/>
          <p:cNvSpPr/>
          <p:nvPr/>
        </p:nvSpPr>
        <p:spPr>
          <a:xfrm>
            <a:off x="2909958" y="3219645"/>
            <a:ext cx="11386116" cy="364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endParaRPr sz="2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int j = 0</a:t>
            </a:r>
            <a:endParaRPr sz="2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while (int i = 0; i &lt; output.length; i += 32) {</a:t>
            </a:r>
            <a:endParaRPr sz="2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  maxbit = input[j]</a:t>
            </a:r>
            <a:endParaRPr sz="2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  unpack_32_values(values, i, out, j + 1, maxbit);</a:t>
            </a:r>
            <a:endParaRPr sz="2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  j += 1 + maxbit</a:t>
            </a:r>
            <a:endParaRPr sz="29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}</a:t>
            </a:r>
            <a:endParaRPr sz="2900">
              <a:latin typeface="Courier"/>
              <a:ea typeface="Courier"/>
              <a:cs typeface="Courier"/>
              <a:sym typeface="Courier"/>
            </a:endParaRP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Compression comparison</a:t>
            </a:r>
          </a:p>
        </p:txBody>
      </p:sp>
      <p:sp>
        <p:nvSpPr>
          <p:cNvPr id="227" name="Shape 22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228" name="Shape 228"/>
          <p:cNvSpPr/>
          <p:nvPr/>
        </p:nvSpPr>
        <p:spPr>
          <a:xfrm>
            <a:off x="700418" y="1760552"/>
            <a:ext cx="1486236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5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lvl="0">
              <a:defRPr sz="1800"/>
            </a:pPr>
            <a:r>
              <a:rPr sz="3500"/>
              <a:t>TPCH: compression of two 64 bits id columns with delta encoding</a:t>
            </a:r>
          </a:p>
        </p:txBody>
      </p:sp>
      <p:graphicFrame>
        <p:nvGraphicFramePr>
          <p:cNvPr id="229" name="Chart 229"/>
          <p:cNvGraphicFramePr/>
          <p:nvPr/>
        </p:nvGraphicFramePr>
        <p:xfrm>
          <a:off x="1291609" y="2467005"/>
          <a:ext cx="6475437" cy="599345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200">
                <a:solidFill>
                  <a:srgbClr val="FFFFFF"/>
                </a:solidFill>
              </a:rPr>
              <a:t>Why we need efficiency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Compression comparison</a:t>
            </a:r>
          </a:p>
        </p:txBody>
      </p:sp>
      <p:sp>
        <p:nvSpPr>
          <p:cNvPr id="234" name="Shape 23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235" name="Shape 235"/>
          <p:cNvSpPr/>
          <p:nvPr/>
        </p:nvSpPr>
        <p:spPr>
          <a:xfrm>
            <a:off x="700418" y="1760552"/>
            <a:ext cx="1486236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5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lvl="0">
              <a:defRPr sz="1800"/>
            </a:pPr>
            <a:r>
              <a:rPr sz="3500"/>
              <a:t>TPCH: compression of two 64 bits id columns with delta encoding</a:t>
            </a:r>
          </a:p>
        </p:txBody>
      </p:sp>
      <p:graphicFrame>
        <p:nvGraphicFramePr>
          <p:cNvPr id="236" name="Chart 236"/>
          <p:cNvGraphicFramePr/>
          <p:nvPr/>
        </p:nvGraphicFramePr>
        <p:xfrm>
          <a:off x="1291609" y="2467005"/>
          <a:ext cx="6475437" cy="599345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237" name="Chart 237"/>
          <p:cNvGraphicFramePr/>
          <p:nvPr/>
        </p:nvGraphicFramePr>
        <p:xfrm>
          <a:off x="8772313" y="2879201"/>
          <a:ext cx="6331609" cy="558126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Decoding time vs Compression</a:t>
            </a:r>
          </a:p>
        </p:txBody>
      </p:sp>
      <p:sp>
        <p:nvSpPr>
          <p:cNvPr id="242" name="Shape 24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graphicFrame>
        <p:nvGraphicFramePr>
          <p:cNvPr id="243" name="Chart 243"/>
          <p:cNvGraphicFramePr/>
          <p:nvPr/>
        </p:nvGraphicFramePr>
        <p:xfrm>
          <a:off x="209250" y="1473596"/>
          <a:ext cx="14675194" cy="681950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Size comparison</a:t>
            </a:r>
          </a:p>
        </p:txBody>
      </p:sp>
      <p:sp>
        <p:nvSpPr>
          <p:cNvPr id="248" name="Shape 24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249" name="Shape 249"/>
          <p:cNvSpPr/>
          <p:nvPr/>
        </p:nvSpPr>
        <p:spPr>
          <a:xfrm>
            <a:off x="2307508" y="1636002"/>
            <a:ext cx="8014336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TPCDS 100GB scale factor (+ Snappy unless otherwise specified)</a:t>
            </a:r>
          </a:p>
        </p:txBody>
      </p:sp>
      <p:sp>
        <p:nvSpPr>
          <p:cNvPr id="250" name="Shape 250"/>
          <p:cNvSpPr/>
          <p:nvPr/>
        </p:nvSpPr>
        <p:spPr>
          <a:xfrm>
            <a:off x="11097480" y="6888839"/>
            <a:ext cx="1444525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Store sales</a:t>
            </a:r>
          </a:p>
        </p:txBody>
      </p:sp>
      <p:sp>
        <p:nvSpPr>
          <p:cNvPr id="251" name="Shape 251"/>
          <p:cNvSpPr/>
          <p:nvPr/>
        </p:nvSpPr>
        <p:spPr>
          <a:xfrm>
            <a:off x="3104551" y="6888839"/>
            <a:ext cx="1123214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Lineitem</a:t>
            </a:r>
          </a:p>
        </p:txBody>
      </p:sp>
      <p:pic>
        <p:nvPicPr>
          <p:cNvPr id="25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062" y="2632635"/>
            <a:ext cx="7384372" cy="387873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5077467" y="7543799"/>
            <a:ext cx="6108269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The area of the circle is proportional to the file size</a:t>
            </a:r>
          </a:p>
        </p:txBody>
      </p:sp>
      <p:pic>
        <p:nvPicPr>
          <p:cNvPr id="254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43183" y="2632635"/>
            <a:ext cx="7389726" cy="3878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Parquet 2.x roadmap</a:t>
            </a:r>
          </a:p>
        </p:txBody>
      </p:sp>
      <p:sp>
        <p:nvSpPr>
          <p:cNvPr id="259" name="Shape 25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260" name="Shape 260"/>
          <p:cNvSpPr/>
          <p:nvPr/>
        </p:nvSpPr>
        <p:spPr>
          <a:xfrm>
            <a:off x="2912002" y="2355189"/>
            <a:ext cx="8397394" cy="4433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666750" indent="-395111">
              <a:buSzPct val="75000"/>
              <a:buChar char="-"/>
              <a:defRPr sz="1800"/>
            </a:pPr>
            <a:r>
              <a:rPr sz="3200">
                <a:latin typeface="Helvetica Neue"/>
                <a:ea typeface="Helvetica Neue"/>
                <a:cs typeface="Helvetica Neue"/>
                <a:sym typeface="Helvetica Neue"/>
              </a:rPr>
              <a:t>Even better predicate push down.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666750" indent="-395111">
              <a:buSzPct val="75000"/>
              <a:buChar char="-"/>
              <a:defRPr sz="18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666750" indent="-395111">
              <a:buSzPct val="75000"/>
              <a:buChar char="-"/>
              <a:defRPr sz="1800"/>
            </a:pPr>
            <a:r>
              <a:rPr sz="3200">
                <a:latin typeface="Helvetica Neue"/>
                <a:ea typeface="Helvetica Neue"/>
                <a:cs typeface="Helvetica Neue"/>
                <a:sym typeface="Helvetica Neue"/>
              </a:rPr>
              <a:t>Zero copy path through new HDFS APIs.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666750" indent="-395111">
              <a:buSzPct val="75000"/>
              <a:buChar char="-"/>
              <a:defRPr sz="18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666750" indent="-395111">
              <a:buSzPct val="75000"/>
              <a:buChar char="-"/>
              <a:defRPr sz="1800"/>
            </a:pPr>
            <a:r>
              <a:rPr sz="3200">
                <a:latin typeface="Helvetica Neue"/>
                <a:ea typeface="Helvetica Neue"/>
                <a:cs typeface="Helvetica Neue"/>
                <a:sym typeface="Helvetica Neue"/>
              </a:rPr>
              <a:t>Vectorized APIs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666750" indent="-395111">
              <a:buSzPct val="75000"/>
              <a:buChar char="-"/>
              <a:defRPr sz="18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666750" indent="-395111">
              <a:buSzPct val="75000"/>
              <a:buChar char="-"/>
              <a:defRPr sz="1800"/>
            </a:pPr>
            <a:r>
              <a:rPr sz="3200">
                <a:latin typeface="Helvetica Neue"/>
                <a:ea typeface="Helvetica Neue"/>
                <a:cs typeface="Helvetica Neue"/>
                <a:sym typeface="Helvetica Neue"/>
              </a:rPr>
              <a:t>C++ library: implementation of encodings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666750" indent="-395111">
              <a:buSzPct val="75000"/>
              <a:buChar char="-"/>
              <a:defRPr sz="18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666750" indent="-395111">
              <a:buSzPct val="75000"/>
              <a:buChar char="-"/>
              <a:defRPr sz="1800"/>
            </a:pPr>
            <a:r>
              <a:rPr sz="3200">
                <a:latin typeface="Helvetica Neue"/>
                <a:ea typeface="Helvetica Neue"/>
                <a:cs typeface="Helvetica Neue"/>
                <a:sym typeface="Helvetica Neue"/>
              </a:rPr>
              <a:t>Decimal, Timestamp logical types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200">
                <a:solidFill>
                  <a:srgbClr val="FFFFFF"/>
                </a:solidFill>
              </a:rPr>
              <a:t>Community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Thank you to our contributors</a:t>
            </a:r>
          </a:p>
        </p:txBody>
      </p:sp>
      <p:sp>
        <p:nvSpPr>
          <p:cNvPr id="267" name="Shape 26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pic>
        <p:nvPicPr>
          <p:cNvPr id="268" name="pasted-image.tif"/>
          <p:cNvPicPr/>
          <p:nvPr/>
        </p:nvPicPr>
        <p:blipFill>
          <a:blip r:embed="rId3">
            <a:extLst/>
          </a:blip>
          <a:srcRect l="1359" t="1309" r="268" b="9062"/>
          <a:stretch>
            <a:fillRect/>
          </a:stretch>
        </p:blipFill>
        <p:spPr>
          <a:xfrm>
            <a:off x="1937650" y="1742288"/>
            <a:ext cx="11656678" cy="637842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5991909" y="6090849"/>
            <a:ext cx="589745" cy="112864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0" name="Shape 270"/>
          <p:cNvSpPr/>
          <p:nvPr/>
        </p:nvSpPr>
        <p:spPr>
          <a:xfrm>
            <a:off x="4381360" y="5691486"/>
            <a:ext cx="3587522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Open Source announcement</a:t>
            </a:r>
          </a:p>
        </p:txBody>
      </p:sp>
      <p:sp>
        <p:nvSpPr>
          <p:cNvPr id="271" name="Shape 271"/>
          <p:cNvSpPr/>
          <p:nvPr/>
        </p:nvSpPr>
        <p:spPr>
          <a:xfrm>
            <a:off x="7842356" y="4286674"/>
            <a:ext cx="589745" cy="112864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2" name="Shape 272"/>
          <p:cNvSpPr/>
          <p:nvPr/>
        </p:nvSpPr>
        <p:spPr>
          <a:xfrm>
            <a:off x="7214111" y="3772123"/>
            <a:ext cx="1429437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1.0 release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Get involved</a:t>
            </a:r>
          </a:p>
        </p:txBody>
      </p:sp>
      <p:sp>
        <p:nvSpPr>
          <p:cNvPr id="277" name="Shape 2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278" name="Shape 278"/>
          <p:cNvSpPr/>
          <p:nvPr/>
        </p:nvSpPr>
        <p:spPr>
          <a:xfrm>
            <a:off x="2615784" y="2463130"/>
            <a:ext cx="7521040" cy="2692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400"/>
              <a:t>Mailing lists:</a:t>
            </a:r>
            <a:endParaRPr sz="3400"/>
          </a:p>
          <a:p>
            <a:pPr lvl="0" marL="543277" indent="-271638">
              <a:buSzPct val="75000"/>
              <a:buChar char="-"/>
              <a:defRPr sz="1800"/>
            </a:pPr>
            <a:r>
              <a:rPr sz="3400" u="sng">
                <a:hlinkClick r:id="rId2" invalidUrl="" action="" tgtFrame="" tooltip="" history="1" highlightClick="0" endSnd="0"/>
              </a:rPr>
              <a:t>dev@parquet.incubator.apache.org</a:t>
            </a:r>
            <a:endParaRPr sz="3400"/>
          </a:p>
          <a:p>
            <a:pPr lvl="0" marL="543277" indent="-271638">
              <a:buSzPct val="75000"/>
              <a:buChar char="-"/>
              <a:defRPr sz="1800"/>
            </a:pPr>
            <a:endParaRPr sz="3400"/>
          </a:p>
          <a:p>
            <a:pPr lvl="0">
              <a:defRPr sz="1800"/>
            </a:pPr>
            <a:r>
              <a:rPr sz="3400"/>
              <a:t>Parquet sync ups:</a:t>
            </a:r>
            <a:endParaRPr sz="3400"/>
          </a:p>
          <a:p>
            <a:pPr lvl="0" marL="543277" indent="-271638">
              <a:buSzPct val="75000"/>
              <a:buChar char="-"/>
              <a:defRPr sz="1800"/>
            </a:pPr>
            <a:r>
              <a:rPr sz="3400"/>
              <a:t>Regular meetings on google hangout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Questions</a:t>
            </a:r>
          </a:p>
        </p:txBody>
      </p:sp>
      <p:sp>
        <p:nvSpPr>
          <p:cNvPr id="281" name="Shape 28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282" name="Shape 282"/>
          <p:cNvSpPr/>
          <p:nvPr/>
        </p:nvSpPr>
        <p:spPr>
          <a:xfrm>
            <a:off x="4401103" y="4217417"/>
            <a:ext cx="746099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4000">
                <a:solidFill>
                  <a:srgbClr val="1A1A1A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Questions.foreach( answer(_) )</a:t>
            </a:r>
          </a:p>
        </p:txBody>
      </p:sp>
      <p:sp>
        <p:nvSpPr>
          <p:cNvPr id="283" name="Shape 283"/>
          <p:cNvSpPr/>
          <p:nvPr/>
        </p:nvSpPr>
        <p:spPr>
          <a:xfrm>
            <a:off x="11973119" y="894689"/>
            <a:ext cx="3247239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3200"/>
              <a:t>@ApacheParquet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Producing a lot of data is easy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xfrm>
            <a:off x="15552774" y="8407400"/>
            <a:ext cx="199036" cy="2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pic>
        <p:nvPicPr>
          <p:cNvPr id="3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153" y="2368550"/>
            <a:ext cx="5067301" cy="3695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88141" y="2368550"/>
            <a:ext cx="5054601" cy="369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3649455" y="6832600"/>
            <a:ext cx="12132749" cy="108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36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Producing a lot of derived data is even easier.</a:t>
            </a:r>
            <a:endParaRPr sz="3600">
              <a:solidFill>
                <a:srgbClr val="1A1A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lnSpc>
                <a:spcPct val="80000"/>
              </a:lnSpc>
              <a:defRPr sz="1800"/>
            </a:pPr>
            <a:r>
              <a:rPr sz="36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Compress all the things!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762000" y="762000"/>
            <a:ext cx="152400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lnSpc>
                <a:spcPct val="80000"/>
              </a:lnSpc>
              <a:defRPr b="1" sz="4000">
                <a:solidFill>
                  <a:srgbClr val="1A1A1A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Scanning a lot of data is easy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xfrm>
            <a:off x="15552774" y="8407400"/>
            <a:ext cx="199036" cy="2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43" name="Shape 43"/>
          <p:cNvSpPr/>
          <p:nvPr/>
        </p:nvSpPr>
        <p:spPr>
          <a:xfrm>
            <a:off x="1530591" y="2336800"/>
            <a:ext cx="724995" cy="1270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1539453" y="2336800"/>
            <a:ext cx="13177093" cy="12700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5" name="Shape 45"/>
          <p:cNvSpPr/>
          <p:nvPr/>
        </p:nvSpPr>
        <p:spPr>
          <a:xfrm>
            <a:off x="7191019" y="2753602"/>
            <a:ext cx="1873962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1% completed</a:t>
            </a:r>
          </a:p>
        </p:txBody>
      </p:sp>
      <p:sp>
        <p:nvSpPr>
          <p:cNvPr id="46" name="Shape 46"/>
          <p:cNvSpPr/>
          <p:nvPr/>
        </p:nvSpPr>
        <p:spPr>
          <a:xfrm>
            <a:off x="2334375" y="4976378"/>
            <a:ext cx="12132749" cy="180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36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but not necessarily fast.</a:t>
            </a:r>
            <a:endParaRPr sz="3600">
              <a:solidFill>
                <a:srgbClr val="1A1A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r>
              <a:rPr sz="36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Waiting is not productive. We want faster turnaround.</a:t>
            </a:r>
            <a:endParaRPr sz="3600">
              <a:solidFill>
                <a:srgbClr val="1A1A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r>
              <a:rPr sz="36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Compression but not at the cost of reading speed.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Trying new tools is easy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xfrm>
            <a:off x="15552774" y="8407400"/>
            <a:ext cx="199036" cy="2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pic>
        <p:nvPicPr>
          <p:cNvPr id="5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1448" y="2262428"/>
            <a:ext cx="10020307" cy="462726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3780428" y="7272746"/>
            <a:ext cx="8702346" cy="830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400"/>
              <a:t>We need a storage format interoperable with all the tools we use </a:t>
            </a:r>
            <a:endParaRPr sz="2400"/>
          </a:p>
          <a:p>
            <a:pPr lvl="0">
              <a:defRPr sz="1800"/>
            </a:pPr>
            <a:r>
              <a:rPr b="1" sz="2400"/>
              <a:t>and</a:t>
            </a:r>
            <a:r>
              <a:rPr sz="2400"/>
              <a:t> keep our options open for the next big thing.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200">
                <a:solidFill>
                  <a:srgbClr val="FFFFFF"/>
                </a:solidFill>
              </a:rPr>
              <a:t>Enter Apache Parquet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Parquet design goals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15552774" y="8407400"/>
            <a:ext cx="199036" cy="2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61" name="Shape 61"/>
          <p:cNvSpPr/>
          <p:nvPr/>
        </p:nvSpPr>
        <p:spPr>
          <a:xfrm>
            <a:off x="3759604" y="2799486"/>
            <a:ext cx="9244792" cy="3545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889000" indent="-444500">
              <a:lnSpc>
                <a:spcPct val="200000"/>
              </a:lnSpc>
              <a:buSzPct val="125000"/>
              <a:buChar char="-"/>
              <a:defRPr sz="1800"/>
            </a:pPr>
            <a:r>
              <a:rPr sz="4600">
                <a:latin typeface="Helvetica Neue"/>
                <a:ea typeface="Helvetica Neue"/>
                <a:cs typeface="Helvetica Neue"/>
                <a:sym typeface="Helvetica Neue"/>
              </a:rPr>
              <a:t>Interoperability</a:t>
            </a:r>
            <a:endParaRPr sz="4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 marL="889000" indent="-444500">
              <a:lnSpc>
                <a:spcPct val="200000"/>
              </a:lnSpc>
              <a:buSzPct val="125000"/>
              <a:buChar char="-"/>
              <a:defRPr sz="1800"/>
            </a:pPr>
            <a:r>
              <a:rPr sz="4600">
                <a:latin typeface="Helvetica Neue"/>
                <a:ea typeface="Helvetica Neue"/>
                <a:cs typeface="Helvetica Neue"/>
                <a:sym typeface="Helvetica Neue"/>
              </a:rPr>
              <a:t>Space efficiency</a:t>
            </a:r>
            <a:endParaRPr sz="4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 marL="889000" indent="-444500">
              <a:lnSpc>
                <a:spcPct val="200000"/>
              </a:lnSpc>
              <a:buSzPct val="125000"/>
              <a:buChar char="-"/>
              <a:defRPr sz="1800"/>
            </a:pPr>
            <a:r>
              <a:rPr sz="4600">
                <a:latin typeface="Helvetica Neue"/>
                <a:ea typeface="Helvetica Neue"/>
                <a:cs typeface="Helvetica Neue"/>
                <a:sym typeface="Helvetica Neue"/>
              </a:rPr>
              <a:t>Query efficiency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1A1A1A"/>
                </a:solidFill>
              </a:rPr>
              <a:t>Parquet timeline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xfrm>
            <a:off x="15552774" y="8407400"/>
            <a:ext cx="199036" cy="2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200">
                <a:solidFill>
                  <a:srgbClr val="606060"/>
                </a:solidFill>
              </a:rPr>
            </a:fld>
          </a:p>
        </p:txBody>
      </p:sp>
      <p:sp>
        <p:nvSpPr>
          <p:cNvPr id="65" name="Shape 65"/>
          <p:cNvSpPr/>
          <p:nvPr/>
        </p:nvSpPr>
        <p:spPr>
          <a:xfrm>
            <a:off x="1314101" y="2715513"/>
            <a:ext cx="14407437" cy="3712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543277" indent="-271638">
              <a:lnSpc>
                <a:spcPct val="200000"/>
              </a:lnSpc>
              <a:buSzPct val="125000"/>
              <a:buChar char="-"/>
              <a:defRPr sz="1800"/>
            </a:pPr>
            <a:r>
              <a:rPr sz="2600">
                <a:latin typeface="Helvetica Neue"/>
                <a:ea typeface="Helvetica Neue"/>
                <a:cs typeface="Helvetica Neue"/>
                <a:sym typeface="Helvetica Neue"/>
              </a:rPr>
              <a:t>Fall 2012: Twitter &amp; Cloudera merge efforts to develop columnar formats</a:t>
            </a:r>
            <a:endParaRPr sz="2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543277" indent="-271638">
              <a:lnSpc>
                <a:spcPct val="200000"/>
              </a:lnSpc>
              <a:buSzPct val="125000"/>
              <a:buChar char="-"/>
              <a:defRPr sz="1800"/>
            </a:pPr>
            <a:r>
              <a:rPr sz="2600">
                <a:latin typeface="Helvetica Neue"/>
                <a:ea typeface="Helvetica Neue"/>
                <a:cs typeface="Helvetica Neue"/>
                <a:sym typeface="Helvetica Neue"/>
              </a:rPr>
              <a:t>March 2013: OSS announcement; Criteo signs on for Hive integration</a:t>
            </a:r>
            <a:endParaRPr sz="2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543277" indent="-271638">
              <a:lnSpc>
                <a:spcPct val="200000"/>
              </a:lnSpc>
              <a:buSzPct val="125000"/>
              <a:buChar char="-"/>
              <a:defRPr sz="1800"/>
            </a:pPr>
            <a:r>
              <a:rPr sz="2600">
                <a:latin typeface="Helvetica Neue"/>
                <a:ea typeface="Helvetica Neue"/>
                <a:cs typeface="Helvetica Neue"/>
                <a:sym typeface="Helvetica Neue"/>
              </a:rPr>
              <a:t>July 2013: 1.0 release. 18 contributors from more than 5 organizations.</a:t>
            </a:r>
            <a:endParaRPr sz="2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543277" indent="-271638">
              <a:lnSpc>
                <a:spcPct val="200000"/>
              </a:lnSpc>
              <a:buSzPct val="125000"/>
              <a:buChar char="-"/>
              <a:defRPr sz="1800"/>
            </a:pPr>
            <a:r>
              <a:rPr sz="2600">
                <a:latin typeface="Helvetica Neue"/>
                <a:ea typeface="Helvetica Neue"/>
                <a:cs typeface="Helvetica Neue"/>
                <a:sym typeface="Helvetica Neue"/>
              </a:rPr>
              <a:t>May 2014: Apache Incubator. 40+ contributors, 18 with 1000+ LOC. 26 incremental releases.</a:t>
            </a:r>
            <a:endParaRPr sz="2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543277" indent="-271638">
              <a:lnSpc>
                <a:spcPct val="200000"/>
              </a:lnSpc>
              <a:buSzPct val="125000"/>
              <a:buChar char="-"/>
              <a:defRPr sz="1800"/>
            </a:pPr>
            <a:r>
              <a:rPr sz="2600">
                <a:latin typeface="Helvetica Neue"/>
                <a:ea typeface="Helvetica Neue"/>
                <a:cs typeface="Helvetica Neue"/>
                <a:sym typeface="Helvetica Neue"/>
              </a:rPr>
              <a:t>Parquet 2.0 coming as Apache release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3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