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62" r:id="rId3"/>
    <p:sldId id="305" r:id="rId4"/>
    <p:sldId id="307" r:id="rId5"/>
    <p:sldId id="275" r:id="rId6"/>
    <p:sldId id="276" r:id="rId7"/>
    <p:sldId id="313" r:id="rId8"/>
    <p:sldId id="315" r:id="rId9"/>
    <p:sldId id="272" r:id="rId10"/>
    <p:sldId id="306" r:id="rId11"/>
    <p:sldId id="274" r:id="rId12"/>
    <p:sldId id="279" r:id="rId13"/>
    <p:sldId id="282" r:id="rId14"/>
    <p:sldId id="283" r:id="rId15"/>
    <p:sldId id="284" r:id="rId16"/>
    <p:sldId id="286" r:id="rId17"/>
    <p:sldId id="277" r:id="rId18"/>
    <p:sldId id="287" r:id="rId19"/>
    <p:sldId id="288" r:id="rId20"/>
    <p:sldId id="311" r:id="rId21"/>
    <p:sldId id="310" r:id="rId22"/>
    <p:sldId id="308" r:id="rId23"/>
    <p:sldId id="289" r:id="rId24"/>
    <p:sldId id="312" r:id="rId25"/>
    <p:sldId id="296" r:id="rId26"/>
    <p:sldId id="290" r:id="rId27"/>
    <p:sldId id="292" r:id="rId28"/>
    <p:sldId id="273" r:id="rId29"/>
    <p:sldId id="293" r:id="rId30"/>
    <p:sldId id="271" r:id="rId31"/>
    <p:sldId id="294" r:id="rId32"/>
    <p:sldId id="295" r:id="rId33"/>
    <p:sldId id="309" r:id="rId34"/>
    <p:sldId id="316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4D5539-A768-8743-B42F-B336602C7604}">
          <p14:sldIdLst>
            <p14:sldId id="262"/>
            <p14:sldId id="305"/>
            <p14:sldId id="307"/>
            <p14:sldId id="275"/>
            <p14:sldId id="276"/>
            <p14:sldId id="313"/>
            <p14:sldId id="315"/>
            <p14:sldId id="272"/>
            <p14:sldId id="306"/>
            <p14:sldId id="274"/>
            <p14:sldId id="279"/>
            <p14:sldId id="282"/>
            <p14:sldId id="283"/>
            <p14:sldId id="284"/>
            <p14:sldId id="286"/>
            <p14:sldId id="277"/>
            <p14:sldId id="287"/>
            <p14:sldId id="288"/>
            <p14:sldId id="311"/>
            <p14:sldId id="310"/>
            <p14:sldId id="308"/>
            <p14:sldId id="289"/>
            <p14:sldId id="312"/>
            <p14:sldId id="296"/>
            <p14:sldId id="290"/>
            <p14:sldId id="292"/>
            <p14:sldId id="273"/>
            <p14:sldId id="293"/>
            <p14:sldId id="271"/>
            <p14:sldId id="294"/>
            <p14:sldId id="295"/>
            <p14:sldId id="309"/>
            <p14:sldId id="316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53B"/>
    <a:srgbClr val="12592D"/>
    <a:srgbClr val="8CC84B"/>
    <a:srgbClr val="7CC13B"/>
    <a:srgbClr val="88C622"/>
    <a:srgbClr val="4C4C4C"/>
    <a:srgbClr val="4D4D4D"/>
    <a:srgbClr val="4B438E"/>
    <a:srgbClr val="97CD22"/>
    <a:srgbClr val="A3D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9588" autoAdjust="0"/>
  </p:normalViewPr>
  <p:slideViewPr>
    <p:cSldViewPr>
      <p:cViewPr>
        <p:scale>
          <a:sx n="150" d="100"/>
          <a:sy n="150" d="100"/>
        </p:scale>
        <p:origin x="-80" y="-136"/>
      </p:cViewPr>
      <p:guideLst>
        <p:guide orient="horz" pos="2016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around and</a:t>
            </a:r>
            <a:r>
              <a:rPr lang="en-US" baseline="0" dirty="0" smtClean="0"/>
              <a:t> make intros… JC </a:t>
            </a:r>
            <a:r>
              <a:rPr lang="en-US" baseline="0" dirty="0" err="1" smtClean="0"/>
              <a:t>Informatica</a:t>
            </a:r>
            <a:r>
              <a:rPr lang="en-US" baseline="0" dirty="0" smtClean="0"/>
              <a:t>, Sun – JH </a:t>
            </a:r>
            <a:r>
              <a:rPr lang="en-US" baseline="0" dirty="0" err="1" smtClean="0"/>
              <a:t>AppFog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Salesforce</a:t>
            </a:r>
            <a:r>
              <a:rPr lang="en-US" baseline="0" dirty="0" smtClean="0"/>
              <a:t> – IR Red Hat,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9A20-490B-414C-9E53-8BBAB6A36C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C2F5-FFA9-D14E-B8E0-C26F0121EC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58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sentation-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2400"/>
            <a:ext cx="9372600" cy="7086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143000" y="4191003"/>
            <a:ext cx="6858000" cy="646331"/>
          </a:xfrm>
        </p:spPr>
        <p:txBody>
          <a:bodyPr wrap="square">
            <a:spAutoFit/>
          </a:bodyPr>
          <a:lstStyle>
            <a:lvl1pPr algn="ctr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43000" y="5029200"/>
            <a:ext cx="6858000" cy="400110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&amp;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3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5638800" cy="563563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88076"/>
            <a:ext cx="914400" cy="288925"/>
          </a:xfrm>
          <a:prstGeom prst="rect">
            <a:avLst/>
          </a:prstGeom>
        </p:spPr>
        <p:txBody>
          <a:bodyPr/>
          <a:lstStyle>
            <a:lvl1pPr algn="r">
              <a:defRPr sz="2000" baseline="-25000">
                <a:solidFill>
                  <a:srgbClr val="12592D"/>
                </a:solidFill>
                <a:latin typeface="Ubuntu"/>
                <a:cs typeface="Ubuntu"/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1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6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89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9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08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73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3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0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4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8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21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1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188076"/>
            <a:ext cx="914400" cy="288925"/>
          </a:xfrm>
          <a:prstGeom prst="rect">
            <a:avLst/>
          </a:prstGeom>
        </p:spPr>
        <p:txBody>
          <a:bodyPr/>
          <a:lstStyle/>
          <a:p>
            <a:fld id="{80D6A2E2-E8D5-6041-B053-6E4322317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0187" y="6472704"/>
            <a:ext cx="692410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16, 2010     [Presentation Name via Insert tab &gt; Header &amp; Footer]      Copyright © 2010 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7852" y="1489285"/>
            <a:ext cx="8113713" cy="44640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black">
          <a:xfrm>
            <a:off x="576072" y="182880"/>
            <a:ext cx="8119872" cy="731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2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 smtClean="0"/>
              <a:t>Click to add SOURCE:</a:t>
            </a:r>
          </a:p>
          <a:p>
            <a:pPr lvl="1"/>
            <a:r>
              <a:rPr lang="en-US" dirty="0" smtClean="0"/>
              <a:t>Second level if needed</a:t>
            </a:r>
          </a:p>
        </p:txBody>
      </p:sp>
    </p:spTree>
    <p:extLst>
      <p:ext uri="{BB962C8B-B14F-4D97-AF65-F5344CB8AC3E}">
        <p14:creationId xmlns:p14="http://schemas.microsoft.com/office/powerpoint/2010/main" val="27440667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Relationship Id="rId42" Type="http://schemas.openxmlformats.org/officeDocument/2006/relationships/image" Target="../media/image1.jpeg"/><Relationship Id="rId4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-04.jpg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0" y="-55211"/>
            <a:ext cx="9144000" cy="69132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05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57" r:id="rId33"/>
    <p:sldLayoutId id="2147483663" r:id="rId34"/>
    <p:sldLayoutId id="2147483661" r:id="rId35"/>
    <p:sldLayoutId id="2147483662" r:id="rId36"/>
    <p:sldLayoutId id="2147483658" r:id="rId37"/>
    <p:sldLayoutId id="2147483659" r:id="rId38"/>
    <p:sldLayoutId id="2147483660" r:id="rId39"/>
    <p:sldLayoutId id="2147483688" r:id="rId4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43"/>
        </a:buBlip>
        <a:defRPr sz="2000" kern="1200">
          <a:solidFill>
            <a:schemeClr val="bg1">
              <a:lumMod val="50000"/>
            </a:schemeClr>
          </a:solidFill>
          <a:latin typeface="Ubuntu"/>
          <a:ea typeface="+mn-ea"/>
          <a:cs typeface="Ubuntu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B53B"/>
        </a:buClr>
        <a:buSzPct val="100000"/>
        <a:buFont typeface="Lucida Grande"/>
        <a:buChar char="–"/>
        <a:defRPr sz="1800" kern="1200">
          <a:solidFill>
            <a:schemeClr val="bg1">
              <a:lumMod val="50000"/>
            </a:schemeClr>
          </a:solidFill>
          <a:latin typeface="Ubuntu"/>
          <a:ea typeface="+mn-ea"/>
          <a:cs typeface="Ubuntu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EB53B"/>
        </a:buClr>
        <a:buSzPct val="100000"/>
        <a:buFont typeface="Wingdings" charset="2"/>
        <a:buChar char="§"/>
        <a:defRPr sz="1600" kern="1200">
          <a:solidFill>
            <a:schemeClr val="bg1">
              <a:lumMod val="50000"/>
            </a:schemeClr>
          </a:solidFill>
          <a:latin typeface="Ubuntu"/>
          <a:ea typeface="+mn-ea"/>
          <a:cs typeface="Ubuntu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B53B"/>
        </a:buClr>
        <a:buSzPct val="100000"/>
        <a:buFont typeface="Arial"/>
        <a:buChar char="•"/>
        <a:defRPr sz="1400" kern="1200">
          <a:solidFill>
            <a:schemeClr val="bg1">
              <a:lumMod val="50000"/>
            </a:schemeClr>
          </a:solidFill>
          <a:latin typeface="Ubuntu"/>
          <a:ea typeface="+mn-ea"/>
          <a:cs typeface="Ubuntu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43"/>
        </a:buBlip>
        <a:defRPr sz="1400" kern="1200">
          <a:solidFill>
            <a:schemeClr val="bg1">
              <a:lumMod val="50000"/>
            </a:schemeClr>
          </a:solidFill>
          <a:latin typeface="Ubuntu"/>
          <a:ea typeface="+mn-ea"/>
          <a:cs typeface="Ubuntu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pback.io" TargetMode="External"/><Relationship Id="rId4" Type="http://schemas.openxmlformats.org/officeDocument/2006/relationships/hyperlink" Target="http://strongloop.com/strongblog" TargetMode="External"/><Relationship Id="rId5" Type="http://schemas.openxmlformats.org/officeDocument/2006/relationships/hyperlink" Target="https://github.com/strongloop" TargetMode="External"/><Relationship Id="rId6" Type="http://schemas.openxmlformats.org/officeDocument/2006/relationships/hyperlink" Target="https://twitter.com/strongloop" TargetMode="External"/><Relationship Id="rId7" Type="http://schemas.openxmlformats.org/officeDocument/2006/relationships/hyperlink" Target="https://twitter.com/altsang" TargetMode="External"/><Relationship Id="rId8" Type="http://schemas.openxmlformats.org/officeDocument/2006/relationships/hyperlink" Target="http://www.linkedin.com/in/altsang" TargetMode="External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rongloop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533400" y="4038600"/>
            <a:ext cx="8305800" cy="584776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Enterprise APIs with </a:t>
            </a:r>
            <a:r>
              <a:rPr lang="en-US" sz="3200" dirty="0" err="1" smtClean="0">
                <a:solidFill>
                  <a:schemeClr val="tx1"/>
                </a:solidFill>
              </a:rPr>
              <a:t>Node.js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257300" y="6000689"/>
            <a:ext cx="6858000" cy="400110"/>
          </a:xfrm>
        </p:spPr>
        <p:txBody>
          <a:bodyPr/>
          <a:lstStyle/>
          <a:p>
            <a:r>
              <a:rPr lang="en-US" dirty="0" smtClean="0"/>
              <a:t>Al Tsang, Co-Founder &amp; CTO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0" y="4864100"/>
            <a:ext cx="2273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6400800" cy="563563"/>
          </a:xfrm>
        </p:spPr>
        <p:txBody>
          <a:bodyPr/>
          <a:lstStyle/>
          <a:p>
            <a:r>
              <a:rPr lang="en-US" dirty="0" smtClean="0"/>
              <a:t>This isn’t your father’s “enterprise”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6EB53B"/>
                </a:solidFill>
              </a:rPr>
              <a:t>Enterprise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EB53B"/>
                </a:solidFill>
              </a:rPr>
              <a:t>[</a:t>
            </a:r>
            <a:r>
              <a:rPr lang="en-US" b="1" i="1" dirty="0" smtClean="0">
                <a:solidFill>
                  <a:srgbClr val="6EB53B"/>
                </a:solidFill>
              </a:rPr>
              <a:t>en</a:t>
            </a:r>
            <a:r>
              <a:rPr lang="en-US" i="1" dirty="0" smtClean="0">
                <a:solidFill>
                  <a:srgbClr val="6EB53B"/>
                </a:solidFill>
              </a:rPr>
              <a:t>-</a:t>
            </a:r>
            <a:r>
              <a:rPr lang="en-US" i="1" dirty="0" err="1" smtClean="0">
                <a:solidFill>
                  <a:srgbClr val="6EB53B"/>
                </a:solidFill>
              </a:rPr>
              <a:t>ter</a:t>
            </a:r>
            <a:r>
              <a:rPr lang="en-US" i="1" dirty="0" smtClean="0">
                <a:solidFill>
                  <a:srgbClr val="6EB53B"/>
                </a:solidFill>
              </a:rPr>
              <a:t>-</a:t>
            </a:r>
            <a:r>
              <a:rPr lang="en-US" i="1" dirty="0" err="1" smtClean="0">
                <a:solidFill>
                  <a:srgbClr val="6EB53B"/>
                </a:solidFill>
              </a:rPr>
              <a:t>prahyz</a:t>
            </a:r>
            <a:r>
              <a:rPr lang="en-US" dirty="0" smtClean="0">
                <a:solidFill>
                  <a:srgbClr val="6EB53B"/>
                </a:solidFill>
              </a:rPr>
              <a:t>]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6EB53B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6EB53B"/>
                </a:solidFill>
              </a:rPr>
              <a:t>noun.</a:t>
            </a:r>
          </a:p>
          <a:p>
            <a:pPr marL="0" indent="0">
              <a:buNone/>
            </a:pPr>
            <a:endParaRPr lang="en-US" sz="1800" dirty="0">
              <a:solidFill>
                <a:srgbClr val="6EB53B"/>
              </a:solidFill>
            </a:endParaRPr>
          </a:p>
          <a:p>
            <a:pPr marL="0" indent="0">
              <a:buNone/>
            </a:pPr>
            <a:r>
              <a:rPr lang="en-US" sz="1800" i="1" dirty="0" err="1">
                <a:solidFill>
                  <a:srgbClr val="6EB53B"/>
                </a:solidFill>
              </a:rPr>
              <a:t>latin</a:t>
            </a:r>
            <a:r>
              <a:rPr lang="en-US" sz="1800" i="1" dirty="0">
                <a:solidFill>
                  <a:srgbClr val="6EB53B"/>
                </a:solidFill>
              </a:rPr>
              <a:t>; inter + </a:t>
            </a:r>
            <a:r>
              <a:rPr lang="en-US" sz="1800" i="1" dirty="0" err="1" smtClean="0">
                <a:solidFill>
                  <a:srgbClr val="6EB53B"/>
                </a:solidFill>
              </a:rPr>
              <a:t>prehendo</a:t>
            </a:r>
            <a:endParaRPr lang="en-US" sz="1800" i="1" dirty="0" smtClean="0">
              <a:solidFill>
                <a:srgbClr val="6EB53B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6EB53B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6EB53B"/>
                </a:solidFill>
              </a:rPr>
              <a:t>a company organized for commercial purposes; business firm.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6EB53B"/>
                </a:solidFill>
              </a:rPr>
              <a:t>a </a:t>
            </a:r>
            <a:r>
              <a:rPr lang="en-US" sz="1800" dirty="0">
                <a:solidFill>
                  <a:srgbClr val="6EB53B"/>
                </a:solidFill>
              </a:rPr>
              <a:t>project undertaken or to be undertaken, especially one that is important or difficult or that requires boldness or energy: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6EB53B"/>
                </a:solidFill>
              </a:rPr>
              <a:t>boldness </a:t>
            </a:r>
            <a:r>
              <a:rPr lang="en-US" sz="1800" dirty="0">
                <a:solidFill>
                  <a:srgbClr val="6EB53B"/>
                </a:solidFill>
              </a:rPr>
              <a:t>or readiness in undertaking; adventurous spirit; ingenuity.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6EB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999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126318" cy="563563"/>
          </a:xfrm>
        </p:spPr>
        <p:txBody>
          <a:bodyPr/>
          <a:lstStyle/>
          <a:p>
            <a:r>
              <a:rPr lang="en-US" dirty="0" smtClean="0"/>
              <a:t>Simple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352800"/>
            <a:ext cx="6861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L_FireWa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18" y="2590801"/>
            <a:ext cx="987182" cy="1104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0" y="762000"/>
            <a:ext cx="1600200" cy="1283732"/>
            <a:chOff x="3810000" y="990600"/>
            <a:chExt cx="1600200" cy="1283732"/>
          </a:xfrm>
        </p:grpSpPr>
        <p:pic>
          <p:nvPicPr>
            <p:cNvPr id="28" name="Picture 27" descr="SL_LapTop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6700" y="990600"/>
              <a:ext cx="914400" cy="9927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10000" y="1905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Browser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0" y="3657599"/>
            <a:ext cx="1447800" cy="1564664"/>
            <a:chOff x="956107" y="3897396"/>
            <a:chExt cx="1447800" cy="1564664"/>
          </a:xfrm>
        </p:grpSpPr>
        <p:pic>
          <p:nvPicPr>
            <p:cNvPr id="33" name="Picture 32" descr="SL_App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756" y="3897396"/>
              <a:ext cx="1079500" cy="12065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56107" y="509272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App Server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0335" y="2286000"/>
            <a:ext cx="988867" cy="762000"/>
            <a:chOff x="1143000" y="2590800"/>
            <a:chExt cx="988867" cy="762000"/>
          </a:xfrm>
        </p:grpSpPr>
        <p:sp>
          <p:nvSpPr>
            <p:cNvPr id="35" name="Up Arrow 34"/>
            <p:cNvSpPr/>
            <p:nvPr/>
          </p:nvSpPr>
          <p:spPr>
            <a:xfrm>
              <a:off x="1524000" y="25908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3000" y="28618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HTML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3800" y="5333999"/>
            <a:ext cx="1447800" cy="1447800"/>
            <a:chOff x="3733800" y="5334000"/>
            <a:chExt cx="1447800" cy="1447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64124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Database</a:t>
              </a:r>
              <a:endParaRPr lang="en-US" dirty="0">
                <a:latin typeface="Ubuntu"/>
                <a:cs typeface="Ubuntu"/>
              </a:endParaRPr>
            </a:p>
          </p:txBody>
        </p:sp>
        <p:pic>
          <p:nvPicPr>
            <p:cNvPr id="9" name="Picture 8" descr="SL_Database_Singl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5334000"/>
              <a:ext cx="862584" cy="1146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43131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126318" cy="563563"/>
          </a:xfrm>
        </p:spPr>
        <p:txBody>
          <a:bodyPr/>
          <a:lstStyle/>
          <a:p>
            <a:r>
              <a:rPr lang="en-US" dirty="0" smtClean="0"/>
              <a:t>The Backend Multiplies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086100"/>
            <a:ext cx="6861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L_FireWa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18" y="2324101"/>
            <a:ext cx="987182" cy="1104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0" y="762000"/>
            <a:ext cx="1600200" cy="1283732"/>
            <a:chOff x="3810000" y="990600"/>
            <a:chExt cx="1600200" cy="1283732"/>
          </a:xfrm>
        </p:grpSpPr>
        <p:pic>
          <p:nvPicPr>
            <p:cNvPr id="28" name="Picture 27" descr="SL_LapTop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6700" y="990600"/>
              <a:ext cx="914400" cy="9927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10000" y="1905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Browser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3276599"/>
            <a:ext cx="2057400" cy="1564664"/>
            <a:chOff x="956107" y="3897396"/>
            <a:chExt cx="2057400" cy="1564664"/>
          </a:xfrm>
        </p:grpSpPr>
        <p:pic>
          <p:nvPicPr>
            <p:cNvPr id="33" name="Picture 32" descr="SL_App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057" y="3897396"/>
              <a:ext cx="1079500" cy="12065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56107" y="509272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Web Apps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0335" y="2133600"/>
            <a:ext cx="988867" cy="762000"/>
            <a:chOff x="1143000" y="2590800"/>
            <a:chExt cx="988867" cy="762000"/>
          </a:xfrm>
        </p:grpSpPr>
        <p:sp>
          <p:nvSpPr>
            <p:cNvPr id="35" name="Up Arrow 34"/>
            <p:cNvSpPr/>
            <p:nvPr/>
          </p:nvSpPr>
          <p:spPr>
            <a:xfrm>
              <a:off x="1524000" y="25908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3000" y="28618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HTML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19800" y="5257799"/>
            <a:ext cx="1447800" cy="1512332"/>
            <a:chOff x="2209800" y="3657600"/>
            <a:chExt cx="1447800" cy="1512332"/>
          </a:xfrm>
        </p:grpSpPr>
        <p:pic>
          <p:nvPicPr>
            <p:cNvPr id="18" name="Picture 17" descr="SL_App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3657600"/>
              <a:ext cx="1079500" cy="1206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09800" y="4800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ERP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2600" y="5421867"/>
            <a:ext cx="1447800" cy="1359932"/>
            <a:chOff x="3159284" y="5103896"/>
            <a:chExt cx="1447800" cy="1359932"/>
          </a:xfrm>
        </p:grpSpPr>
        <p:pic>
          <p:nvPicPr>
            <p:cNvPr id="21" name="Picture 20" descr="SL_Database_Cluster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884" y="5103896"/>
              <a:ext cx="876568" cy="1054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59284" y="6094496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Databases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49135" y="5333999"/>
            <a:ext cx="1608667" cy="1447800"/>
            <a:chOff x="3581400" y="5105400"/>
            <a:chExt cx="1608667" cy="1447800"/>
          </a:xfrm>
        </p:grpSpPr>
        <p:pic>
          <p:nvPicPr>
            <p:cNvPr id="25" name="Picture 24" descr="SL_SOABu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400" y="5105400"/>
              <a:ext cx="1608667" cy="11938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61833" y="6183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ESB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6400" y="5333999"/>
            <a:ext cx="1447800" cy="1447800"/>
            <a:chOff x="3733800" y="5334000"/>
            <a:chExt cx="1447800" cy="1447800"/>
          </a:xfrm>
        </p:grpSpPr>
        <p:sp>
          <p:nvSpPr>
            <p:cNvPr id="31" name="TextBox 30"/>
            <p:cNvSpPr txBox="1"/>
            <p:nvPr/>
          </p:nvSpPr>
          <p:spPr>
            <a:xfrm>
              <a:off x="3733800" y="64124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Database</a:t>
              </a:r>
              <a:endParaRPr lang="en-US" dirty="0">
                <a:latin typeface="Ubuntu"/>
                <a:cs typeface="Ubuntu"/>
              </a:endParaRPr>
            </a:p>
          </p:txBody>
        </p:sp>
        <p:pic>
          <p:nvPicPr>
            <p:cNvPr id="32" name="Picture 31" descr="SL_Database_Singl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5334000"/>
              <a:ext cx="862584" cy="1146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00647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L_SOAB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2" y="5334000"/>
            <a:ext cx="1608667" cy="1193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4233" y="641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Ubuntu"/>
                <a:cs typeface="Ubuntu"/>
              </a:rPr>
              <a:t>ESB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0" y="641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Ubuntu"/>
                <a:cs typeface="Ubuntu"/>
              </a:rPr>
              <a:t>SOA</a:t>
            </a:r>
            <a:endParaRPr lang="en-US" dirty="0">
              <a:solidFill>
                <a:srgbClr val="FF0000"/>
              </a:solidFill>
              <a:latin typeface="Ubuntu"/>
              <a:cs typeface="Ubuntu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126318" cy="563563"/>
          </a:xfrm>
        </p:spPr>
        <p:txBody>
          <a:bodyPr/>
          <a:lstStyle/>
          <a:p>
            <a:r>
              <a:rPr lang="en-US" dirty="0" smtClean="0"/>
              <a:t>B2B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086100"/>
            <a:ext cx="6861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L_FireWal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18" y="2324101"/>
            <a:ext cx="987182" cy="1104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14600" y="762000"/>
            <a:ext cx="1600200" cy="1283732"/>
            <a:chOff x="3810000" y="990600"/>
            <a:chExt cx="1600200" cy="1283732"/>
          </a:xfrm>
        </p:grpSpPr>
        <p:pic>
          <p:nvPicPr>
            <p:cNvPr id="28" name="Picture 27" descr="SL_LapTop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6700" y="990600"/>
              <a:ext cx="914400" cy="9927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10000" y="1905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Browser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600" y="3276599"/>
            <a:ext cx="2057400" cy="1564664"/>
            <a:chOff x="956107" y="3897396"/>
            <a:chExt cx="2057400" cy="1564664"/>
          </a:xfrm>
        </p:grpSpPr>
        <p:pic>
          <p:nvPicPr>
            <p:cNvPr id="33" name="Picture 32" descr="SL_App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057" y="3897396"/>
              <a:ext cx="1079500" cy="12065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56107" y="509272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Web Apps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44935" y="2133600"/>
            <a:ext cx="988867" cy="762000"/>
            <a:chOff x="1143000" y="2590800"/>
            <a:chExt cx="988867" cy="762000"/>
          </a:xfrm>
        </p:grpSpPr>
        <p:sp>
          <p:nvSpPr>
            <p:cNvPr id="35" name="Up Arrow 34"/>
            <p:cNvSpPr/>
            <p:nvPr/>
          </p:nvSpPr>
          <p:spPr>
            <a:xfrm>
              <a:off x="1524000" y="25908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3000" y="28618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HTML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19800" y="5257799"/>
            <a:ext cx="1447800" cy="1512332"/>
            <a:chOff x="2209800" y="3657600"/>
            <a:chExt cx="1447800" cy="1512332"/>
          </a:xfrm>
        </p:grpSpPr>
        <p:pic>
          <p:nvPicPr>
            <p:cNvPr id="18" name="Picture 17" descr="SL_App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3657600"/>
              <a:ext cx="1079500" cy="1206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09800" y="4800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ERP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2600" y="5421867"/>
            <a:ext cx="1447800" cy="1359932"/>
            <a:chOff x="3159284" y="5103896"/>
            <a:chExt cx="1447800" cy="1359932"/>
          </a:xfrm>
        </p:grpSpPr>
        <p:pic>
          <p:nvPicPr>
            <p:cNvPr id="21" name="Picture 20" descr="SL_Database_Cluster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884" y="5103896"/>
              <a:ext cx="876568" cy="1054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59284" y="6094496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Databases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7800" y="990601"/>
            <a:ext cx="1447800" cy="1066800"/>
            <a:chOff x="3048000" y="1295400"/>
            <a:chExt cx="1447800" cy="1066800"/>
          </a:xfrm>
        </p:grpSpPr>
        <p:sp>
          <p:nvSpPr>
            <p:cNvPr id="30" name="TextBox 29"/>
            <p:cNvSpPr txBox="1"/>
            <p:nvPr/>
          </p:nvSpPr>
          <p:spPr>
            <a:xfrm>
              <a:off x="3048000" y="199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B2B</a:t>
              </a:r>
              <a:endParaRPr lang="en-US" dirty="0">
                <a:latin typeface="Ubuntu"/>
                <a:cs typeface="Ubuntu"/>
              </a:endParaRPr>
            </a:p>
          </p:txBody>
        </p:sp>
        <p:pic>
          <p:nvPicPr>
            <p:cNvPr id="31" name="Picture 30" descr="SL_CloudA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8564" y="1295400"/>
              <a:ext cx="966672" cy="8382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486401" y="2133600"/>
            <a:ext cx="988867" cy="762000"/>
            <a:chOff x="5486400" y="2133600"/>
            <a:chExt cx="988867" cy="762000"/>
          </a:xfrm>
        </p:grpSpPr>
        <p:sp>
          <p:nvSpPr>
            <p:cNvPr id="37" name="Up Arrow 36"/>
            <p:cNvSpPr/>
            <p:nvPr/>
          </p:nvSpPr>
          <p:spPr>
            <a:xfrm>
              <a:off x="5867400" y="21336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4046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SOAP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53000" y="3276599"/>
            <a:ext cx="2057400" cy="1564664"/>
            <a:chOff x="956107" y="3897396"/>
            <a:chExt cx="2057400" cy="1564664"/>
          </a:xfrm>
        </p:grpSpPr>
        <p:pic>
          <p:nvPicPr>
            <p:cNvPr id="40" name="Picture 39" descr="SL_App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057" y="3897396"/>
              <a:ext cx="1079500" cy="12065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56107" y="509272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Web Services</a:t>
              </a:r>
              <a:endParaRPr lang="en-US" dirty="0">
                <a:latin typeface="Ubuntu"/>
                <a:cs typeface="Ubuntu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4124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126318" cy="563563"/>
          </a:xfrm>
        </p:spPr>
        <p:txBody>
          <a:bodyPr/>
          <a:lstStyle/>
          <a:p>
            <a:r>
              <a:rPr lang="en-US" dirty="0" smtClean="0"/>
              <a:t>Mobile and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086100"/>
            <a:ext cx="6861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L_FireWa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18" y="2324101"/>
            <a:ext cx="987182" cy="1104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66800" y="838200"/>
            <a:ext cx="1600200" cy="1283732"/>
            <a:chOff x="3810000" y="990600"/>
            <a:chExt cx="1600200" cy="1283732"/>
          </a:xfrm>
        </p:grpSpPr>
        <p:pic>
          <p:nvPicPr>
            <p:cNvPr id="28" name="Picture 27" descr="SL_LapTop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6700" y="990600"/>
              <a:ext cx="914400" cy="9927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10000" y="1905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Browser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3276599"/>
            <a:ext cx="2057400" cy="1564664"/>
            <a:chOff x="956107" y="3897396"/>
            <a:chExt cx="2057400" cy="1564664"/>
          </a:xfrm>
        </p:grpSpPr>
        <p:pic>
          <p:nvPicPr>
            <p:cNvPr id="33" name="Picture 32" descr="SL_App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057" y="3897396"/>
              <a:ext cx="1079500" cy="12065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56107" y="509272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Web Apps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333" y="2133600"/>
            <a:ext cx="988867" cy="762000"/>
            <a:chOff x="1143000" y="2590800"/>
            <a:chExt cx="988867" cy="762000"/>
          </a:xfrm>
        </p:grpSpPr>
        <p:sp>
          <p:nvSpPr>
            <p:cNvPr id="35" name="Up Arrow 34"/>
            <p:cNvSpPr/>
            <p:nvPr/>
          </p:nvSpPr>
          <p:spPr>
            <a:xfrm>
              <a:off x="1524000" y="25908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3000" y="28618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HTML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05600" y="4800599"/>
            <a:ext cx="1447800" cy="1512332"/>
            <a:chOff x="2209800" y="3657600"/>
            <a:chExt cx="1447800" cy="1512332"/>
          </a:xfrm>
        </p:grpSpPr>
        <p:pic>
          <p:nvPicPr>
            <p:cNvPr id="18" name="Picture 17" descr="SL_App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3657600"/>
              <a:ext cx="1079500" cy="1206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09800" y="4800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ERP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600" y="4952999"/>
            <a:ext cx="1447800" cy="1359932"/>
            <a:chOff x="3159284" y="5103896"/>
            <a:chExt cx="1447800" cy="1359932"/>
          </a:xfrm>
        </p:grpSpPr>
        <p:pic>
          <p:nvPicPr>
            <p:cNvPr id="21" name="Picture 20" descr="SL_Database_Cluster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884" y="5103896"/>
              <a:ext cx="876568" cy="1054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59284" y="6094496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Databases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93358" y="4865131"/>
            <a:ext cx="1608667" cy="1447800"/>
            <a:chOff x="3581400" y="5105400"/>
            <a:chExt cx="1608667" cy="1447800"/>
          </a:xfrm>
        </p:grpSpPr>
        <p:pic>
          <p:nvPicPr>
            <p:cNvPr id="25" name="Picture 24" descr="SL_SOABu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400" y="5105400"/>
              <a:ext cx="1608667" cy="11938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61833" y="6183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SOA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2400" y="1055133"/>
            <a:ext cx="1447800" cy="1066800"/>
            <a:chOff x="3048000" y="1295400"/>
            <a:chExt cx="1447800" cy="1066800"/>
          </a:xfrm>
        </p:grpSpPr>
        <p:sp>
          <p:nvSpPr>
            <p:cNvPr id="30" name="TextBox 29"/>
            <p:cNvSpPr txBox="1"/>
            <p:nvPr/>
          </p:nvSpPr>
          <p:spPr>
            <a:xfrm>
              <a:off x="3048000" y="199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B2B</a:t>
              </a:r>
              <a:endParaRPr lang="en-US" dirty="0">
                <a:latin typeface="Ubuntu"/>
                <a:cs typeface="Ubuntu"/>
              </a:endParaRPr>
            </a:p>
          </p:txBody>
        </p:sp>
        <p:pic>
          <p:nvPicPr>
            <p:cNvPr id="31" name="Picture 30" descr="SL_CloudA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8564" y="1295400"/>
              <a:ext cx="966672" cy="8382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191002" y="2133600"/>
            <a:ext cx="988867" cy="762000"/>
            <a:chOff x="5486400" y="2133600"/>
            <a:chExt cx="988867" cy="762000"/>
          </a:xfrm>
        </p:grpSpPr>
        <p:sp>
          <p:nvSpPr>
            <p:cNvPr id="37" name="Up Arrow 36"/>
            <p:cNvSpPr/>
            <p:nvPr/>
          </p:nvSpPr>
          <p:spPr>
            <a:xfrm>
              <a:off x="5867400" y="21336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4046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SOAP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45335" y="2133600"/>
            <a:ext cx="988867" cy="762000"/>
            <a:chOff x="5486400" y="2133600"/>
            <a:chExt cx="988867" cy="762000"/>
          </a:xfrm>
        </p:grpSpPr>
        <p:sp>
          <p:nvSpPr>
            <p:cNvPr id="44" name="Up Arrow 43"/>
            <p:cNvSpPr/>
            <p:nvPr/>
          </p:nvSpPr>
          <p:spPr>
            <a:xfrm>
              <a:off x="5867400" y="21336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6400" y="24046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REST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15000" y="838200"/>
            <a:ext cx="1447800" cy="1283732"/>
            <a:chOff x="4953000" y="838200"/>
            <a:chExt cx="1447800" cy="1283732"/>
          </a:xfrm>
        </p:grpSpPr>
        <p:pic>
          <p:nvPicPr>
            <p:cNvPr id="49" name="Picture 48" descr="SL_Phone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144" y="838200"/>
              <a:ext cx="423512" cy="914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53000" y="1752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Mobile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5800" y="3200400"/>
            <a:ext cx="2057400" cy="1588532"/>
            <a:chOff x="3810000" y="3200400"/>
            <a:chExt cx="2057400" cy="1588532"/>
          </a:xfrm>
        </p:grpSpPr>
        <p:pic>
          <p:nvPicPr>
            <p:cNvPr id="13" name="Picture 12" descr="SL_SecurityGateway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200400"/>
              <a:ext cx="746252" cy="127064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810000" y="4419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API Gateway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41978" y="4893012"/>
            <a:ext cx="1447800" cy="1419923"/>
            <a:chOff x="4835684" y="5055574"/>
            <a:chExt cx="1447800" cy="1419922"/>
          </a:xfrm>
        </p:grpSpPr>
        <p:pic>
          <p:nvPicPr>
            <p:cNvPr id="52" name="Picture 51" descr="SL_MondoDB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284" y="5055574"/>
              <a:ext cx="914400" cy="105936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835684" y="610616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buntu"/>
                  <a:cs typeface="Ubuntu"/>
                </a:rPr>
                <a:t>NoSQL</a:t>
              </a:r>
              <a:endParaRPr lang="en-US" dirty="0">
                <a:latin typeface="Ubuntu"/>
                <a:cs typeface="Ubuntu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94780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3086100"/>
            <a:ext cx="6861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L_FireWa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18" y="2324101"/>
            <a:ext cx="987182" cy="11049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72935" y="4267199"/>
            <a:ext cx="1761067" cy="1219200"/>
            <a:chOff x="7001933" y="3886200"/>
            <a:chExt cx="1761067" cy="1219200"/>
          </a:xfrm>
        </p:grpSpPr>
        <p:pic>
          <p:nvPicPr>
            <p:cNvPr id="25" name="Picture 24" descr="SL_SOABu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933" y="3886200"/>
              <a:ext cx="1608667" cy="11938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315200" y="47360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SOA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57600" y="5438080"/>
            <a:ext cx="1447800" cy="1419923"/>
            <a:chOff x="4835684" y="5055574"/>
            <a:chExt cx="1447800" cy="1419922"/>
          </a:xfrm>
        </p:grpSpPr>
        <p:pic>
          <p:nvPicPr>
            <p:cNvPr id="52" name="Picture 51" descr="SL_MondoDB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284" y="5055574"/>
              <a:ext cx="914400" cy="105936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835684" y="610616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buntu"/>
                  <a:cs typeface="Ubuntu"/>
                </a:rPr>
                <a:t>NoSQL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86200" y="3124200"/>
            <a:ext cx="2895600" cy="1270645"/>
            <a:chOff x="4419600" y="3200400"/>
            <a:chExt cx="2895600" cy="1270645"/>
          </a:xfrm>
        </p:grpSpPr>
        <p:pic>
          <p:nvPicPr>
            <p:cNvPr id="59" name="Picture 58" descr="SL_SecurityGateway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200400"/>
              <a:ext cx="746252" cy="127064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5257800" y="3733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API Gateway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3402" y="3771901"/>
            <a:ext cx="4559503" cy="1181100"/>
            <a:chOff x="3073400" y="3771900"/>
            <a:chExt cx="4559503" cy="1181100"/>
          </a:xfrm>
        </p:grpSpPr>
        <p:pic>
          <p:nvPicPr>
            <p:cNvPr id="55" name="Picture 54" descr="SL_Connect_APIServer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3400" y="3771900"/>
              <a:ext cx="2413000" cy="11811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715000" y="4202668"/>
              <a:ext cx="1917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API Service Bus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pic>
        <p:nvPicPr>
          <p:cNvPr id="23" name="Picture 22" descr="SL_Connect_Hex_Close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19221"/>
            <a:ext cx="762000" cy="88138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733800" y="4191000"/>
            <a:ext cx="108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Ubuntu"/>
                <a:cs typeface="Ubuntu"/>
              </a:rPr>
              <a:t>Node</a:t>
            </a:r>
            <a:endParaRPr lang="en-US" dirty="0">
              <a:solidFill>
                <a:srgbClr val="FFFFFF"/>
              </a:solidFill>
              <a:latin typeface="Ubuntu"/>
              <a:cs typeface="Ubuntu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126318" cy="563563"/>
          </a:xfrm>
        </p:spPr>
        <p:txBody>
          <a:bodyPr/>
          <a:lstStyle/>
          <a:p>
            <a:r>
              <a:rPr lang="en-US" dirty="0" smtClean="0"/>
              <a:t>The Rise of the API Economy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914400"/>
            <a:ext cx="1600200" cy="1283732"/>
            <a:chOff x="3810000" y="990600"/>
            <a:chExt cx="1600200" cy="1283732"/>
          </a:xfrm>
        </p:grpSpPr>
        <p:pic>
          <p:nvPicPr>
            <p:cNvPr id="28" name="Picture 27" descr="SL_LapTop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6700" y="990600"/>
              <a:ext cx="914400" cy="9927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810000" y="1905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SPA Web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2600" y="5345667"/>
            <a:ext cx="1905000" cy="1512332"/>
            <a:chOff x="6705600" y="4800600"/>
            <a:chExt cx="1905000" cy="1512332"/>
          </a:xfrm>
        </p:grpSpPr>
        <p:pic>
          <p:nvPicPr>
            <p:cNvPr id="18" name="Picture 17" descr="SL_App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8350" y="4800600"/>
              <a:ext cx="1079500" cy="1206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05600" y="5943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Legacy Systems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0200" y="5498067"/>
            <a:ext cx="1447800" cy="1359932"/>
            <a:chOff x="3159284" y="5103896"/>
            <a:chExt cx="1447800" cy="1359932"/>
          </a:xfrm>
        </p:grpSpPr>
        <p:pic>
          <p:nvPicPr>
            <p:cNvPr id="21" name="Picture 20" descr="SL_Database_Cluster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884" y="5103896"/>
              <a:ext cx="876568" cy="1054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59284" y="6094496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Databases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3200" y="1131333"/>
            <a:ext cx="1447800" cy="1066800"/>
            <a:chOff x="3048000" y="1295400"/>
            <a:chExt cx="1447800" cy="1066800"/>
          </a:xfrm>
        </p:grpSpPr>
        <p:sp>
          <p:nvSpPr>
            <p:cNvPr id="30" name="TextBox 29"/>
            <p:cNvSpPr txBox="1"/>
            <p:nvPr/>
          </p:nvSpPr>
          <p:spPr>
            <a:xfrm>
              <a:off x="3048000" y="199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buntu"/>
                  <a:cs typeface="Ubuntu"/>
                </a:rPr>
                <a:t>SaaS</a:t>
              </a:r>
              <a:endParaRPr lang="en-US" dirty="0">
                <a:latin typeface="Ubuntu"/>
                <a:cs typeface="Ubuntu"/>
              </a:endParaRPr>
            </a:p>
          </p:txBody>
        </p:sp>
        <p:pic>
          <p:nvPicPr>
            <p:cNvPr id="31" name="Picture 30" descr="SL_CloudA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8564" y="1295400"/>
              <a:ext cx="966672" cy="8382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811735" y="2133600"/>
            <a:ext cx="988867" cy="762000"/>
            <a:chOff x="5486400" y="2133600"/>
            <a:chExt cx="988867" cy="762000"/>
          </a:xfrm>
        </p:grpSpPr>
        <p:sp>
          <p:nvSpPr>
            <p:cNvPr id="44" name="Up Arrow 43"/>
            <p:cNvSpPr/>
            <p:nvPr/>
          </p:nvSpPr>
          <p:spPr>
            <a:xfrm>
              <a:off x="5867400" y="2133600"/>
              <a:ext cx="228600" cy="762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6400" y="2404647"/>
              <a:ext cx="988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Ubuntu"/>
                  <a:cs typeface="Ubuntu"/>
                </a:rPr>
                <a:t>JSON</a:t>
              </a:r>
              <a:endParaRPr lang="en-US" sz="1600" dirty="0">
                <a:latin typeface="Ubuntu"/>
                <a:cs typeface="Ubuntu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67200" y="914400"/>
            <a:ext cx="1447800" cy="1283732"/>
            <a:chOff x="4953000" y="838200"/>
            <a:chExt cx="1447800" cy="1283732"/>
          </a:xfrm>
        </p:grpSpPr>
        <p:pic>
          <p:nvPicPr>
            <p:cNvPr id="49" name="Picture 48" descr="SL_Phone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144" y="838200"/>
              <a:ext cx="423512" cy="914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53000" y="1752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Ubuntu"/>
                  <a:cs typeface="Ubuntu"/>
                </a:rPr>
                <a:t>Mobile</a:t>
              </a:r>
              <a:endParaRPr lang="en-US" dirty="0">
                <a:latin typeface="Ubuntu"/>
                <a:cs typeface="Ubuntu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91200" y="914400"/>
            <a:ext cx="1447800" cy="1283732"/>
            <a:chOff x="6172200" y="1078468"/>
            <a:chExt cx="1447800" cy="1283732"/>
          </a:xfrm>
        </p:grpSpPr>
        <p:pic>
          <p:nvPicPr>
            <p:cNvPr id="47" name="Picture 46" descr="SL_IoT_Watch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000" y="1078468"/>
              <a:ext cx="469392" cy="499872"/>
            </a:xfrm>
            <a:prstGeom prst="rect">
              <a:avLst/>
            </a:prstGeom>
          </p:spPr>
        </p:pic>
        <p:pic>
          <p:nvPicPr>
            <p:cNvPr id="48" name="Picture 47" descr="SL_IoT_Thermostat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1459468"/>
              <a:ext cx="421105" cy="533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172200" y="199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buntu"/>
                  <a:cs typeface="Ubuntu"/>
                </a:rPr>
                <a:t>IoT</a:t>
              </a:r>
              <a:endParaRPr lang="en-US" dirty="0">
                <a:latin typeface="Ubuntu"/>
                <a:cs typeface="Ubuntu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3847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Omni-Channel (browsers, mobile, devices, etc…)</a:t>
            </a:r>
          </a:p>
          <a:p>
            <a:pPr lvl="1"/>
            <a:r>
              <a:rPr lang="en-US" dirty="0" smtClean="0"/>
              <a:t>sheer number of clients has increased!</a:t>
            </a:r>
          </a:p>
          <a:p>
            <a:pPr lvl="1"/>
            <a:r>
              <a:rPr lang="en-US" dirty="0" smtClean="0"/>
              <a:t>clients are becoming increasingly sophisticated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JSON sent to back models on clients to support many views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52600"/>
            <a:ext cx="1489676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6858000" cy="563563"/>
          </a:xfrm>
        </p:spPr>
        <p:txBody>
          <a:bodyPr/>
          <a:lstStyle/>
          <a:p>
            <a:r>
              <a:rPr lang="en-US" dirty="0" smtClean="0"/>
              <a:t>New Challenges in The API Economy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267202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2592D"/>
                </a:solidFill>
              </a:rPr>
              <a:t>{</a:t>
            </a:r>
          </a:p>
          <a:p>
            <a:r>
              <a:rPr lang="en-US" sz="1600" b="1" dirty="0" smtClean="0">
                <a:solidFill>
                  <a:srgbClr val="12592D"/>
                </a:solidFill>
              </a:rPr>
              <a:t>    “car” :  {</a:t>
            </a:r>
          </a:p>
          <a:p>
            <a:r>
              <a:rPr lang="en-US" sz="1600" b="1" dirty="0" smtClean="0">
                <a:solidFill>
                  <a:srgbClr val="12592D"/>
                </a:solidFill>
              </a:rPr>
              <a:t>	“make” :  “Honda”,</a:t>
            </a:r>
          </a:p>
          <a:p>
            <a:r>
              <a:rPr lang="en-US" sz="1600" b="1" dirty="0" smtClean="0">
                <a:solidFill>
                  <a:srgbClr val="12592D"/>
                </a:solidFill>
              </a:rPr>
              <a:t>	“model” :  “Accord”,</a:t>
            </a:r>
          </a:p>
          <a:p>
            <a:r>
              <a:rPr lang="en-US" sz="1600" b="1" dirty="0" smtClean="0">
                <a:solidFill>
                  <a:srgbClr val="12592D"/>
                </a:solidFill>
              </a:rPr>
              <a:t>	</a:t>
            </a:r>
            <a:r>
              <a:rPr lang="en-US" sz="1600" b="1" dirty="0">
                <a:solidFill>
                  <a:srgbClr val="12592D"/>
                </a:solidFill>
              </a:rPr>
              <a:t>“class” : “coupe</a:t>
            </a:r>
            <a:r>
              <a:rPr lang="en-US" sz="1600" b="1" dirty="0" smtClean="0">
                <a:solidFill>
                  <a:srgbClr val="12592D"/>
                </a:solidFill>
              </a:rPr>
              <a:t>”,</a:t>
            </a:r>
          </a:p>
          <a:p>
            <a:r>
              <a:rPr lang="en-US" sz="1600" b="1" dirty="0">
                <a:solidFill>
                  <a:srgbClr val="12592D"/>
                </a:solidFill>
              </a:rPr>
              <a:t>	</a:t>
            </a:r>
            <a:r>
              <a:rPr lang="en-US" sz="1600" b="1" dirty="0" smtClean="0">
                <a:solidFill>
                  <a:srgbClr val="12592D"/>
                </a:solidFill>
              </a:rPr>
              <a:t>“year” : 2014</a:t>
            </a:r>
          </a:p>
          <a:p>
            <a:r>
              <a:rPr lang="en-US" sz="1600" b="1" dirty="0" smtClean="0">
                <a:solidFill>
                  <a:srgbClr val="12592D"/>
                </a:solidFill>
              </a:rPr>
              <a:t>    }</a:t>
            </a:r>
          </a:p>
          <a:p>
            <a:r>
              <a:rPr lang="en-US" sz="1600" b="1" dirty="0" smtClean="0">
                <a:solidFill>
                  <a:srgbClr val="12592D"/>
                </a:solidFill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33602"/>
            <a:ext cx="1828800" cy="1372543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4343400" y="4724400"/>
            <a:ext cx="838200" cy="4572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1" y="4114800"/>
            <a:ext cx="615553" cy="2209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V V V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8772" y="4267202"/>
            <a:ext cx="1110628" cy="132343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en-US" sz="8000" b="1" dirty="0">
              <a:ln w="11430">
                <a:solidFill>
                  <a:schemeClr val="accent5"/>
                </a:solidFill>
              </a:ln>
              <a:solidFill>
                <a:schemeClr val="accent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629400" y="4419600"/>
            <a:ext cx="838200" cy="1447800"/>
            <a:chOff x="6629400" y="4419600"/>
            <a:chExt cx="838200" cy="14478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6629400" y="44196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</p:cNvCxnSpPr>
            <p:nvPr/>
          </p:nvCxnSpPr>
          <p:spPr>
            <a:xfrm flipV="1">
              <a:off x="6629400" y="4876801"/>
              <a:ext cx="762000" cy="521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</p:cNvCxnSpPr>
            <p:nvPr/>
          </p:nvCxnSpPr>
          <p:spPr>
            <a:xfrm>
              <a:off x="6629400" y="4928922"/>
              <a:ext cx="762000" cy="4050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3"/>
            </p:cNvCxnSpPr>
            <p:nvPr/>
          </p:nvCxnSpPr>
          <p:spPr>
            <a:xfrm>
              <a:off x="6629400" y="4928922"/>
              <a:ext cx="838200" cy="938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133601"/>
            <a:ext cx="1752600" cy="18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351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7467600" cy="563563"/>
          </a:xfrm>
        </p:spPr>
        <p:txBody>
          <a:bodyPr/>
          <a:lstStyle/>
          <a:p>
            <a:r>
              <a:rPr lang="en-US" dirty="0"/>
              <a:t>New Challenges in The API </a:t>
            </a:r>
            <a:r>
              <a:rPr lang="en-US" dirty="0" smtClean="0"/>
              <a:t>Economy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Cloud blurs the line between what was internal vs. external</a:t>
            </a:r>
            <a:endParaRPr lang="en-US" dirty="0"/>
          </a:p>
        </p:txBody>
      </p:sp>
      <p:pic>
        <p:nvPicPr>
          <p:cNvPr id="4" name="Picture 3" descr="SL_FireWa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209800"/>
            <a:ext cx="1600200" cy="1791019"/>
          </a:xfrm>
          <a:prstGeom prst="rect">
            <a:avLst/>
          </a:prstGeom>
        </p:spPr>
      </p:pic>
      <p:pic>
        <p:nvPicPr>
          <p:cNvPr id="5" name="Picture 4" descr="SL_App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590801"/>
            <a:ext cx="1079500" cy="1206500"/>
          </a:xfrm>
          <a:prstGeom prst="rect">
            <a:avLst/>
          </a:prstGeom>
        </p:spPr>
      </p:pic>
      <p:pic>
        <p:nvPicPr>
          <p:cNvPr id="6" name="Picture 5" descr="SL_Cloud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0"/>
            <a:ext cx="1892808" cy="1124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2" y="1524000"/>
            <a:ext cx="112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6781802" y="2819401"/>
            <a:ext cx="623147" cy="623147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168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Best </a:t>
            </a:r>
            <a:r>
              <a:rPr lang="en-US" dirty="0" smtClean="0"/>
              <a:t>Practices for a New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and </a:t>
            </a:r>
            <a:r>
              <a:rPr lang="en-US" dirty="0"/>
              <a:t>o</a:t>
            </a:r>
            <a:r>
              <a:rPr lang="en-US" dirty="0" smtClean="0"/>
              <a:t>ptimize toward YOUR use cases not everyone else’s!</a:t>
            </a:r>
          </a:p>
          <a:p>
            <a:r>
              <a:rPr lang="en-US" dirty="0"/>
              <a:t>Standardize on Node </a:t>
            </a:r>
            <a:r>
              <a:rPr lang="en-US" dirty="0" smtClean="0"/>
              <a:t>conventions </a:t>
            </a:r>
            <a:r>
              <a:rPr lang="en-US" dirty="0" smtClean="0"/>
              <a:t>and </a:t>
            </a:r>
            <a:r>
              <a:rPr lang="en-US" dirty="0"/>
              <a:t>tooling</a:t>
            </a:r>
          </a:p>
          <a:p>
            <a:pPr lvl="1"/>
            <a:r>
              <a:rPr lang="en-US" dirty="0"/>
              <a:t>callbacks? promises?</a:t>
            </a:r>
          </a:p>
          <a:p>
            <a:pPr lvl="1"/>
            <a:r>
              <a:rPr lang="en-US" dirty="0"/>
              <a:t>flow control?</a:t>
            </a:r>
          </a:p>
          <a:p>
            <a:pPr lvl="1"/>
            <a:r>
              <a:rPr lang="en-US" dirty="0"/>
              <a:t>mocha, chai, jasmine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Build </a:t>
            </a:r>
            <a:r>
              <a:rPr lang="en-US" dirty="0"/>
              <a:t>and analyze your data hierarchy</a:t>
            </a:r>
          </a:p>
          <a:p>
            <a:pPr lvl="1"/>
            <a:r>
              <a:rPr lang="en-US" dirty="0"/>
              <a:t>data locality: co-locate your backend as service as close to the data as possible</a:t>
            </a:r>
          </a:p>
          <a:p>
            <a:pPr lvl="1"/>
            <a:r>
              <a:rPr lang="en-US" dirty="0"/>
              <a:t>data consistency: revisit your CAP theorem per your </a:t>
            </a:r>
            <a:r>
              <a:rPr lang="en-US" dirty="0" smtClean="0"/>
              <a:t>use cases</a:t>
            </a:r>
            <a:endParaRPr lang="en-US" dirty="0"/>
          </a:p>
          <a:p>
            <a:pPr lvl="1"/>
            <a:r>
              <a:rPr lang="en-US" dirty="0"/>
              <a:t>data </a:t>
            </a:r>
            <a:r>
              <a:rPr lang="en-US" dirty="0" smtClean="0"/>
              <a:t>de-normalization</a:t>
            </a:r>
            <a:r>
              <a:rPr lang="en-US" dirty="0"/>
              <a:t>: pull in a flat structure and figure out your graph on the client</a:t>
            </a:r>
          </a:p>
          <a:p>
            <a:pPr lvl="1"/>
            <a:r>
              <a:rPr lang="en-US" dirty="0"/>
              <a:t>data type: master, transactional, transient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975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Data Hierarchy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75153"/>
              </p:ext>
            </p:extLst>
          </p:nvPr>
        </p:nvGraphicFramePr>
        <p:xfrm>
          <a:off x="304802" y="838200"/>
          <a:ext cx="8610599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118"/>
                <a:gridCol w="1445499"/>
                <a:gridCol w="904737"/>
                <a:gridCol w="779946"/>
                <a:gridCol w="1185517"/>
                <a:gridCol w="1559891"/>
                <a:gridCol w="15598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Related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Consistency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Master SOR</a:t>
                      </a:r>
                      <a:endParaRPr lang="en-US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d=1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eventual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redis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cust</a:t>
                      </a:r>
                      <a:r>
                        <a:rPr lang="en-US" sz="1200" dirty="0" smtClean="0"/>
                        <a:t>[id]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oracle-db1/</a:t>
                      </a:r>
                      <a:r>
                        <a:rPr lang="en-US" sz="1200" dirty="0" err="1" smtClean="0"/>
                        <a:t>cust_mast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category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d=2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eventual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redis</a:t>
                      </a:r>
                      <a:r>
                        <a:rPr lang="en-US" sz="1200" dirty="0" smtClean="0"/>
                        <a:t>/catalog[</a:t>
                      </a:r>
                      <a:r>
                        <a:rPr lang="en-US" sz="1200" dirty="0" err="1" smtClean="0"/>
                        <a:t>cat_id</a:t>
                      </a:r>
                      <a:r>
                        <a:rPr lang="en-US" sz="1200" dirty="0" smtClean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mysql-db1/products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transactional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d=0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atomic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redis</a:t>
                      </a:r>
                      <a:r>
                        <a:rPr lang="en-US" sz="1200" dirty="0" smtClean="0"/>
                        <a:t>/order[</a:t>
                      </a:r>
                      <a:r>
                        <a:rPr lang="en-US" sz="1200" dirty="0" err="1" smtClean="0"/>
                        <a:t>cust_id</a:t>
                      </a:r>
                      <a:r>
                        <a:rPr lang="en-US" sz="1200" dirty="0" smtClean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mysql-db1/order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transient</a:t>
                      </a:r>
                      <a:r>
                        <a:rPr lang="en-US" sz="1200" baseline="0" dirty="0" smtClean="0"/>
                        <a:t> transactional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</a:t>
                      </a:r>
                    </a:p>
                    <a:p>
                      <a:r>
                        <a:rPr lang="en-US" sz="1200" dirty="0" smtClean="0"/>
                        <a:t>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</a:t>
                      </a:r>
                      <a:r>
                        <a:rPr lang="en-US" sz="1200" baseline="0" dirty="0" smtClean="0"/>
                        <a:t>=0</a:t>
                      </a:r>
                    </a:p>
                    <a:p>
                      <a:r>
                        <a:rPr lang="en-US" sz="1200" baseline="0" dirty="0" smtClean="0"/>
                        <a:t>d=1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atomic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redis</a:t>
                      </a:r>
                      <a:r>
                        <a:rPr lang="en-US" sz="1200" dirty="0" smtClean="0"/>
                        <a:t>/cart</a:t>
                      </a:r>
                      <a:r>
                        <a:rPr lang="en-US" sz="1200" baseline="0" dirty="0" smtClean="0"/>
                        <a:t> [</a:t>
                      </a:r>
                      <a:r>
                        <a:rPr lang="en-US" sz="1200" baseline="0" dirty="0" err="1" smtClean="0"/>
                        <a:t>cust_id</a:t>
                      </a:r>
                      <a:r>
                        <a:rPr lang="en-US" sz="1200" baseline="0" dirty="0" smtClean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0213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Intros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Node.js</a:t>
            </a:r>
            <a:r>
              <a:rPr lang="en-US" dirty="0" smtClean="0"/>
              <a:t>?</a:t>
            </a:r>
          </a:p>
          <a:p>
            <a:r>
              <a:rPr lang="en-US" dirty="0" smtClean="0"/>
              <a:t>Enterprise APIs</a:t>
            </a:r>
          </a:p>
          <a:p>
            <a:pPr lvl="1"/>
            <a:r>
              <a:rPr lang="en-US" dirty="0" smtClean="0"/>
              <a:t>Define some terms</a:t>
            </a:r>
          </a:p>
          <a:p>
            <a:pPr lvl="1"/>
            <a:r>
              <a:rPr lang="en-US" dirty="0" smtClean="0"/>
              <a:t>History of APIs</a:t>
            </a:r>
          </a:p>
          <a:p>
            <a:r>
              <a:rPr lang="en-US" dirty="0" smtClean="0"/>
              <a:t>Best Practices for Enterprise APIs</a:t>
            </a:r>
          </a:p>
          <a:p>
            <a:r>
              <a:rPr lang="en-US" dirty="0" smtClean="0"/>
              <a:t>Solutions from StrongLoop</a:t>
            </a:r>
          </a:p>
          <a:p>
            <a:r>
              <a:rPr lang="en-US" dirty="0" smtClean="0"/>
              <a:t>Abbreviated Demos</a:t>
            </a:r>
          </a:p>
          <a:p>
            <a:r>
              <a:rPr lang="en-US" dirty="0" smtClean="0"/>
              <a:t>Sneak Peak!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343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Best </a:t>
            </a:r>
            <a:r>
              <a:rPr lang="en-US" dirty="0" smtClean="0"/>
              <a:t>Practices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canonical models as Node objects and JSON</a:t>
            </a:r>
            <a:endParaRPr lang="en-US" dirty="0"/>
          </a:p>
          <a:p>
            <a:pPr lvl="1"/>
            <a:r>
              <a:rPr lang="en-US" dirty="0"/>
              <a:t>what’s are the single sources of truth to compose my APIs?</a:t>
            </a:r>
          </a:p>
          <a:p>
            <a:pPr lvl="2"/>
            <a:r>
              <a:rPr lang="en-US" dirty="0"/>
              <a:t>declarative</a:t>
            </a:r>
          </a:p>
          <a:p>
            <a:pPr lvl="2"/>
            <a:r>
              <a:rPr lang="en-US" dirty="0"/>
              <a:t>discoverable</a:t>
            </a:r>
          </a:p>
          <a:p>
            <a:pPr lvl="2"/>
            <a:r>
              <a:rPr lang="en-US" dirty="0"/>
              <a:t>plainly understood</a:t>
            </a:r>
          </a:p>
          <a:p>
            <a:pPr lvl="2"/>
            <a:r>
              <a:rPr lang="en-US" dirty="0" err="1"/>
              <a:t>composable</a:t>
            </a:r>
            <a:r>
              <a:rPr lang="en-US" dirty="0"/>
              <a:t> through </a:t>
            </a:r>
            <a:r>
              <a:rPr lang="en-US" dirty="0" smtClean="0"/>
              <a:t>inheritance, aggregation, </a:t>
            </a:r>
            <a:r>
              <a:rPr lang="en-US" dirty="0" err="1" smtClean="0"/>
              <a:t>mashups</a:t>
            </a:r>
            <a:endParaRPr lang="en-US" dirty="0" smtClean="0"/>
          </a:p>
          <a:p>
            <a:r>
              <a:rPr lang="en-US" dirty="0"/>
              <a:t>Build strategies around composition as a KEY enabler</a:t>
            </a:r>
          </a:p>
          <a:p>
            <a:pPr lvl="1"/>
            <a:r>
              <a:rPr lang="en-US" dirty="0"/>
              <a:t>micro-services</a:t>
            </a:r>
          </a:p>
          <a:p>
            <a:pPr lvl="1"/>
            <a:r>
              <a:rPr lang="en-US" dirty="0"/>
              <a:t>fine grained, </a:t>
            </a:r>
            <a:r>
              <a:rPr lang="en-US" dirty="0" err="1"/>
              <a:t>composable</a:t>
            </a:r>
            <a:r>
              <a:rPr lang="en-US" dirty="0"/>
              <a:t> to meet the enormity of the client </a:t>
            </a:r>
            <a:r>
              <a:rPr lang="en-US" dirty="0" smtClean="0"/>
              <a:t>challenges</a:t>
            </a:r>
          </a:p>
          <a:p>
            <a:r>
              <a:rPr lang="en-US" dirty="0" smtClean="0"/>
              <a:t>Service </a:t>
            </a:r>
            <a:r>
              <a:rPr lang="en-US" dirty="0"/>
              <a:t>the front-edge as much as possible starting from the front of your stack</a:t>
            </a:r>
          </a:p>
          <a:p>
            <a:pPr lvl="1"/>
            <a:r>
              <a:rPr lang="en-US" dirty="0"/>
              <a:t>Define Pipelines/Layers</a:t>
            </a:r>
          </a:p>
          <a:p>
            <a:pPr lvl="1"/>
            <a:r>
              <a:rPr lang="en-US" dirty="0"/>
              <a:t>Divide and conquer within each layer</a:t>
            </a:r>
          </a:p>
          <a:p>
            <a:pPr lvl="2"/>
            <a:r>
              <a:rPr lang="en-US" dirty="0" err="1"/>
              <a:t>QoS</a:t>
            </a:r>
            <a:r>
              <a:rPr lang="en-US" dirty="0"/>
              <a:t> (AAA)</a:t>
            </a:r>
          </a:p>
          <a:p>
            <a:pPr lvl="2"/>
            <a:r>
              <a:rPr lang="en-US" dirty="0"/>
              <a:t>Cache at highest layer, </a:t>
            </a:r>
            <a:r>
              <a:rPr lang="en-US" dirty="0" err="1"/>
              <a:t>eTag</a:t>
            </a:r>
            <a:r>
              <a:rPr lang="en-US" dirty="0"/>
              <a:t> at the lowest layer, invalidate </a:t>
            </a:r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Compose at the right level based on your data hierarchy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0985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2650" y="1170432"/>
            <a:ext cx="8113713" cy="44640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12592D"/>
                </a:solidFill>
              </a:rPr>
              <a:t>Solutions</a:t>
            </a:r>
            <a:endParaRPr lang="en-US" sz="7200" dirty="0">
              <a:solidFill>
                <a:srgbClr val="125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9915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work @ StrongLoop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Contribute  to Node</a:t>
            </a:r>
          </a:p>
          <a:p>
            <a:r>
              <a:rPr lang="en-US" dirty="0" smtClean="0"/>
              <a:t>Evangelize Node</a:t>
            </a:r>
          </a:p>
          <a:p>
            <a:r>
              <a:rPr lang="en-US" dirty="0" smtClean="0"/>
              <a:t>Work </a:t>
            </a:r>
            <a:r>
              <a:rPr lang="en-US" dirty="0" smtClean="0"/>
              <a:t>closely with the Community </a:t>
            </a:r>
            <a:r>
              <a:rPr lang="en-US" dirty="0" smtClean="0"/>
              <a:t>and our Customers</a:t>
            </a:r>
          </a:p>
          <a:p>
            <a:r>
              <a:rPr lang="en-US" dirty="0" smtClean="0"/>
              <a:t>Utilize libraries and frameworks</a:t>
            </a:r>
          </a:p>
          <a:p>
            <a:pPr lvl="1"/>
            <a:r>
              <a:rPr lang="en-US" dirty="0"/>
              <a:t>Open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/>
              <a:t>Cloud and </a:t>
            </a:r>
            <a:r>
              <a:rPr lang="en-US" dirty="0" smtClean="0"/>
              <a:t>on-premises </a:t>
            </a:r>
            <a:r>
              <a:rPr lang="en-US" dirty="0"/>
              <a:t>f</a:t>
            </a:r>
            <a:r>
              <a:rPr lang="en-US" dirty="0" smtClean="0"/>
              <a:t>riendly</a:t>
            </a:r>
            <a:endParaRPr lang="en-US" dirty="0" smtClean="0"/>
          </a:p>
          <a:p>
            <a:pPr lvl="1"/>
            <a:r>
              <a:rPr lang="en-US" dirty="0" smtClean="0"/>
              <a:t>Integrated </a:t>
            </a:r>
            <a:r>
              <a:rPr lang="en-US" dirty="0" smtClean="0"/>
              <a:t>full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 smtClean="0"/>
              <a:t>(client, channel, backend, persistent store)</a:t>
            </a:r>
          </a:p>
          <a:p>
            <a:pPr lvl="1"/>
            <a:r>
              <a:rPr lang="en-US" dirty="0" smtClean="0"/>
              <a:t>SDLC taken into consideration in tooling</a:t>
            </a:r>
          </a:p>
          <a:p>
            <a:pPr lvl="1"/>
            <a:r>
              <a:rPr lang="en-US" dirty="0" smtClean="0"/>
              <a:t>Optimized </a:t>
            </a:r>
            <a:r>
              <a:rPr lang="en-US" dirty="0" smtClean="0"/>
              <a:t>for </a:t>
            </a:r>
            <a:r>
              <a:rPr lang="en-US" dirty="0" smtClean="0"/>
              <a:t>speed </a:t>
            </a:r>
            <a:r>
              <a:rPr lang="en-US" dirty="0" smtClean="0"/>
              <a:t>and </a:t>
            </a:r>
            <a:r>
              <a:rPr lang="en-US" dirty="0" smtClean="0"/>
              <a:t>user </a:t>
            </a:r>
            <a:r>
              <a:rPr lang="en-US" dirty="0"/>
              <a:t>e</a:t>
            </a:r>
            <a:r>
              <a:rPr lang="en-US" dirty="0" smtClean="0"/>
              <a:t>xperience </a:t>
            </a:r>
            <a:r>
              <a:rPr lang="en-US" dirty="0"/>
              <a:t>e</a:t>
            </a:r>
            <a:r>
              <a:rPr lang="en-US" dirty="0" smtClean="0"/>
              <a:t>qually</a:t>
            </a:r>
            <a:endParaRPr lang="en-US" dirty="0" smtClean="0"/>
          </a:p>
          <a:p>
            <a:r>
              <a:rPr lang="en-US" dirty="0" smtClean="0"/>
              <a:t>Build great products using the above strategy</a:t>
            </a:r>
          </a:p>
          <a:p>
            <a:r>
              <a:rPr lang="en-US" dirty="0" smtClean="0"/>
              <a:t>Rinse… </a:t>
            </a:r>
          </a:p>
          <a:p>
            <a:r>
              <a:rPr lang="en-US" dirty="0" smtClean="0"/>
              <a:t>… and 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877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work on @ StrongLoop</a:t>
            </a:r>
            <a:endParaRPr lang="en-US" dirty="0"/>
          </a:p>
        </p:txBody>
      </p:sp>
      <p:pic>
        <p:nvPicPr>
          <p:cNvPr id="5" name="Picture 4" descr="surprising_pop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" y="685801"/>
            <a:ext cx="913365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589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28 at 4.4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4" y="846943"/>
            <a:ext cx="8651680" cy="41301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1" y="-30163"/>
            <a:ext cx="7679305" cy="563563"/>
          </a:xfrm>
        </p:spPr>
        <p:txBody>
          <a:bodyPr/>
          <a:lstStyle/>
          <a:p>
            <a:r>
              <a:rPr lang="en-US" dirty="0" smtClean="0"/>
              <a:t>EXPRESS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2418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7391400" cy="563563"/>
          </a:xfrm>
        </p:spPr>
        <p:txBody>
          <a:bodyPr/>
          <a:lstStyle/>
          <a:p>
            <a:r>
              <a:rPr lang="en-US" dirty="0" err="1" smtClean="0"/>
              <a:t>LoopBack</a:t>
            </a:r>
            <a:r>
              <a:rPr lang="en-US" dirty="0" smtClean="0"/>
              <a:t> </a:t>
            </a:r>
            <a:r>
              <a:rPr lang="en-US" dirty="0"/>
              <a:t>Open-source </a:t>
            </a:r>
            <a:r>
              <a:rPr lang="en-US" dirty="0" err="1"/>
              <a:t>Node.js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133600"/>
            <a:ext cx="4876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Built on Top of Express</a:t>
            </a:r>
          </a:p>
          <a:p>
            <a:r>
              <a:rPr lang="en-US" dirty="0" smtClean="0"/>
              <a:t>Optimized for APIs</a:t>
            </a:r>
          </a:p>
          <a:p>
            <a:r>
              <a:rPr lang="en-US" dirty="0" smtClean="0"/>
              <a:t>Model Driven Architecture</a:t>
            </a:r>
          </a:p>
          <a:p>
            <a:r>
              <a:rPr lang="en-US" dirty="0" smtClean="0"/>
              <a:t>Enterprise Superglue</a:t>
            </a:r>
          </a:p>
          <a:p>
            <a:r>
              <a:rPr lang="en-US" dirty="0" smtClean="0"/>
              <a:t>Full Stack</a:t>
            </a:r>
          </a:p>
          <a:p>
            <a:r>
              <a:rPr lang="en-US" dirty="0" smtClean="0"/>
              <a:t>e2e SDLC Tooling</a:t>
            </a:r>
            <a:endParaRPr lang="en-US" dirty="0"/>
          </a:p>
        </p:txBody>
      </p:sp>
      <p:pic>
        <p:nvPicPr>
          <p:cNvPr id="4" name="Picture 3" descr="powered-by-LB-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46097"/>
            <a:ext cx="1625818" cy="20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497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7391400" cy="563563"/>
          </a:xfrm>
        </p:spPr>
        <p:txBody>
          <a:bodyPr/>
          <a:lstStyle/>
          <a:p>
            <a:r>
              <a:rPr lang="en-US" dirty="0" err="1" smtClean="0"/>
              <a:t>LoopBack</a:t>
            </a:r>
            <a:r>
              <a:rPr lang="en-US" dirty="0" smtClean="0"/>
              <a:t> Cont’d</a:t>
            </a:r>
            <a:endParaRPr lang="en-US" dirty="0"/>
          </a:p>
        </p:txBody>
      </p:sp>
      <p:pic>
        <p:nvPicPr>
          <p:cNvPr id="4" name="Picture 3" descr="powered-by-LB-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46097"/>
            <a:ext cx="1625818" cy="209730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1400" y="1371600"/>
            <a:ext cx="487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Auto REST API Engine</a:t>
            </a:r>
          </a:p>
          <a:p>
            <a:r>
              <a:rPr lang="en-US" dirty="0" smtClean="0"/>
              <a:t>Modern ORM (Juggler)</a:t>
            </a:r>
          </a:p>
          <a:p>
            <a:r>
              <a:rPr lang="en-US" dirty="0" smtClean="0"/>
              <a:t>Aggregations &amp; </a:t>
            </a:r>
            <a:r>
              <a:rPr lang="en-US" dirty="0" err="1" smtClean="0"/>
              <a:t>Mashups</a:t>
            </a:r>
            <a:endParaRPr lang="en-US" dirty="0" smtClean="0"/>
          </a:p>
          <a:p>
            <a:r>
              <a:rPr lang="en-US" dirty="0" smtClean="0"/>
              <a:t>API Explorer (Swagger)</a:t>
            </a:r>
          </a:p>
          <a:p>
            <a:r>
              <a:rPr lang="en-US" dirty="0" smtClean="0"/>
              <a:t>Fine grained access control (ACLs)</a:t>
            </a:r>
          </a:p>
          <a:p>
            <a:r>
              <a:rPr lang="en-US" dirty="0" smtClean="0"/>
              <a:t>Data Replication</a:t>
            </a:r>
          </a:p>
          <a:p>
            <a:r>
              <a:rPr lang="en-US" dirty="0" smtClean="0"/>
              <a:t>Isomorphic JS and Mobile Client SDKs</a:t>
            </a:r>
          </a:p>
          <a:p>
            <a:r>
              <a:rPr lang="en-US" dirty="0" smtClean="0"/>
              <a:t>Studio GUI Interface</a:t>
            </a:r>
          </a:p>
          <a:p>
            <a:r>
              <a:rPr lang="en-US" dirty="0" smtClean="0"/>
              <a:t>API Gateway</a:t>
            </a:r>
          </a:p>
          <a:p>
            <a:r>
              <a:rPr lang="en-US" dirty="0" smtClean="0"/>
              <a:t>Prebuilt Mobile Components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668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LoopBack</a:t>
            </a:r>
            <a:r>
              <a:rPr lang="en-US" dirty="0" smtClean="0"/>
              <a:t> Cont’d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1"/>
            <a:ext cx="5791200" cy="53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806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slc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caffold a </a:t>
            </a: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 smtClean="0"/>
              <a:t>API (0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60)</a:t>
            </a:r>
          </a:p>
          <a:p>
            <a:r>
              <a:rPr lang="en-US" dirty="0" smtClean="0"/>
              <a:t>u</a:t>
            </a:r>
            <a:r>
              <a:rPr lang="en-US" dirty="0" smtClean="0"/>
              <a:t>tilize </a:t>
            </a:r>
            <a:r>
              <a:rPr lang="en-US" dirty="0" smtClean="0"/>
              <a:t>the API through API Explorer</a:t>
            </a:r>
          </a:p>
          <a:p>
            <a:r>
              <a:rPr lang="en-US" dirty="0"/>
              <a:t>c</a:t>
            </a:r>
            <a:r>
              <a:rPr lang="en-US" dirty="0" smtClean="0"/>
              <a:t>ustomize </a:t>
            </a:r>
            <a:r>
              <a:rPr lang="en-US" dirty="0" smtClean="0"/>
              <a:t>the model and the API on the fly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studio</a:t>
            </a:r>
          </a:p>
          <a:p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/>
              <a:t>m</a:t>
            </a:r>
            <a:r>
              <a:rPr lang="en-US" dirty="0" smtClean="0"/>
              <a:t>odels </a:t>
            </a:r>
            <a:r>
              <a:rPr lang="en-US" dirty="0" smtClean="0"/>
              <a:t>and </a:t>
            </a:r>
            <a:r>
              <a:rPr lang="en-US" dirty="0"/>
              <a:t>d</a:t>
            </a:r>
            <a:r>
              <a:rPr lang="en-US" dirty="0" smtClean="0"/>
              <a:t>ata sources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d</a:t>
            </a:r>
            <a:r>
              <a:rPr lang="en-US" dirty="0" smtClean="0"/>
              <a:t>iscovery </a:t>
            </a:r>
            <a:r>
              <a:rPr lang="en-US" dirty="0" smtClean="0"/>
              <a:t>to </a:t>
            </a:r>
            <a:r>
              <a:rPr lang="en-US" dirty="0" smtClean="0"/>
              <a:t>auto</a:t>
            </a:r>
            <a:r>
              <a:rPr lang="en-US" dirty="0" smtClean="0"/>
              <a:t>-generate </a:t>
            </a:r>
            <a:r>
              <a:rPr lang="en-US" dirty="0" smtClean="0"/>
              <a:t>models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6972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30163"/>
            <a:ext cx="8447655" cy="563563"/>
          </a:xfrm>
        </p:spPr>
        <p:txBody>
          <a:bodyPr/>
          <a:lstStyle/>
          <a:p>
            <a:r>
              <a:rPr lang="en-US" dirty="0" err="1" smtClean="0"/>
              <a:t>Node.js</a:t>
            </a:r>
            <a:r>
              <a:rPr lang="en-US" dirty="0" smtClean="0"/>
              <a:t> APIs actually have a life cycle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89866" y="1622287"/>
            <a:ext cx="8262588" cy="3727321"/>
            <a:chOff x="489866" y="1216751"/>
            <a:chExt cx="8262588" cy="3727320"/>
          </a:xfrm>
        </p:grpSpPr>
        <p:grpSp>
          <p:nvGrpSpPr>
            <p:cNvPr id="89" name="Group 88"/>
            <p:cNvGrpSpPr/>
            <p:nvPr/>
          </p:nvGrpSpPr>
          <p:grpSpPr>
            <a:xfrm>
              <a:off x="489866" y="1216751"/>
              <a:ext cx="8262588" cy="3180057"/>
              <a:chOff x="489866" y="821887"/>
              <a:chExt cx="8262588" cy="3180057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4717418" y="2178367"/>
                <a:ext cx="0" cy="1341652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489866" y="821887"/>
                <a:ext cx="8242453" cy="2120012"/>
                <a:chOff x="635658" y="1093370"/>
                <a:chExt cx="8242453" cy="2120012"/>
              </a:xfrm>
            </p:grpSpPr>
            <p:sp>
              <p:nvSpPr>
                <p:cNvPr id="19" name="Curved Down Arrow 18"/>
                <p:cNvSpPr/>
                <p:nvPr/>
              </p:nvSpPr>
              <p:spPr>
                <a:xfrm rot="10800000">
                  <a:off x="5431044" y="2481862"/>
                  <a:ext cx="1216152" cy="731520"/>
                </a:xfrm>
                <a:prstGeom prst="curvedDown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Curved Down Arrow 17"/>
                <p:cNvSpPr/>
                <p:nvPr/>
              </p:nvSpPr>
              <p:spPr>
                <a:xfrm rot="10800000">
                  <a:off x="3477905" y="2218062"/>
                  <a:ext cx="1216152" cy="731520"/>
                </a:xfrm>
                <a:prstGeom prst="curvedDown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Curved Down Arrow 16"/>
                <p:cNvSpPr/>
                <p:nvPr/>
              </p:nvSpPr>
              <p:spPr>
                <a:xfrm rot="10800000">
                  <a:off x="1607169" y="1942434"/>
                  <a:ext cx="1216152" cy="731520"/>
                </a:xfrm>
                <a:prstGeom prst="curvedDown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Curved Down Arrow 14"/>
                <p:cNvSpPr/>
                <p:nvPr/>
              </p:nvSpPr>
              <p:spPr>
                <a:xfrm>
                  <a:off x="4520870" y="1373833"/>
                  <a:ext cx="1216152" cy="731520"/>
                </a:xfrm>
                <a:prstGeom prst="curvedDown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Curved Down Arrow 15"/>
                <p:cNvSpPr/>
                <p:nvPr/>
              </p:nvSpPr>
              <p:spPr>
                <a:xfrm>
                  <a:off x="6466035" y="1661973"/>
                  <a:ext cx="1216152" cy="731520"/>
                </a:xfrm>
                <a:prstGeom prst="curvedDown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Curved Down Arrow 13"/>
                <p:cNvSpPr/>
                <p:nvPr/>
              </p:nvSpPr>
              <p:spPr>
                <a:xfrm>
                  <a:off x="2631491" y="1093370"/>
                  <a:ext cx="1216152" cy="731520"/>
                </a:xfrm>
                <a:prstGeom prst="curvedDown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Rounded Rectangle 4"/>
                <p:cNvSpPr/>
                <p:nvPr/>
              </p:nvSpPr>
              <p:spPr>
                <a:xfrm>
                  <a:off x="635658" y="1622123"/>
                  <a:ext cx="2604185" cy="2561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Compose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2514088" y="1899592"/>
                  <a:ext cx="2604185" cy="25612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Deploy / Scale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395497" y="2169383"/>
                  <a:ext cx="2604185" cy="256124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Monitor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273926" y="2449846"/>
                  <a:ext cx="2604185" cy="256124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Secure / Manage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46" name="Straight Arrow Connector 45"/>
              <p:cNvCxnSpPr/>
              <p:nvPr/>
            </p:nvCxnSpPr>
            <p:spPr>
              <a:xfrm flipV="1">
                <a:off x="832486" y="1670953"/>
                <a:ext cx="0" cy="1849066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2787238" y="1973301"/>
                <a:ext cx="0" cy="154671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6702576" y="2464741"/>
                <a:ext cx="0" cy="105527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/>
              <p:cNvGrpSpPr/>
              <p:nvPr/>
            </p:nvGrpSpPr>
            <p:grpSpPr>
              <a:xfrm>
                <a:off x="489866" y="3520019"/>
                <a:ext cx="8262588" cy="481925"/>
                <a:chOff x="489866" y="4128315"/>
                <a:chExt cx="8262588" cy="481925"/>
              </a:xfrm>
            </p:grpSpPr>
            <p:sp>
              <p:nvSpPr>
                <p:cNvPr id="79" name="Rounded Rectangle 78"/>
                <p:cNvSpPr/>
                <p:nvPr/>
              </p:nvSpPr>
              <p:spPr>
                <a:xfrm>
                  <a:off x="489866" y="4128315"/>
                  <a:ext cx="8262588" cy="481925"/>
                </a:xfrm>
                <a:prstGeom prst="roundRect">
                  <a:avLst/>
                </a:prstGeom>
                <a:solidFill>
                  <a:srgbClr val="F2F2F2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>
                    <a:solidFill>
                      <a:srgbClr val="519B23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146387" y="4205963"/>
                  <a:ext cx="12179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519B23"/>
                      </a:solidFill>
                    </a:rPr>
                    <a:t>API Studio</a:t>
                  </a:r>
                  <a:endParaRPr lang="en-US" sz="1600" b="1" dirty="0">
                    <a:solidFill>
                      <a:srgbClr val="519B23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119350" y="4205963"/>
                  <a:ext cx="11968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519B23"/>
                      </a:solidFill>
                    </a:rPr>
                    <a:t>Controller</a:t>
                  </a:r>
                  <a:endParaRPr lang="en-US" sz="1600" b="1" dirty="0">
                    <a:solidFill>
                      <a:srgbClr val="519B23"/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107510" y="4205963"/>
                  <a:ext cx="12325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519B23"/>
                      </a:solidFill>
                    </a:rPr>
                    <a:t>StrongOps</a:t>
                  </a:r>
                  <a:endParaRPr lang="en-US" sz="1600" b="1" dirty="0">
                    <a:solidFill>
                      <a:srgbClr val="519B23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001417" y="4205963"/>
                  <a:ext cx="14285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519B23"/>
                      </a:solidFill>
                    </a:rPr>
                    <a:t>API Gateway</a:t>
                  </a:r>
                  <a:endParaRPr lang="en-US" sz="1600" b="1" dirty="0">
                    <a:solidFill>
                      <a:srgbClr val="519B23"/>
                    </a:solidFill>
                  </a:endParaRPr>
                </a:p>
              </p:txBody>
            </p:sp>
          </p:grpSp>
        </p:grpSp>
        <p:sp>
          <p:nvSpPr>
            <p:cNvPr id="94" name="Rounded Rectangle 93"/>
            <p:cNvSpPr/>
            <p:nvPr/>
          </p:nvSpPr>
          <p:spPr>
            <a:xfrm>
              <a:off x="489866" y="4462146"/>
              <a:ext cx="8262588" cy="481925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6387" y="4536850"/>
              <a:ext cx="1450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Development</a:t>
              </a:r>
              <a:endParaRPr lang="en-US" sz="16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84975" y="4541156"/>
              <a:ext cx="1216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Production</a:t>
              </a:r>
              <a:endParaRPr lang="en-US" sz="1600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105811" y="10351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14467" y="836118"/>
            <a:ext cx="84493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Reliable API Solutions powered by Node.js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9482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12650" y="1170432"/>
            <a:ext cx="8113713" cy="44640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12592D"/>
                </a:solidFill>
              </a:rPr>
              <a:t>Intros</a:t>
            </a:r>
            <a:endParaRPr lang="en-US" sz="7200" dirty="0">
              <a:solidFill>
                <a:srgbClr val="125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0484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slc</a:t>
            </a:r>
            <a:r>
              <a:rPr lang="en-US" dirty="0" smtClean="0"/>
              <a:t> and strong-agent</a:t>
            </a:r>
          </a:p>
          <a:p>
            <a:r>
              <a:rPr lang="en-US" dirty="0"/>
              <a:t>monitor your Node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run your Node application clustered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studio (modules coming soon)</a:t>
            </a:r>
          </a:p>
          <a:p>
            <a:r>
              <a:rPr lang="en-US" dirty="0" smtClean="0"/>
              <a:t>Build and Deploy</a:t>
            </a:r>
          </a:p>
          <a:p>
            <a:r>
              <a:rPr lang="en-US" dirty="0" smtClean="0"/>
              <a:t>Profilers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8681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Sneak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9879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6324600" cy="563563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200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CPU Usage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Heap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Concurrent connections</a:t>
            </a:r>
          </a:p>
          <a:p>
            <a:endParaRPr lang="en-US" dirty="0"/>
          </a:p>
          <a:p>
            <a:r>
              <a:rPr lang="en-US" dirty="0" smtClean="0"/>
              <a:t>Event Loop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914400"/>
            <a:ext cx="668263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270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6324600" cy="563563"/>
          </a:xfrm>
        </p:spPr>
        <p:txBody>
          <a:bodyPr/>
          <a:lstStyle/>
          <a:p>
            <a:r>
              <a:rPr lang="en-US" dirty="0" smtClean="0"/>
              <a:t>On-Demand Dynamic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200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Live Edit</a:t>
            </a:r>
          </a:p>
          <a:p>
            <a:endParaRPr lang="en-US" dirty="0"/>
          </a:p>
          <a:p>
            <a:r>
              <a:rPr lang="en-US" dirty="0"/>
              <a:t>Line Level Instrumentation</a:t>
            </a:r>
          </a:p>
          <a:p>
            <a:endParaRPr lang="en-US" dirty="0"/>
          </a:p>
          <a:p>
            <a:r>
              <a:rPr lang="en-US" dirty="0"/>
              <a:t>Any package, any framework, any code</a:t>
            </a:r>
          </a:p>
          <a:p>
            <a:endParaRPr lang="en-US" dirty="0"/>
          </a:p>
          <a:p>
            <a:r>
              <a:rPr lang="en-US" dirty="0"/>
              <a:t>Custom logic</a:t>
            </a:r>
          </a:p>
          <a:p>
            <a:endParaRPr lang="en-US" dirty="0"/>
          </a:p>
          <a:p>
            <a:r>
              <a:rPr lang="en-US" dirty="0"/>
              <a:t>Counters, Gauges and Timers</a:t>
            </a:r>
          </a:p>
          <a:p>
            <a:endParaRPr lang="en-US" dirty="0"/>
          </a:p>
          <a:p>
            <a:r>
              <a:rPr lang="en-US" dirty="0"/>
              <a:t>HA rollback</a:t>
            </a:r>
          </a:p>
          <a:p>
            <a:endParaRPr lang="en-US" dirty="0"/>
          </a:p>
        </p:txBody>
      </p:sp>
      <p:pic>
        <p:nvPicPr>
          <p:cNvPr id="4" name="Picture 3" descr="SL_Connect_Hex_O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76" y="1970256"/>
            <a:ext cx="1027062" cy="1187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0460" y="2358495"/>
            <a:ext cx="82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9B23"/>
                </a:solidFill>
              </a:rPr>
              <a:t>Agent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605040" y="2560978"/>
            <a:ext cx="1462287" cy="3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L_Connect_Hex_O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25" y="1994568"/>
            <a:ext cx="1027062" cy="118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62382" y="239576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9B23"/>
                </a:solidFill>
              </a:rPr>
              <a:t>App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4605038" y="1381805"/>
            <a:ext cx="749718" cy="1182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4-02-03 at 3.2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56" y="841245"/>
            <a:ext cx="2622602" cy="10123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928479" y="2233783"/>
            <a:ext cx="1094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9B23"/>
                </a:solidFill>
              </a:rPr>
              <a:t>Monkey</a:t>
            </a:r>
          </a:p>
          <a:p>
            <a:r>
              <a:rPr lang="en-US" dirty="0" smtClean="0">
                <a:solidFill>
                  <a:srgbClr val="519B23"/>
                </a:solidFill>
              </a:rPr>
              <a:t>Patching</a:t>
            </a:r>
            <a:endParaRPr lang="en-US" dirty="0"/>
          </a:p>
        </p:txBody>
      </p:sp>
      <p:pic>
        <p:nvPicPr>
          <p:cNvPr id="12" name="Picture 11" descr="SL_Connect_Hex_O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8" y="5322416"/>
            <a:ext cx="1027062" cy="1187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0822" y="5710655"/>
            <a:ext cx="82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9B23"/>
                </a:solidFill>
              </a:rPr>
              <a:t>Agent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4375402" y="5913138"/>
            <a:ext cx="1462287" cy="3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L_Connect_Hex_O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87" y="5346728"/>
            <a:ext cx="1027062" cy="11879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32744" y="574792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9B23"/>
                </a:solidFill>
              </a:rPr>
              <a:t>App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3"/>
          </p:cNvCxnSpPr>
          <p:nvPr/>
        </p:nvCxnSpPr>
        <p:spPr>
          <a:xfrm flipV="1">
            <a:off x="4375400" y="4733965"/>
            <a:ext cx="749718" cy="1182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4-02-03 at 3.2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8" y="4193405"/>
            <a:ext cx="2622602" cy="10123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4621086" y="5585943"/>
            <a:ext cx="1349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9B23"/>
                </a:solidFill>
              </a:rPr>
              <a:t>Dynamic</a:t>
            </a:r>
          </a:p>
          <a:p>
            <a:r>
              <a:rPr lang="en-US" dirty="0" smtClean="0">
                <a:solidFill>
                  <a:srgbClr val="519B23"/>
                </a:solidFill>
              </a:rPr>
              <a:t>Instrument</a:t>
            </a:r>
            <a:endParaRPr lang="en-US" dirty="0"/>
          </a:p>
        </p:txBody>
      </p:sp>
      <p:pic>
        <p:nvPicPr>
          <p:cNvPr id="20" name="Picture 19" descr="Screen Shot 2014-02-03 at 3.2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14" y="3956231"/>
            <a:ext cx="2622602" cy="10123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Picture 20" descr="Screen Shot 2014-02-03 at 3.2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06" y="3764958"/>
            <a:ext cx="2622602" cy="10123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Picture 21" descr="Screen Shot 2014-02-03 at 3.2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80" y="3580283"/>
            <a:ext cx="2622602" cy="10123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620890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1 at 1.5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77" y="956708"/>
            <a:ext cx="6184925" cy="462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276600" cy="4800600"/>
          </a:xfrm>
        </p:spPr>
        <p:txBody>
          <a:bodyPr/>
          <a:lstStyle/>
          <a:p>
            <a:r>
              <a:rPr lang="en-US" dirty="0" smtClean="0"/>
              <a:t>OSS Controller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Structured Logging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Log Aggregation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Integration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8299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and Horizontal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7338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OSS Controller</a:t>
            </a:r>
          </a:p>
          <a:p>
            <a:endParaRPr lang="en-US" dirty="0"/>
          </a:p>
          <a:p>
            <a:r>
              <a:rPr lang="en-US" dirty="0"/>
              <a:t>Cluster Mgmt.</a:t>
            </a:r>
          </a:p>
          <a:p>
            <a:endParaRPr lang="en-US" dirty="0"/>
          </a:p>
          <a:p>
            <a:r>
              <a:rPr lang="en-US" dirty="0"/>
              <a:t>Hot Deploy</a:t>
            </a:r>
          </a:p>
          <a:p>
            <a:endParaRPr lang="en-US" dirty="0"/>
          </a:p>
          <a:p>
            <a:r>
              <a:rPr lang="en-US" dirty="0"/>
              <a:t>Rolling Restart</a:t>
            </a:r>
          </a:p>
          <a:p>
            <a:endParaRPr lang="en-US" dirty="0"/>
          </a:p>
          <a:p>
            <a:r>
              <a:rPr lang="en-US" dirty="0"/>
              <a:t>Cluster State Mgmt.</a:t>
            </a:r>
          </a:p>
          <a:p>
            <a:endParaRPr lang="en-US" dirty="0"/>
          </a:p>
          <a:p>
            <a:r>
              <a:rPr lang="en-US" dirty="0"/>
              <a:t>Process Mgmt.</a:t>
            </a:r>
          </a:p>
          <a:p>
            <a:endParaRPr lang="en-US" dirty="0"/>
          </a:p>
          <a:p>
            <a:r>
              <a:rPr lang="en-US" dirty="0" smtClean="0"/>
              <a:t>Deploy</a:t>
            </a:r>
            <a:endParaRPr lang="en-US" dirty="0"/>
          </a:p>
        </p:txBody>
      </p:sp>
      <p:pic>
        <p:nvPicPr>
          <p:cNvPr id="5" name="Picture 4" descr="Screen Shot 2014-10-21 at 1.4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64" y="806709"/>
            <a:ext cx="5669437" cy="3682507"/>
          </a:xfrm>
          <a:prstGeom prst="rect">
            <a:avLst/>
          </a:prstGeom>
        </p:spPr>
      </p:pic>
      <p:pic>
        <p:nvPicPr>
          <p:cNvPr id="6" name="Picture 5" descr="cluster-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1" y="4572000"/>
            <a:ext cx="6516513" cy="21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021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-  All Things Distributed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505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Distributed </a:t>
            </a:r>
            <a:r>
              <a:rPr lang="en-US" dirty="0" smtClean="0"/>
              <a:t>Deploy</a:t>
            </a:r>
            <a:endParaRPr lang="en-US" dirty="0"/>
          </a:p>
          <a:p>
            <a:endParaRPr lang="en-US" dirty="0"/>
          </a:p>
          <a:p>
            <a:r>
              <a:rPr lang="en-US" dirty="0"/>
              <a:t>Cross MC state</a:t>
            </a:r>
          </a:p>
          <a:p>
            <a:endParaRPr lang="en-US" dirty="0"/>
          </a:p>
          <a:p>
            <a:r>
              <a:rPr lang="en-US" dirty="0"/>
              <a:t>HA</a:t>
            </a:r>
          </a:p>
          <a:p>
            <a:endParaRPr lang="en-US" dirty="0"/>
          </a:p>
          <a:p>
            <a:r>
              <a:rPr lang="en-US" dirty="0" err="1"/>
              <a:t>Docker</a:t>
            </a:r>
            <a:r>
              <a:rPr lang="en-US" dirty="0"/>
              <a:t> Containers</a:t>
            </a:r>
          </a:p>
          <a:p>
            <a:endParaRPr lang="en-US" dirty="0"/>
          </a:p>
          <a:p>
            <a:r>
              <a:rPr lang="en-US" dirty="0"/>
              <a:t>Auto Scaling</a:t>
            </a:r>
          </a:p>
          <a:p>
            <a:endParaRPr lang="en-US" dirty="0"/>
          </a:p>
          <a:p>
            <a:r>
              <a:rPr lang="en-US" dirty="0"/>
              <a:t>Process Mgmt.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4-10-10 at 7.5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1371601"/>
            <a:ext cx="5946655" cy="37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032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more </a:t>
            </a:r>
            <a:r>
              <a:rPr lang="en-US" dirty="0" smtClean="0"/>
              <a:t>information…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www.strongloop.com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www.loopback.io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Check out </a:t>
            </a:r>
            <a:r>
              <a:rPr lang="en-US" dirty="0"/>
              <a:t>our blog - </a:t>
            </a:r>
            <a:r>
              <a:rPr lang="en-US" dirty="0">
                <a:hlinkClick r:id="rId4"/>
              </a:rPr>
              <a:t>http://strongloop.com/</a:t>
            </a:r>
            <a:r>
              <a:rPr lang="en-US" dirty="0" smtClean="0">
                <a:hlinkClick r:id="rId4"/>
              </a:rPr>
              <a:t>strongblog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us on </a:t>
            </a:r>
            <a:r>
              <a:rPr lang="en-US" dirty="0" err="1" smtClean="0"/>
              <a:t>GitHub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https://github.com/strongloop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…and Twitter </a:t>
            </a:r>
            <a:r>
              <a:rPr lang="en-US" dirty="0" smtClean="0">
                <a:hlinkClick r:id="rId6"/>
              </a:rPr>
              <a:t>@</a:t>
            </a:r>
            <a:r>
              <a:rPr lang="en-US" dirty="0" err="1" smtClean="0">
                <a:hlinkClick r:id="rId6"/>
              </a:rPr>
              <a:t>strongloop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Al - </a:t>
            </a:r>
            <a:r>
              <a:rPr lang="en-US" dirty="0" smtClean="0">
                <a:hlinkClick r:id="rId7"/>
              </a:rPr>
              <a:t>@altsang</a:t>
            </a:r>
            <a:r>
              <a:rPr lang="en-US" dirty="0"/>
              <a:t> or </a:t>
            </a:r>
            <a:r>
              <a:rPr lang="en-US" dirty="0" smtClean="0">
                <a:hlinkClick r:id="rId8"/>
              </a:rPr>
              <a:t>http://www.linkedin.com/in/altsang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685800"/>
            <a:ext cx="1739899" cy="3588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5334000"/>
            <a:ext cx="4267200" cy="11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5838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914400"/>
            <a:ext cx="6477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20 Years of Enterprise and Consumer Software</a:t>
            </a:r>
          </a:p>
          <a:p>
            <a:pPr lvl="1"/>
            <a:r>
              <a:rPr lang="en-US" dirty="0" smtClean="0"/>
              <a:t>practitioner</a:t>
            </a:r>
          </a:p>
          <a:p>
            <a:pPr lvl="1"/>
            <a:r>
              <a:rPr lang="en-US" dirty="0" smtClean="0"/>
              <a:t>producer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Product Acceleration through </a:t>
            </a:r>
            <a:r>
              <a:rPr lang="en-US" dirty="0" smtClean="0"/>
              <a:t>Platforms</a:t>
            </a:r>
          </a:p>
          <a:p>
            <a:endParaRPr lang="en-US" dirty="0" smtClean="0"/>
          </a:p>
          <a:p>
            <a:r>
              <a:rPr lang="en-US" dirty="0" smtClean="0"/>
              <a:t>Cut by technology’s bleeding edge</a:t>
            </a:r>
          </a:p>
          <a:p>
            <a:pPr lvl="1"/>
            <a:r>
              <a:rPr lang="en-US" dirty="0" smtClean="0"/>
              <a:t>enterprise social networking (km, ml &amp; collaboration)</a:t>
            </a:r>
          </a:p>
          <a:p>
            <a:pPr lvl="1"/>
            <a:r>
              <a:rPr lang="en-US" dirty="0" smtClean="0"/>
              <a:t>structured and un-structured data (xml)</a:t>
            </a:r>
          </a:p>
          <a:p>
            <a:pPr lvl="1"/>
            <a:r>
              <a:rPr lang="en-US" dirty="0" smtClean="0"/>
              <a:t>real time personalization (streams and rules engine)</a:t>
            </a:r>
          </a:p>
          <a:p>
            <a:pPr lvl="1"/>
            <a:r>
              <a:rPr lang="en-US" dirty="0" smtClean="0"/>
              <a:t>WOA at scale (REST based SOA using SCA and </a:t>
            </a:r>
            <a:r>
              <a:rPr lang="en-US" dirty="0" err="1" smtClean="0"/>
              <a:t>MongoDB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Rise of the API Economy – </a:t>
            </a:r>
            <a:r>
              <a:rPr lang="en-US" b="1" dirty="0" smtClean="0">
                <a:solidFill>
                  <a:srgbClr val="12592D"/>
                </a:solidFill>
              </a:rPr>
              <a:t>StrongLoop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12592D"/>
                </a:solidFill>
              </a:rPr>
              <a:t>Node.js</a:t>
            </a:r>
            <a:endParaRPr lang="en-US" b="1" dirty="0" smtClean="0">
              <a:solidFill>
                <a:srgbClr val="12592D"/>
              </a:solidFill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753616" cy="2295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191000"/>
            <a:ext cx="414528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955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26284" y="1558235"/>
            <a:ext cx="8275979" cy="4096027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r>
              <a:rPr lang="en-US" sz="1800" b="1" dirty="0">
                <a:solidFill>
                  <a:srgbClr val="008000"/>
                </a:solidFill>
              </a:rPr>
              <a:t>Thoughts leaders </a:t>
            </a:r>
            <a:r>
              <a:rPr lang="en-US" sz="1800" dirty="0"/>
              <a:t>in </a:t>
            </a:r>
            <a:r>
              <a:rPr lang="en-US" sz="1800" dirty="0" smtClean="0"/>
              <a:t>the API Economy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>
                <a:solidFill>
                  <a:srgbClr val="008000"/>
                </a:solidFill>
              </a:rPr>
              <a:t>Co-founders</a:t>
            </a:r>
            <a:r>
              <a:rPr lang="en-US" sz="1800" dirty="0"/>
              <a:t> are main </a:t>
            </a:r>
            <a:br>
              <a:rPr lang="en-US" sz="1800" dirty="0"/>
            </a:br>
            <a:r>
              <a:rPr lang="en-US" sz="1800" b="1" dirty="0">
                <a:solidFill>
                  <a:srgbClr val="008000"/>
                </a:solidFill>
              </a:rPr>
              <a:t>core contributors</a:t>
            </a:r>
            <a:r>
              <a:rPr lang="en-US" sz="1800" dirty="0"/>
              <a:t> </a:t>
            </a:r>
            <a:r>
              <a:rPr lang="en-US" sz="1800" dirty="0" smtClean="0"/>
              <a:t>to </a:t>
            </a:r>
            <a:r>
              <a:rPr lang="en-US" sz="1800" dirty="0" err="1" smtClean="0"/>
              <a:t>Node.js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smtClean="0"/>
              <a:t>25 employees including </a:t>
            </a:r>
            <a:r>
              <a:rPr lang="en-US" sz="1800" b="1" dirty="0" smtClean="0">
                <a:solidFill>
                  <a:srgbClr val="008000"/>
                </a:solidFill>
              </a:rPr>
              <a:t>50% of  the top 10 </a:t>
            </a:r>
            <a:r>
              <a:rPr lang="en-US" sz="1800" dirty="0" smtClean="0"/>
              <a:t>contributors to </a:t>
            </a:r>
            <a:r>
              <a:rPr lang="en-US" sz="1800" dirty="0" err="1" smtClean="0"/>
              <a:t>Node.js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Publishers of </a:t>
            </a:r>
            <a:r>
              <a:rPr lang="en-US" sz="1800" b="1" dirty="0" smtClean="0">
                <a:solidFill>
                  <a:srgbClr val="008000"/>
                </a:solidFill>
              </a:rPr>
              <a:t>100+ </a:t>
            </a:r>
            <a:r>
              <a:rPr lang="en-US" sz="1800" b="1" dirty="0" err="1">
                <a:solidFill>
                  <a:srgbClr val="008000"/>
                </a:solidFill>
              </a:rPr>
              <a:t>Node.js</a:t>
            </a:r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</a:rPr>
              <a:t>modules</a:t>
            </a:r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n-US" sz="1800" dirty="0" smtClean="0"/>
              <a:t>and corporate </a:t>
            </a:r>
            <a:r>
              <a:rPr lang="en-US" sz="1800" dirty="0" smtClean="0"/>
              <a:t>sponsors  of </a:t>
            </a:r>
            <a:r>
              <a:rPr lang="en-US" sz="1800" b="1" dirty="0" err="1" smtClean="0">
                <a:solidFill>
                  <a:srgbClr val="008000"/>
                </a:solidFill>
              </a:rPr>
              <a:t>ExpressJS</a:t>
            </a:r>
            <a:r>
              <a:rPr lang="en-US" sz="1800" b="1" dirty="0" smtClean="0">
                <a:solidFill>
                  <a:srgbClr val="008000"/>
                </a:solidFill>
              </a:rPr>
              <a:t/>
            </a:r>
            <a:br>
              <a:rPr lang="en-US" sz="1800" b="1" dirty="0" smtClean="0">
                <a:solidFill>
                  <a:srgbClr val="008000"/>
                </a:solidFill>
              </a:rPr>
            </a:b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Over </a:t>
            </a:r>
            <a:r>
              <a:rPr lang="en-US" sz="1800" b="1" dirty="0" smtClean="0">
                <a:solidFill>
                  <a:srgbClr val="008000"/>
                </a:solidFill>
              </a:rPr>
              <a:t>20 enterprise customers </a:t>
            </a:r>
            <a:r>
              <a:rPr lang="en-US" sz="1800" dirty="0"/>
              <a:t>in our first 18 months</a:t>
            </a:r>
          </a:p>
          <a:p>
            <a:endParaRPr lang="en-US" sz="1800" b="1" dirty="0" smtClean="0">
              <a:solidFill>
                <a:srgbClr val="008000"/>
              </a:solidFill>
            </a:endParaRPr>
          </a:p>
          <a:p>
            <a:r>
              <a:rPr lang="en-US" sz="1800" dirty="0" smtClean="0"/>
              <a:t>Advisors </a:t>
            </a:r>
            <a:r>
              <a:rPr lang="en-US" sz="1800" dirty="0"/>
              <a:t>include former CEO’s</a:t>
            </a:r>
            <a:br>
              <a:rPr lang="en-US" sz="1800" dirty="0"/>
            </a:br>
            <a:r>
              <a:rPr lang="en-US" sz="1800" dirty="0"/>
              <a:t>from </a:t>
            </a:r>
            <a:r>
              <a:rPr lang="en-US" sz="1800" b="1" dirty="0">
                <a:solidFill>
                  <a:srgbClr val="008000"/>
                </a:solidFill>
              </a:rPr>
              <a:t>MySQL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8000"/>
                </a:solidFill>
              </a:rPr>
              <a:t>WebLogic</a:t>
            </a:r>
          </a:p>
          <a:p>
            <a:endParaRPr lang="en-US" sz="1800" dirty="0" smtClean="0"/>
          </a:p>
          <a:p>
            <a:r>
              <a:rPr lang="en-US" sz="1800" dirty="0"/>
              <a:t>H</a:t>
            </a:r>
            <a:r>
              <a:rPr lang="en-US" sz="1800" dirty="0" smtClean="0"/>
              <a:t>eadquartered in </a:t>
            </a:r>
            <a:r>
              <a:rPr lang="en-US" sz="1800" b="1" dirty="0" smtClean="0">
                <a:solidFill>
                  <a:srgbClr val="008000"/>
                </a:solidFill>
              </a:rPr>
              <a:t>Silicon Valley</a:t>
            </a:r>
            <a:r>
              <a:rPr lang="en-US" sz="1800" dirty="0" smtClean="0"/>
              <a:t>, CA</a:t>
            </a:r>
          </a:p>
          <a:p>
            <a:endParaRPr lang="en-US" sz="1800" dirty="0" smtClean="0"/>
          </a:p>
          <a:p>
            <a:r>
              <a:rPr lang="en-US" sz="1800" dirty="0" smtClean="0"/>
              <a:t>Backed by </a:t>
            </a:r>
            <a:r>
              <a:rPr lang="en-US" sz="1800" b="1" dirty="0" smtClean="0">
                <a:solidFill>
                  <a:srgbClr val="008000"/>
                </a:solidFill>
              </a:rPr>
              <a:t>Ignition Partners</a:t>
            </a:r>
            <a:r>
              <a:rPr lang="en-US" sz="1800" b="1" dirty="0" smtClean="0"/>
              <a:t> </a:t>
            </a:r>
            <a:r>
              <a:rPr lang="en-US" sz="1800" dirty="0" smtClean="0"/>
              <a:t>&amp; </a:t>
            </a:r>
            <a:r>
              <a:rPr lang="en-US" sz="1800" b="1" dirty="0" smtClean="0">
                <a:solidFill>
                  <a:srgbClr val="008000"/>
                </a:solidFill>
              </a:rPr>
              <a:t>Shasta Ventures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</a:endParaRP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425" y="52311"/>
            <a:ext cx="8552401" cy="731520"/>
          </a:xfrm>
        </p:spPr>
        <p:txBody>
          <a:bodyPr/>
          <a:lstStyle/>
          <a:p>
            <a:r>
              <a:rPr lang="en-US" dirty="0" smtClean="0"/>
              <a:t>Who is StrongLoop?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285" y="945948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19B23"/>
                </a:solidFill>
              </a:rPr>
              <a:t>About </a:t>
            </a:r>
            <a:r>
              <a:rPr lang="en-US" sz="2400" b="1" dirty="0" smtClean="0">
                <a:solidFill>
                  <a:srgbClr val="519B23"/>
                </a:solidFill>
              </a:rPr>
              <a:t>StrongLoop</a:t>
            </a:r>
            <a:r>
              <a:rPr lang="en-US" sz="2400" b="1" dirty="0">
                <a:solidFill>
                  <a:srgbClr val="519B23"/>
                </a:solidFill>
              </a:rPr>
              <a:t>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13737" y="986132"/>
            <a:ext cx="2989504" cy="1655416"/>
            <a:chOff x="5168348" y="1558235"/>
            <a:chExt cx="2989504" cy="1655416"/>
          </a:xfrm>
        </p:grpSpPr>
        <p:pic>
          <p:nvPicPr>
            <p:cNvPr id="2" name="Picture 1" descr="gartner_cool_vendor_logo_cropp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8381" y="1558235"/>
              <a:ext cx="2089439" cy="1071973"/>
            </a:xfrm>
            <a:prstGeom prst="rect">
              <a:avLst/>
            </a:prstGeom>
          </p:spPr>
        </p:pic>
        <p:pic>
          <p:nvPicPr>
            <p:cNvPr id="4" name="Picture 3" descr="logo-stronglo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8348" y="2786579"/>
              <a:ext cx="2989504" cy="42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73709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09602" y="1174749"/>
            <a:ext cx="8113713" cy="44640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12592D"/>
                </a:solidFill>
              </a:rPr>
              <a:t>Why </a:t>
            </a:r>
            <a:r>
              <a:rPr lang="en-US" sz="7200" dirty="0" err="1" smtClean="0">
                <a:solidFill>
                  <a:srgbClr val="12592D"/>
                </a:solidFill>
              </a:rPr>
              <a:t>Node.js</a:t>
            </a:r>
            <a:r>
              <a:rPr lang="en-US" sz="7200" dirty="0" smtClean="0">
                <a:solidFill>
                  <a:srgbClr val="12592D"/>
                </a:solidFill>
              </a:rPr>
              <a:t>?</a:t>
            </a:r>
            <a:endParaRPr lang="en-US" sz="7200" dirty="0">
              <a:solidFill>
                <a:srgbClr val="125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2075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163"/>
            <a:ext cx="8493010" cy="563563"/>
          </a:xfrm>
        </p:spPr>
        <p:txBody>
          <a:bodyPr/>
          <a:lstStyle/>
          <a:p>
            <a:r>
              <a:rPr lang="en-US" dirty="0" smtClean="0"/>
              <a:t>Node’s Core Strengths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7210" y="1025875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/>
              <a:t>Node is </a:t>
            </a:r>
            <a:r>
              <a:rPr lang="en-US" sz="4000" i="1" dirty="0" smtClean="0"/>
              <a:t>FAST</a:t>
            </a:r>
          </a:p>
          <a:p>
            <a:pPr marL="0" indent="0">
              <a:buFontTx/>
              <a:buNone/>
            </a:pPr>
            <a:endParaRPr lang="en-US" sz="4000" i="1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8415" y="3413128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/>
              <a:t>Node is perfect for APIs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830" y="4717709"/>
            <a:ext cx="6834078" cy="616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/>
              <a:t>Node powers full-stack JS</a:t>
            </a:r>
          </a:p>
        </p:txBody>
      </p:sp>
      <p:pic>
        <p:nvPicPr>
          <p:cNvPr id="9" name="Picture 8" descr="node_java_perf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219" y="990601"/>
            <a:ext cx="3309005" cy="471060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58002" y="1635474"/>
            <a:ext cx="3371198" cy="563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…and highly concurrent!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2330456"/>
            <a:ext cx="6834078" cy="616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/>
              <a:t>Node is built for I/O</a:t>
            </a:r>
          </a:p>
        </p:txBody>
      </p:sp>
    </p:spTree>
    <p:extLst>
      <p:ext uri="{BB962C8B-B14F-4D97-AF65-F5344CB8AC3E}">
        <p14:creationId xmlns:p14="http://schemas.microsoft.com/office/powerpoint/2010/main" val="2033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1611"/>
            <a:ext cx="9144000" cy="61712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3" y="17832"/>
            <a:ext cx="8610600" cy="563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Nodies are not just </a:t>
            </a:r>
            <a:r>
              <a:rPr lang="en-US" dirty="0"/>
              <a:t>S</a:t>
            </a:r>
            <a:r>
              <a:rPr lang="en-US" dirty="0" smtClean="0"/>
              <a:t>ilicon </a:t>
            </a:r>
            <a:r>
              <a:rPr lang="en-US" dirty="0"/>
              <a:t>V</a:t>
            </a:r>
            <a:r>
              <a:rPr lang="en-US" dirty="0" smtClean="0"/>
              <a:t>alley hipsters 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94" y="4377371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bg1">
                    <a:lumMod val="50000"/>
                  </a:schemeClr>
                </a:solidFill>
                <a:latin typeface="Ubuntu"/>
                <a:ea typeface="+mn-ea"/>
                <a:cs typeface="Ubuntu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And most recently….</a:t>
            </a:r>
            <a:endParaRPr lang="en-US" sz="2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337" y="5453631"/>
            <a:ext cx="1835437" cy="5853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493" y="5788197"/>
            <a:ext cx="1219200" cy="4023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335" y="4591509"/>
            <a:ext cx="1143000" cy="1143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942" y="4972509"/>
            <a:ext cx="1488331" cy="76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14" y="6247440"/>
            <a:ext cx="990600" cy="405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379" y="4910771"/>
            <a:ext cx="1016000" cy="6663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216" y="5615987"/>
            <a:ext cx="2209800" cy="4110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1231" y="4470452"/>
            <a:ext cx="1544171" cy="4679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16" y="6038932"/>
            <a:ext cx="1524000" cy="54456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0788" y="4953187"/>
            <a:ext cx="1434774" cy="487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94570"/>
            <a:ext cx="9144000" cy="3715644"/>
          </a:xfrm>
          <a:prstGeom prst="rect">
            <a:avLst/>
          </a:prstGeom>
        </p:spPr>
      </p:pic>
      <p:pic>
        <p:nvPicPr>
          <p:cNvPr id="18" name="Picture 17" descr="download (5)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" y="4949587"/>
            <a:ext cx="885493" cy="885493"/>
          </a:xfrm>
          <a:prstGeom prst="rect">
            <a:avLst/>
          </a:prstGeom>
        </p:spPr>
      </p:pic>
      <p:pic>
        <p:nvPicPr>
          <p:cNvPr id="3" name="Picture 2" descr="morga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" y="6080810"/>
            <a:ext cx="2002567" cy="720500"/>
          </a:xfrm>
          <a:prstGeom prst="rect">
            <a:avLst/>
          </a:prstGeom>
        </p:spPr>
      </p:pic>
      <p:pic>
        <p:nvPicPr>
          <p:cNvPr id="4" name="Picture 3" descr="netflix.jpe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28" y="6027000"/>
            <a:ext cx="1371105" cy="767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2282" y="4726105"/>
            <a:ext cx="1460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#1 Retailer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267683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09602" y="1174749"/>
            <a:ext cx="8113713" cy="44640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12592D"/>
                </a:solidFill>
              </a:rPr>
              <a:t>Enterprise APIS</a:t>
            </a:r>
            <a:endParaRPr lang="en-US" sz="7200" dirty="0">
              <a:solidFill>
                <a:srgbClr val="125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639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ongLoop PPT 02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76767"/>
      </a:accent1>
      <a:accent2>
        <a:srgbClr val="519B23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Ubunt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Ubuntu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StrongLoop PPT 02.potx</Template>
  <TotalTime>17550</TotalTime>
  <Words>1082</Words>
  <Application>Microsoft Macintosh PowerPoint</Application>
  <PresentationFormat>On-screen Show (4:3)</PresentationFormat>
  <Paragraphs>354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StrongLoop PPT 02</vt:lpstr>
      <vt:lpstr>Enterprise APIs with Node.js</vt:lpstr>
      <vt:lpstr>Agenda</vt:lpstr>
      <vt:lpstr>PowerPoint Presentation</vt:lpstr>
      <vt:lpstr>About Al</vt:lpstr>
      <vt:lpstr>Who is StrongLoop?</vt:lpstr>
      <vt:lpstr>PowerPoint Presentation</vt:lpstr>
      <vt:lpstr>Node’s Core Strengths</vt:lpstr>
      <vt:lpstr> Nodies are not just Silicon Valley hipsters ! </vt:lpstr>
      <vt:lpstr>PowerPoint Presentation</vt:lpstr>
      <vt:lpstr>This isn’t your father’s “enterprise”</vt:lpstr>
      <vt:lpstr>Simple Web</vt:lpstr>
      <vt:lpstr>The Backend Multiplies</vt:lpstr>
      <vt:lpstr>B2B</vt:lpstr>
      <vt:lpstr>Mobile and Cloud</vt:lpstr>
      <vt:lpstr>The Rise of the API Economy</vt:lpstr>
      <vt:lpstr>New Challenges in The API Economy</vt:lpstr>
      <vt:lpstr>New Challenges in The API Economy – Cont’d</vt:lpstr>
      <vt:lpstr>API Best Practices for a New Era</vt:lpstr>
      <vt:lpstr>Sample Data Hierarchy</vt:lpstr>
      <vt:lpstr>API Best Practices Cont’d</vt:lpstr>
      <vt:lpstr>PowerPoint Presentation</vt:lpstr>
      <vt:lpstr>How we work @ StrongLoop</vt:lpstr>
      <vt:lpstr>What we work on @ StrongLoop</vt:lpstr>
      <vt:lpstr>EXPRESS</vt:lpstr>
      <vt:lpstr>LoopBack Open-source Node.js Framework</vt:lpstr>
      <vt:lpstr>LoopBack Cont’d</vt:lpstr>
      <vt:lpstr>LoopBack Cont’d</vt:lpstr>
      <vt:lpstr>Demos – Part 1</vt:lpstr>
      <vt:lpstr>Node.js APIs actually have a life cycle</vt:lpstr>
      <vt:lpstr>Demos – Part 2</vt:lpstr>
      <vt:lpstr>A Sneak Peak</vt:lpstr>
      <vt:lpstr>Metrics</vt:lpstr>
      <vt:lpstr>On-Demand Dynamic Instrumentation</vt:lpstr>
      <vt:lpstr>Log Aggregation</vt:lpstr>
      <vt:lpstr>Vertical and Horizontal Scaling</vt:lpstr>
      <vt:lpstr>Mesh -  All Things Distributed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Bert Belder</dc:creator>
  <cp:lastModifiedBy>Al Tsang</cp:lastModifiedBy>
  <cp:revision>255</cp:revision>
  <cp:lastPrinted>2013-10-02T23:52:57Z</cp:lastPrinted>
  <dcterms:created xsi:type="dcterms:W3CDTF">2013-09-09T17:37:40Z</dcterms:created>
  <dcterms:modified xsi:type="dcterms:W3CDTF">2014-11-04T23:54:00Z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