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40"/>
  </p:notesMasterIdLst>
  <p:sldIdLst>
    <p:sldId id="275" r:id="rId2"/>
    <p:sldId id="316" r:id="rId3"/>
    <p:sldId id="346" r:id="rId4"/>
    <p:sldId id="349" r:id="rId5"/>
    <p:sldId id="326" r:id="rId6"/>
    <p:sldId id="320" r:id="rId7"/>
    <p:sldId id="301" r:id="rId8"/>
    <p:sldId id="325" r:id="rId9"/>
    <p:sldId id="342" r:id="rId10"/>
    <p:sldId id="327" r:id="rId11"/>
    <p:sldId id="294" r:id="rId12"/>
    <p:sldId id="324" r:id="rId13"/>
    <p:sldId id="297" r:id="rId14"/>
    <p:sldId id="333" r:id="rId15"/>
    <p:sldId id="334" r:id="rId16"/>
    <p:sldId id="279" r:id="rId17"/>
    <p:sldId id="328" r:id="rId18"/>
    <p:sldId id="329" r:id="rId19"/>
    <p:sldId id="335" r:id="rId20"/>
    <p:sldId id="282" r:id="rId21"/>
    <p:sldId id="311" r:id="rId22"/>
    <p:sldId id="277" r:id="rId23"/>
    <p:sldId id="278" r:id="rId24"/>
    <p:sldId id="330" r:id="rId25"/>
    <p:sldId id="336" r:id="rId26"/>
    <p:sldId id="337" r:id="rId27"/>
    <p:sldId id="331" r:id="rId28"/>
    <p:sldId id="351" r:id="rId29"/>
    <p:sldId id="299" r:id="rId30"/>
    <p:sldId id="300" r:id="rId31"/>
    <p:sldId id="343" r:id="rId32"/>
    <p:sldId id="345" r:id="rId33"/>
    <p:sldId id="344" r:id="rId34"/>
    <p:sldId id="276" r:id="rId35"/>
    <p:sldId id="348" r:id="rId36"/>
    <p:sldId id="350" r:id="rId37"/>
    <p:sldId id="303" r:id="rId38"/>
    <p:sldId id="314" r:id="rId3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Benson"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313131"/>
    <a:srgbClr val="000000"/>
    <a:srgbClr val="648F00"/>
    <a:srgbClr val="6AB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45455" autoAdjust="0"/>
  </p:normalViewPr>
  <p:slideViewPr>
    <p:cSldViewPr snapToGrid="0" snapToObjects="1">
      <p:cViewPr>
        <p:scale>
          <a:sx n="59" d="100"/>
          <a:sy n="59" d="100"/>
        </p:scale>
        <p:origin x="-2552" y="-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8">
    <p:pos x="6000" y="0"/>
    <p:text>Like we discussed, each of these is a keynote topic in and of itself. You need to have specific targeted messages for each to stop from getting bogged down or leaving stuff out.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1">
    <p:pos x="6000" y="0"/>
    <p:text>Like we discussed, each of these is a keynote topic in and of itself. You need to have specific targeted messages for each to stop from getting bogged down or leaving stuff out.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sz="1200" b="0" i="0" u="none" strike="noStrike" cap="none" baseline="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37840833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Hi everyone, I</a:t>
            </a:r>
            <a:r>
              <a:rPr lang="en-US" baseline="0" dirty="0" smtClean="0"/>
              <a:t> want to start by thanking Dianne, for giving me the chance to kick this track off today, I’m really looking forward to all the talks we’re going to hear, and to the open space that follows!</a:t>
            </a:r>
          </a:p>
          <a:p>
            <a:endParaRPr lang="en-US" baseline="0" dirty="0" smtClean="0"/>
          </a:p>
          <a:p>
            <a:r>
              <a:rPr lang="en-US" baseline="0" dirty="0" smtClean="0"/>
              <a:t>So, I want to start by taking a show of hands, a lot of my peers at Spotify have given talks around the world about how we work at Spotify, and there’s a famous article – how many of you have either seen one of these talks or read that article? </a:t>
            </a:r>
          </a:p>
          <a:p>
            <a:endParaRPr lang="en-US" baseline="0" dirty="0" smtClean="0"/>
          </a:p>
          <a:p>
            <a:r>
              <a:rPr lang="en-US" baseline="0" dirty="0" smtClean="0"/>
              <a:t>Ok great, so – even for all of you, I’ m hoping you’ll get something new today.</a:t>
            </a:r>
          </a:p>
          <a:p>
            <a:endParaRPr lang="en-US" baseline="0" dirty="0" smtClean="0"/>
          </a:p>
          <a:p>
            <a:r>
              <a:rPr lang="en-US" baseline="0" dirty="0" smtClean="0"/>
              <a:t> I’ve been with Spotify a year this month, and I’ve had a pretty unusual opportunity to see how things work in that time. I started out heading up the Agile practice in NYC, where we have about 200 engineers, then I shifted to head up the team that is working on our Social features, and a few weeks ago I took over our People Operations group. I also serve as a member of the tech leadership team that helps guide Spotify’s overall tech practice.  </a:t>
            </a:r>
          </a:p>
          <a:p>
            <a:endParaRPr lang="en-US" baseline="0" dirty="0" smtClean="0"/>
          </a:p>
          <a:p>
            <a:r>
              <a:rPr lang="en-US" baseline="0" dirty="0" smtClean="0"/>
              <a:t>I’ll talk more as we go about what each of those things mean, but moving through those roles has let me see everything from what it’s like to work with a single squad trying to build a single feature to what it’s like to try to plot out a comprehensive tech and product strategy.</a:t>
            </a:r>
          </a:p>
          <a:p>
            <a:endParaRPr lang="en-US" baseline="0" dirty="0" smtClean="0"/>
          </a:p>
          <a:p>
            <a:r>
              <a:rPr lang="en-US" baseline="0" dirty="0" smtClean="0"/>
              <a:t>I’ve been around long enough to get a good feel for things on the ground, but I don’t think I’ve been fully indoctrinated yet. This gives me a pretty great position to be able to talk with you all about how things REALLY work at Spotify. And that’s the approach I’m going to take today. I’m not a huge fan of talks where someone stands up and tells you about how they have it all figured out, I’m going to try to give you a good sense of the pros and cons of what we’ve been up to.</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409636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 back when Spotify really was a startup,</a:t>
            </a:r>
            <a:r>
              <a:rPr lang="en-US" baseline="0" dirty="0" smtClean="0"/>
              <a:t> everyone just used whatever tooling they wanted and built whatever features they wanted and shipped them however they wanted whenever they wanted. This worked really well, until it started to work not so well.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we had multiple teams trying to ship to the same clients, we started running into problems. If a team wanted to ship a new </a:t>
            </a:r>
            <a:r>
              <a:rPr lang="en-US" baseline="0" dirty="0" err="1" smtClean="0"/>
              <a:t>iOS</a:t>
            </a:r>
            <a:r>
              <a:rPr lang="en-US" baseline="0" dirty="0" smtClean="0"/>
              <a:t> feature, they essentially took ownership of planning the next release. Once other squads heard that a release was building steam, they’d try to pile on board, and then maybe 3 or 6 months later something would finally get pushed out the door.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used our product anytime between say, 2010 and early 2014, you could see the results of this lack of thoughtful structure in our software. It was hard to keep quality high, and our software was an extraordinary example of a phenomenon known as Conway’s law: which means roughly that you can see the org chart in the software.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had a discover tab in the left hand </a:t>
            </a:r>
            <a:r>
              <a:rPr lang="en-US" baseline="0" dirty="0" err="1" smtClean="0"/>
              <a:t>nav</a:t>
            </a:r>
            <a:r>
              <a:rPr lang="en-US" baseline="0" dirty="0" smtClean="0"/>
              <a:t> bar because we had a discover team. Same with Radio, and a ton of other features. When you clicked through into those tabs, you might be greeted with entirely different design and interaction standards.</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All of this might have been a reasonable</a:t>
            </a:r>
            <a:r>
              <a:rPr lang="en-US" baseline="0" dirty="0" smtClean="0"/>
              <a:t> set of tradeoffs as we found our initial market fit and gained our first few million users. In those early days, what mattered most was that we were able to deliver the world’s music to you on demand – and frankly the kinds of people who were really wanted that a few years ago were willing to put up with a lot to get 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as we moved beyond early adopters, these visible problems became a bigger problem, and what’s more the problems we were experiencing, weren't just the ones you could see. As I alluded to before, the same degree of autonomy that let engineers take concepts from ideation to delivery with very little friction in the early going translated to a bunch of technical and organizational debt that eventually started to really get in everyone’s way.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6526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baseline="0" dirty="0" smtClean="0"/>
              <a:t>So, at some point about 2 years ago, a decision was made to essentially split the tech organization into three levels: The first level would focus on client infrastructure. This group owns our desktop and web and mobile clients. A huge part of what they do is help us ship through Apple’s amazing app store process on a 3 week release train. But they also include the UX and design teams that helped us develop, implement and maintain the look and feel that you now see across all of our interfaces – a single design language, a single set of interaction standards, properly modulated to different platforms. </a:t>
            </a:r>
          </a:p>
          <a:p>
            <a:pPr lvl="0" rtl="0">
              <a:spcBef>
                <a:spcPts val="0"/>
              </a:spcBef>
              <a:buNone/>
            </a:pPr>
            <a:endParaRPr lang="en-US" baseline="0" dirty="0" smtClean="0"/>
          </a:p>
          <a:p>
            <a:pPr lvl="0" rtl="0">
              <a:spcBef>
                <a:spcPts val="0"/>
              </a:spcBef>
              <a:buNone/>
            </a:pPr>
            <a:r>
              <a:rPr lang="en-US" baseline="0" dirty="0" smtClean="0"/>
              <a:t>The second level is feature squads. These are the teams that focus on building new experiences or moments within our apps. This includes teams that are constantly testing new ways to deliver content that has been put together by our cyborg editors, humans with an array of machine learning tools that give them crazy super-powers. It also includes teams like the Social Tribe, which I work with, which focuses on pushing features that let you know what your friends are listening to and be guided by their interests. </a:t>
            </a:r>
          </a:p>
          <a:p>
            <a:pPr lvl="0" rtl="0">
              <a:spcBef>
                <a:spcPts val="0"/>
              </a:spcBef>
              <a:buNone/>
            </a:pPr>
            <a:endParaRPr lang="en-US" baseline="0" dirty="0" smtClean="0"/>
          </a:p>
          <a:p>
            <a:pPr lvl="0" rtl="0">
              <a:spcBef>
                <a:spcPts val="0"/>
              </a:spcBef>
              <a:buNone/>
            </a:pPr>
            <a:r>
              <a:rPr lang="en-US" baseline="0" dirty="0" smtClean="0"/>
              <a:t>The third level is Infrastructure and Operations, or IO. They form the backbone of our tech. They make sure we have servers and bandwidth and </a:t>
            </a:r>
            <a:r>
              <a:rPr lang="en-US" baseline="0" dirty="0" err="1" smtClean="0"/>
              <a:t>Hadoop</a:t>
            </a:r>
            <a:r>
              <a:rPr lang="en-US" baseline="0" dirty="0" smtClean="0"/>
              <a:t> clusters and monitoring systems and code repositories and a million other things that I don’t understand because I’m what engineers kindly refer to as “non-technical.”</a:t>
            </a: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new  structure helped us pull off a project that we undertook in late 2013 and early 2014 to begin to establish a single design and UX language across all of our interfaces. This work is by no means done yet, but we’ve made pretty great strides, and the Spotify of 2012 or even early 2013 wouldn’t have been able to pull this off.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62441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let’s talk about some</a:t>
            </a:r>
            <a:r>
              <a:rPr lang="en-US" baseline="0" dirty="0" smtClean="0"/>
              <a:t> of the pros and cons of this aspect of our organization. First, there’s no question that we are pushing out higher quality today, and we’re doing it much faster. On some of our platforms we can push out at will, on others, we have release trains that run pretty consistently on time. We have people in a position to dedicate time and energy to things like continuous delivery, which our old structure had no way to invest in. </a:t>
            </a:r>
          </a:p>
          <a:p>
            <a:endParaRPr lang="en-US" baseline="0" dirty="0" smtClean="0"/>
          </a:p>
          <a:p>
            <a:r>
              <a:rPr lang="en-US" baseline="0" dirty="0" smtClean="0"/>
              <a:t>There’s no question that we are delivering a more consistent user experience. We regularly maintain a very high app store rating.</a:t>
            </a:r>
          </a:p>
          <a:p>
            <a:endParaRPr lang="en-US" baseline="0" dirty="0" smtClean="0"/>
          </a:p>
          <a:p>
            <a:r>
              <a:rPr lang="en-US" baseline="0" dirty="0" smtClean="0"/>
              <a:t>We’re also providing a much better and much more sustainable developer experience than we were in our toddler days.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 the flip side, this</a:t>
            </a:r>
            <a:r>
              <a:rPr lang="en-US" baseline="0" dirty="0" smtClean="0"/>
              <a:t> model has a lot of problems too. </a:t>
            </a:r>
          </a:p>
          <a:p>
            <a:endParaRPr lang="en-US" baseline="0" dirty="0" smtClean="0"/>
          </a:p>
          <a:p>
            <a:r>
              <a:rPr lang="en-US" baseline="0" dirty="0" smtClean="0"/>
              <a:t>Feature teams can feel like they’re work is too dictated by the relentless release train.</a:t>
            </a:r>
          </a:p>
          <a:p>
            <a:endParaRPr lang="en-US" baseline="0" dirty="0" smtClean="0"/>
          </a:p>
          <a:p>
            <a:r>
              <a:rPr lang="en-US" baseline="0" dirty="0" smtClean="0"/>
              <a:t>Infrastructure teams can feel like they do nothing but clean up other people’s messes and don’t actually have enough time to work on infrastructure. </a:t>
            </a:r>
          </a:p>
          <a:p>
            <a:endParaRPr lang="en-US" baseline="0" dirty="0" smtClean="0"/>
          </a:p>
          <a:p>
            <a:r>
              <a:rPr lang="en-US" baseline="0" dirty="0" smtClean="0"/>
              <a:t>Both feature teams and infrastructure can get frustrated by how hard it is to ensure that we’re building the right tooling and support to make everyone’s lives easier. We’re experiencing some of what lean experts would tell us we should expect to see if we break our work down into specializations.</a:t>
            </a:r>
          </a:p>
          <a:p>
            <a:endParaRPr lang="en-US" baseline="0" dirty="0" smtClean="0"/>
          </a:p>
          <a:p>
            <a:r>
              <a:rPr lang="en-US" baseline="0" dirty="0" smtClean="0"/>
              <a:t>Having said that, I think there is general a feeling like we continue to make headway against these problems, and there is no grass-roots movement to try to </a:t>
            </a:r>
            <a:r>
              <a:rPr lang="en-US" baseline="0" dirty="0" err="1" smtClean="0"/>
              <a:t>ovethrow</a:t>
            </a:r>
            <a:r>
              <a:rPr lang="en-US" baseline="0" dirty="0" smtClean="0"/>
              <a:t> this structure, which is generally a pretty good sign that all in all, we feel like it’s working.</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 probably the</a:t>
            </a:r>
            <a:r>
              <a:rPr lang="en-US" baseline="0" dirty="0" smtClean="0"/>
              <a:t> most famous thing about Spotify in terms of company culture is our model for scaling the org, and I want to get into that today. Though this ground has been covered many times before, I’ll try to bring some new aspects and perspectives out, but I’ll also try to get through this stuff pretty quickly.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model I’ll describe today emerged in 2012, when it began to become clear that Spotify was going to need to scale up very, very quickly.  The people who helped design this wanted to figure out an approach allow us to spin up new teams to focus on new missions really quickly, with as little organizational friction as possible. The people who led this effort also wanted to optimize for letting people move pretty easily through the org, and for making sure that we balanced a strong focus on delivering value with a strong investment in the personal and professional growth of individuals. Here’s what they came up with, which in it’s broad strokes, remains how we are structured today.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The</a:t>
            </a:r>
            <a:r>
              <a:rPr lang="en-US" baseline="0" dirty="0" smtClean="0"/>
              <a:t> largest element in our org structure is the tribe, which is simply a collection of squads that share a broader mission. So, for example, if you are in the SRE squad, you are also part of IO tribe I mentioned earlier. For a while, some tribes were more geographically than mission bound, but we found that this didn’t produce optimal results, and we are now allowing tribes to be more geographically disperse in favor of mission clarity. </a:t>
            </a:r>
          </a:p>
          <a:p>
            <a:pPr lvl="0" rtl="0">
              <a:spcBef>
                <a:spcPts val="0"/>
              </a:spcBef>
              <a:buNone/>
            </a:pPr>
            <a:endParaRPr lang="en-US" baseline="0" dirty="0" smtClean="0"/>
          </a:p>
          <a:p>
            <a:pPr lvl="0" rtl="0">
              <a:spcBef>
                <a:spcPts val="0"/>
              </a:spcBef>
              <a:buNone/>
            </a:pPr>
            <a:r>
              <a:rPr lang="en-US" baseline="0" dirty="0" smtClean="0"/>
              <a:t>Tribes are made up of anywhere between 5 and 20 squads. There are currently something around 9 tribes, but this can change at any time. </a:t>
            </a:r>
          </a:p>
          <a:p>
            <a:pPr lvl="0" rtl="0">
              <a:spcBef>
                <a:spcPts val="0"/>
              </a:spcBef>
              <a:buNone/>
            </a:pPr>
            <a:endParaRPr lang="en-US" baseline="0" dirty="0" smtClean="0"/>
          </a:p>
          <a:p>
            <a:pPr lvl="0" rtl="0">
              <a:spcBef>
                <a:spcPts val="0"/>
              </a:spcBef>
              <a:buNone/>
            </a:pPr>
            <a:r>
              <a:rPr lang="en-US" baseline="0" dirty="0" smtClean="0"/>
              <a:t>Tribes tend to be led by a team that reflects the same structure as squads: with a tribe lead who has a technical background, a product partner, a design partner and an Agile Coach chapter lead rounding out the group. One way we talk about tribes is as incubators. The tribe leadership is responsible for making certain that squads have the resources, information and infrastructure they need to be successful. This includes overseeing the recruiting function for the squads, as well as managing physical spaces, budgets, etc. </a:t>
            </a:r>
          </a:p>
          <a:p>
            <a:pPr lvl="0" rtl="0">
              <a:spcBef>
                <a:spcPts val="0"/>
              </a:spcBef>
              <a:buNone/>
            </a:pPr>
            <a:endParaRPr lang="en-US" baseline="0" dirty="0" smtClean="0"/>
          </a:p>
          <a:p>
            <a:pPr lvl="0" rtl="0">
              <a:spcBef>
                <a:spcPts val="0"/>
              </a:spcBef>
              <a:buNone/>
            </a:pPr>
            <a:r>
              <a:rPr lang="en-US" baseline="0" dirty="0" smtClean="0"/>
              <a:t>Tribes have so far been kept well below Dunbar’s number  - or the outer limit of the number of people with whom you can sustain a real social relationship. This means most tribes stand somewhere between 70-130 people, though some are smaller, including the Social Tribe, which I lead, which is under 30 people. </a:t>
            </a:r>
          </a:p>
          <a:p>
            <a:pPr lvl="0" rtl="0">
              <a:spcBef>
                <a:spcPts val="0"/>
              </a:spcBef>
              <a:buNone/>
            </a:pPr>
            <a:endParaRPr lang="en-US" baseline="0" dirty="0" smtClean="0"/>
          </a:p>
          <a:p>
            <a:pPr lvl="0" rtl="0">
              <a:spcBef>
                <a:spcPts val="0"/>
              </a:spcBef>
              <a:buNone/>
            </a:pPr>
            <a:r>
              <a:rPr lang="en-US" baseline="0" dirty="0" smtClean="0"/>
              <a:t>As I mentioned, there are fairly significant dependencies across squads at this point, though I think that is something we were hoping to avoid when this model was first envisioned. We try to minimize the friction caused by these dependencies by fostering relationship building between engineers across the org. For the most part, no one proxies engineers between squads. When we need collaboration, engineers reach out to each other directly. </a:t>
            </a:r>
          </a:p>
          <a:p>
            <a:pPr lvl="0" rtl="0">
              <a:spcBef>
                <a:spcPts val="0"/>
              </a:spcBef>
              <a:buNone/>
            </a:pPr>
            <a:endParaRPr lang="en-US" baseline="0" dirty="0" smtClean="0"/>
          </a:p>
          <a:p>
            <a:pPr lvl="0" rtl="0">
              <a:spcBef>
                <a:spcPts val="0"/>
              </a:spcBef>
              <a:buNone/>
            </a:pPr>
            <a:r>
              <a:rPr lang="en-US" baseline="0" dirty="0" smtClean="0"/>
              <a:t>One fairly recently and hugely promising emerging practice is something we call “embedding.” When a squad in one tribe needs help from really needs help from squad in another tribe, one of the squads will often send people to “embed” in the other from anywhere between a few days and a few months.</a:t>
            </a:r>
          </a:p>
          <a:p>
            <a:pPr lvl="0" rtl="0">
              <a:spcBef>
                <a:spcPts val="0"/>
              </a:spcBef>
              <a:buNone/>
            </a:pPr>
            <a:endParaRPr lang="en-US" baseline="0" dirty="0" smtClean="0"/>
          </a:p>
          <a:p>
            <a:pPr lvl="0" rtl="0">
              <a:spcBef>
                <a:spcPts val="0"/>
              </a:spcBef>
              <a:buNone/>
            </a:pPr>
            <a:r>
              <a:rPr lang="en-US" baseline="0" dirty="0" smtClean="0"/>
              <a:t>It’s now becoming common practice, in particular, for our IO tribe, to embed engineers in feature squads whenever they are trying to build out a new piece of infrastructure. We’ve loved the results of this so far.</a:t>
            </a:r>
          </a:p>
          <a:p>
            <a:pPr lvl="0" rtl="0">
              <a:spcBef>
                <a:spcPts val="0"/>
              </a:spcBef>
              <a:buNone/>
            </a:pPr>
            <a:endParaRPr lang="en-US" baseline="0" dirty="0" smtClean="0"/>
          </a:p>
          <a:p>
            <a:pPr lvl="0" rtl="0">
              <a:spcBef>
                <a:spcPts val="0"/>
              </a:spcBef>
              <a:buNone/>
            </a:pPr>
            <a:r>
              <a:rPr lang="en-US" baseline="0" dirty="0" smtClean="0"/>
              <a:t>Being a member of a tribe can be awesome because you get exposed to so much cool stuff happening around you, and you can find great new opportunities without changing your boss or experiencing huge cultural shifts by having to move into an entirely different environment. It can be frustrating because sometimes you are asked to participate in things, like weekly tribe-wide demos, where much of what is being shared doesn’t feel super relevant to your current work. At this point the biggest tribes are small companies, and it can be hard to get a grip on what’s happening around you.</a:t>
            </a:r>
          </a:p>
          <a:p>
            <a:pPr lvl="0" rtl="0">
              <a:spcBef>
                <a:spcPts val="0"/>
              </a:spcBef>
              <a:buNone/>
            </a:pPr>
            <a:endParaRPr lang="en-US" baseline="0" dirty="0" smtClean="0"/>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baseline="0" dirty="0" smtClean="0"/>
              <a:t>The next level down from the tribe is called a Chapter. </a:t>
            </a:r>
            <a:r>
              <a:rPr lang="en-US" dirty="0" smtClean="0"/>
              <a:t>As</a:t>
            </a:r>
            <a:r>
              <a:rPr lang="en-US" baseline="0" dirty="0" smtClean="0"/>
              <a:t> a member of a tribe, you are also a member of a chapter, which is generally a group of 5-15 people who share a skill set and a manager who is a respected practitioner in that skill area. So, if you are backend engineer, your chapter is made up of backend engineers from anywhere between 2 and 10 squads, and your manager is almost certainly an active backend engineer themselves – we call these people Chapter Leads. </a:t>
            </a:r>
          </a:p>
          <a:p>
            <a:pPr lvl="0" rtl="0">
              <a:spcBef>
                <a:spcPts val="0"/>
              </a:spcBef>
              <a:buNone/>
            </a:pPr>
            <a:endParaRPr lang="en-US" baseline="0" dirty="0" smtClean="0"/>
          </a:p>
          <a:p>
            <a:pPr lvl="0" rtl="0">
              <a:spcBef>
                <a:spcPts val="0"/>
              </a:spcBef>
              <a:buNone/>
            </a:pPr>
            <a:r>
              <a:rPr lang="en-US" baseline="0" dirty="0" smtClean="0"/>
              <a:t>Many chapter leads spend about half their time working directly with a team as a contributing member. Though they may have some organic authority on that team by virtue of their technical seniority, they generally don’t have any managerial role at the team level, though there are both intentional and unintentional exceptions to this.</a:t>
            </a:r>
          </a:p>
          <a:p>
            <a:pPr lvl="0" rtl="0">
              <a:spcBef>
                <a:spcPts val="0"/>
              </a:spcBef>
              <a:buNone/>
            </a:pPr>
            <a:endParaRPr lang="en-US" baseline="0" dirty="0" smtClean="0"/>
          </a:p>
          <a:p>
            <a:pPr lvl="0" rtl="0">
              <a:spcBef>
                <a:spcPts val="0"/>
              </a:spcBef>
              <a:buNone/>
            </a:pPr>
            <a:r>
              <a:rPr lang="en-US" baseline="0" dirty="0" smtClean="0"/>
              <a:t>There is a huge range of approaches that people can take to being a chapter lead. You are always responsible for helping with the professional growth of the members of your chapter. You can chose to do this through pairing with them regularly, making sure they get the right external training, pairing them with other senior people, regularly meeting with them in 1:1s, challenging them to try new things, challenging them to teach others, or some combination of all of those things. </a:t>
            </a:r>
          </a:p>
          <a:p>
            <a:pPr lvl="0" rtl="0">
              <a:spcBef>
                <a:spcPts val="0"/>
              </a:spcBef>
              <a:buNone/>
            </a:pPr>
            <a:endParaRPr lang="en-US" baseline="0" dirty="0" smtClean="0"/>
          </a:p>
          <a:p>
            <a:pPr lvl="0" rtl="0">
              <a:spcBef>
                <a:spcPts val="0"/>
              </a:spcBef>
              <a:buNone/>
            </a:pPr>
            <a:r>
              <a:rPr lang="en-US" baseline="0" dirty="0" smtClean="0"/>
              <a:t>At it</a:t>
            </a:r>
            <a:r>
              <a:rPr lang="fr-FR" baseline="0" dirty="0" smtClean="0"/>
              <a:t>’</a:t>
            </a:r>
            <a:r>
              <a:rPr lang="en-US" baseline="0" dirty="0" smtClean="0"/>
              <a:t>s best, being a member of a chapter means being part of a team that is not only focused on delivery, but actually cares about helping you grow while ensuring you have the best possible environment to do so. At it’s worse, being a member of a chapter can feel like you are being pulled in different direction by different masters- your squad wanting you to focus on one set of things while your chapter wants you to focus on another. Your chapter lead may do an awesome job of staying up on what’s happening in your day to day work, or they may be largely absent and focused elsewhere, unable to give you practical guidance around the problems you are facing. </a:t>
            </a:r>
          </a:p>
          <a:p>
            <a:pPr lvl="0" rtl="0">
              <a:spcBef>
                <a:spcPts val="0"/>
              </a:spcBef>
              <a:buNone/>
            </a:pPr>
            <a:endParaRPr lang="en-US" baseline="0" dirty="0" smtClean="0"/>
          </a:p>
          <a:p>
            <a:pPr lvl="0" rtl="0">
              <a:spcBef>
                <a:spcPts val="0"/>
              </a:spcBef>
              <a:buNone/>
            </a:pPr>
            <a:r>
              <a:rPr lang="en-US" baseline="0" dirty="0" smtClean="0"/>
              <a:t>I think being a chapter lead at Spotify is one of the hardest jobs I know of in our industry. Spotify hires a lot of young people directly out of college or their first job. We believe in giving people big opportunities and challenges. Many of our chapter leads, my guess is well over half, are experiencing people management for the first time, and are, in turn, managing a lot of people who don’t have a ton of professional experience. Matters are even more complicated by the fact that you are likely managing people who work in squads you don’t work in, which can make it hard to keep up with their context. Finally, you don’t have an operating responsibility for the most part… we leave all that to self organizing teams. This all adds up to a pretty huge challenge, and I think we generally agree that we haven’t got this one figured out yet.</a:t>
            </a:r>
          </a:p>
          <a:p>
            <a:pPr lvl="0" rtl="0">
              <a:spcBef>
                <a:spcPts val="0"/>
              </a:spcBef>
              <a:buNone/>
            </a:pPr>
            <a:endParaRPr lang="en-US" baseline="0" dirty="0" smtClean="0"/>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For an engineer,</a:t>
            </a:r>
            <a:r>
              <a:rPr lang="en-US" baseline="0" dirty="0" smtClean="0"/>
              <a:t> t</a:t>
            </a:r>
            <a:r>
              <a:rPr lang="en-US" dirty="0" smtClean="0"/>
              <a:t>he</a:t>
            </a:r>
            <a:r>
              <a:rPr lang="en-US" baseline="0" dirty="0" smtClean="0"/>
              <a:t> center of your life at Spotify will be your squad. It likely consists of a few backend </a:t>
            </a:r>
            <a:r>
              <a:rPr lang="en-US" baseline="0" dirty="0" err="1" smtClean="0"/>
              <a:t>devs</a:t>
            </a:r>
            <a:r>
              <a:rPr lang="en-US" baseline="0" dirty="0" smtClean="0"/>
              <a:t>, a few front end </a:t>
            </a:r>
            <a:r>
              <a:rPr lang="en-US" baseline="0" dirty="0" err="1" smtClean="0"/>
              <a:t>devs</a:t>
            </a:r>
            <a:r>
              <a:rPr lang="en-US" baseline="0" dirty="0" smtClean="0"/>
              <a:t>, a designer, a QA person or two, an agile coach and a PO. There might be a data analyst and a user research.  </a:t>
            </a:r>
          </a:p>
          <a:p>
            <a:pPr lvl="0" rtl="0">
              <a:spcBef>
                <a:spcPts val="0"/>
              </a:spcBef>
              <a:buNone/>
            </a:pPr>
            <a:endParaRPr lang="en-US" baseline="0" dirty="0" smtClean="0"/>
          </a:p>
          <a:p>
            <a:pPr lvl="0" rtl="0">
              <a:spcBef>
                <a:spcPts val="0"/>
              </a:spcBef>
              <a:buNone/>
            </a:pPr>
            <a:r>
              <a:rPr lang="en-US" baseline="0" dirty="0" smtClean="0"/>
              <a:t>From an execution standpoint, we want squads to be as autonomous as possible, </a:t>
            </a:r>
          </a:p>
          <a:p>
            <a:pPr lvl="0" rtl="0">
              <a:spcBef>
                <a:spcPts val="0"/>
              </a:spcBef>
              <a:buNone/>
            </a:pPr>
            <a:endParaRPr lang="en-US" baseline="0" dirty="0" smtClean="0"/>
          </a:p>
          <a:p>
            <a:pPr lvl="0" rtl="0">
              <a:spcBef>
                <a:spcPts val="0"/>
              </a:spcBef>
              <a:buNone/>
            </a:pPr>
            <a:r>
              <a:rPr lang="en-US" baseline="0" dirty="0" smtClean="0"/>
              <a:t>Product Owners generally set the direction for the squad, but ideally with a great deal of input and engagement from the team, as well as in concert with the larger product organization. Tech and Product are separate organizations at Spotify, throughout the org you’ll find partnerships that generally consist of a tech rep, a product rep, a design rep and often an agile coach. Because we like to come up with our own </a:t>
            </a:r>
            <a:r>
              <a:rPr lang="en-US" baseline="0" dirty="0" err="1" smtClean="0"/>
              <a:t>langauge</a:t>
            </a:r>
            <a:r>
              <a:rPr lang="en-US" baseline="0" dirty="0" smtClean="0"/>
              <a:t> for everything, we call this group a POCLAC, or a TRIO, depending on it’s exact make up.</a:t>
            </a:r>
          </a:p>
          <a:p>
            <a:pPr lvl="0" rtl="0">
              <a:spcBef>
                <a:spcPts val="0"/>
              </a:spcBef>
              <a:buNone/>
            </a:pPr>
            <a:endParaRPr lang="en-US" baseline="0" dirty="0" smtClean="0"/>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My</a:t>
            </a:r>
            <a:r>
              <a:rPr lang="en-US" baseline="0" dirty="0" smtClean="0"/>
              <a:t> topic today is one that is really close to my heart – in fact, it’s the entire reason I came to Spotify. In my last job, as chief operating officer at The Library Corporation, I had a chance to help revitalize a company that had been tremendously successful for 40 years, and had begun to drag under the weight of it’s own achievements. That was a challenging, rewarding and amazing experience, but it left me wondering if it was possible for companies to avoid growing up in the usual ways. Can amazing startups grow up and take on all pressures and realities of scale without becoming lumbering, risk-averse behemoths?</a:t>
            </a:r>
          </a:p>
          <a:p>
            <a:endParaRPr lang="en-US" baseline="0" dirty="0" smtClean="0"/>
          </a:p>
          <a:p>
            <a:r>
              <a:rPr lang="en-US" baseline="0" dirty="0" smtClean="0"/>
              <a:t>I came to Spotify because I think it’s a place that is pretty serious about growing up differently. I couldn’t really give a talk about growing up without a Peter Pan reference, so there it is. My claim is that Spotify wants to grow up, but we’d like to retain the option of climbing trees.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I started my work at The Library Corporation, I thought that was I was doing was about peeling back layers of bureaucracy that had emerged over time, and what would be left when I was done was something that would look and feel very much like a startup. This is an idea you hear about often, in fact, there are about a billion articles telling you about how important it is that big companies learn to be more like startups. I’ve come to believe that this is a fallacy, that, in fact, it’s pretty lazy and even potentially dangerous thinking.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67432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baseline="0" dirty="0" smtClean="0"/>
              <a:t>As a member of a squad you work in a squad room. These are generally open spaces with a number of desks, in some squads you stay at the same desk for a long time, in others, you tend to move around to be closest to the few people you are working with at the moment. Squad rooms have white-boards everywhere, they tend to have little break out rooms big enough for private 1:1s, and an area with comfortable chairs so that you can have a more relaxed conversation. Squad rooms are set up largely the same at all of our offices, particularly between our Stockholm and NYC offices – we want engineers to feel at home wherever they are. </a:t>
            </a:r>
          </a:p>
          <a:p>
            <a:pPr lvl="0" rtl="0">
              <a:spcBef>
                <a:spcPts val="0"/>
              </a:spcBef>
              <a:buNone/>
            </a:pPr>
            <a:endParaRPr lang="en-US" baseline="0" dirty="0" smtClean="0"/>
          </a:p>
          <a:p>
            <a:pPr lvl="0" rtl="0">
              <a:spcBef>
                <a:spcPts val="0"/>
              </a:spcBef>
              <a:buNone/>
            </a:pPr>
            <a:r>
              <a:rPr lang="en-US" baseline="0" dirty="0" smtClean="0"/>
              <a:t>Most squads do not have an identified “leader,” the squad is responsible for it’s own operations and performance. Being a member of a squad can be awesome because you have more control over your own work than you might encounter just about anywhere else. At it’s worst, you can feel kind of like you are on your own, particularly if whatever you are working on right now doesn’t happen to be of huge interest to senior management.</a:t>
            </a: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baseline="0" dirty="0" smtClean="0"/>
              <a:t>In terms of day to day operations, squads have great leeway in the tools they use. They have great leeway in the practices they use. As I’ve alluded to, this can feel great in terms of optimizing for local effectiveness, and getting to experiment with some pretty edgy stuff, but it can also make interfacing with the rest of the org sometimes pretty frustrating – for example, you might have to figure out for yourself if the best way to reach someone you are really depending on is through IRC or Slack or </a:t>
            </a:r>
            <a:r>
              <a:rPr lang="en-US" baseline="0" dirty="0" err="1" smtClean="0"/>
              <a:t>Hipchat</a:t>
            </a:r>
            <a:r>
              <a:rPr lang="en-US" baseline="0" dirty="0" smtClean="0"/>
              <a:t>.</a:t>
            </a:r>
          </a:p>
          <a:p>
            <a:pPr lvl="0" rtl="0">
              <a:spcBef>
                <a:spcPts val="0"/>
              </a:spcBef>
              <a:buNone/>
            </a:pPr>
            <a:endParaRPr lang="en-US" baseline="0" dirty="0" smtClean="0"/>
          </a:p>
          <a:p>
            <a:pPr lvl="0" rtl="0">
              <a:spcBef>
                <a:spcPts val="0"/>
              </a:spcBef>
              <a:buNone/>
            </a:pPr>
            <a:r>
              <a:rPr lang="en-US" baseline="0" dirty="0" smtClean="0"/>
              <a:t>And this points back to a common refrain both in this talk and at Spotify: the relationship between Autonomy and Alignment. We’ve traditionally indexed heavily in favor of team autonomy, sometimes at the cost of overall alignment. We’ll talk more about this in a bit.</a:t>
            </a:r>
          </a:p>
          <a:p>
            <a:pPr lvl="0" rtl="0">
              <a:spcBef>
                <a:spcPts val="0"/>
              </a:spcBef>
              <a:buNone/>
            </a:pPr>
            <a:endParaRPr lang="en-US" dirty="0"/>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One of the things I want to really drive home is what this scale means at the human</a:t>
            </a:r>
            <a:r>
              <a:rPr lang="en-US" baseline="0" dirty="0" smtClean="0"/>
              <a:t> level. These guys here are part of the social tribe, the team I mentioned that I am currently leading. And specifically, this is what the team looked like in December of 2013. </a:t>
            </a:r>
            <a:endParaRPr lang="en-US" dirty="0"/>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This is what the</a:t>
            </a:r>
            <a:r>
              <a:rPr lang="en-US" baseline="0" dirty="0" smtClean="0"/>
              <a:t> team looked like in May 2014, just 5 months later, more than doubling in just 5 months. Growth for this team has slowed down substantially since then, but it’s picked up in similar ways for other teams. </a:t>
            </a:r>
          </a:p>
          <a:p>
            <a:pPr lvl="0" rtl="0">
              <a:spcBef>
                <a:spcPts val="0"/>
              </a:spcBef>
              <a:buNone/>
            </a:pPr>
            <a:endParaRPr lang="en-US" baseline="0" dirty="0" smtClean="0"/>
          </a:p>
          <a:p>
            <a:pPr lvl="0" rtl="0">
              <a:spcBef>
                <a:spcPts val="0"/>
              </a:spcBef>
              <a:buNone/>
            </a:pPr>
            <a:r>
              <a:rPr lang="en-US" baseline="0" dirty="0" smtClean="0"/>
              <a:t>Just think for a minute about what is involved for the people on this team to experience so much change so fast. You’re meeting new people on Monday and relying deeply on them by Wednesday. Scaling isn’t an abstract concept for the average Spotify engineer – if we get it right we make their life better, if we get it wrong it’s going to make for a very difficult experience for that person. </a:t>
            </a:r>
            <a:endParaRPr lang="en-US" dirty="0"/>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The last piece of the org</a:t>
            </a:r>
            <a:r>
              <a:rPr lang="en-US" baseline="0" dirty="0" smtClean="0"/>
              <a:t> structure is the least formal: the concept of guilds. Guilds are self-organizing communities of interest. There is a backend guild and a front end guild and an agile guild, but there are also language specific guilds, and a project management guild, and a CI/CD guild… </a:t>
            </a:r>
          </a:p>
          <a:p>
            <a:pPr lvl="0" rtl="0">
              <a:spcBef>
                <a:spcPts val="0"/>
              </a:spcBef>
              <a:buNone/>
            </a:pPr>
            <a:endParaRPr lang="en-US" baseline="0" dirty="0" smtClean="0"/>
          </a:p>
          <a:p>
            <a:pPr lvl="0" rtl="0">
              <a:spcBef>
                <a:spcPts val="0"/>
              </a:spcBef>
              <a:buNone/>
            </a:pPr>
            <a:r>
              <a:rPr lang="en-US" baseline="0" dirty="0" smtClean="0"/>
              <a:t>Guilds can be as lightweight as a mailing list or as substantial as a group that organizes trainings and even </a:t>
            </a:r>
            <a:r>
              <a:rPr lang="en-US" baseline="0" dirty="0" err="1" smtClean="0"/>
              <a:t>unconferences</a:t>
            </a:r>
            <a:r>
              <a:rPr lang="en-US" baseline="0" dirty="0" smtClean="0"/>
              <a:t>. Our data guild recently held an </a:t>
            </a:r>
            <a:r>
              <a:rPr lang="en-US" baseline="0" dirty="0" err="1" smtClean="0"/>
              <a:t>unconference</a:t>
            </a:r>
            <a:r>
              <a:rPr lang="en-US" baseline="0" dirty="0" smtClean="0"/>
              <a:t> attended by nearly 100 people in NYC.</a:t>
            </a:r>
          </a:p>
          <a:p>
            <a:pPr lvl="0" rtl="0">
              <a:spcBef>
                <a:spcPts val="0"/>
              </a:spcBef>
              <a:buNone/>
            </a:pPr>
            <a:endParaRPr lang="en-US" baseline="0" dirty="0" smtClean="0"/>
          </a:p>
          <a:p>
            <a:pPr lvl="0" rtl="0">
              <a:spcBef>
                <a:spcPts val="0"/>
              </a:spcBef>
              <a:buNone/>
            </a:pPr>
            <a:r>
              <a:rPr lang="en-US" baseline="0" dirty="0" smtClean="0"/>
              <a:t>Guilds tend to gain steam when something interesting is afoot and loose steam if they aren’t driving towards something concrete. It can be a little too easy to get sucked into a bunch of guild and other cross-org initiatives and find you don’t really have enough time to attend to your day job. Still, for the most part, Guilds are a great way to share information and experiences, and sometimes they help us get very important things done. </a:t>
            </a:r>
          </a:p>
          <a:p>
            <a:pPr lvl="0" rtl="0">
              <a:spcBef>
                <a:spcPts val="0"/>
              </a:spcBef>
              <a:buNone/>
            </a:pPr>
            <a:endParaRPr lang="en-US" baseline="0" dirty="0" smtClean="0"/>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Teams do</a:t>
            </a:r>
            <a:r>
              <a:rPr lang="en-US" baseline="0" dirty="0" smtClean="0"/>
              <a:t> retain a high degree of control over how they work day to day, and even a substantial degree over what they work on, though this differs widely</a:t>
            </a:r>
          </a:p>
          <a:p>
            <a:r>
              <a:rPr lang="en-US" baseline="0" dirty="0" smtClean="0"/>
              <a:t>Both tribes and squads have clear missions that people general understand. At the tribe level, I think it’s also relatively easy to see how all the missions roll up together to form a whole. </a:t>
            </a:r>
          </a:p>
          <a:p>
            <a:endParaRPr lang="en-US" baseline="0" dirty="0" smtClean="0"/>
          </a:p>
          <a:p>
            <a:r>
              <a:rPr lang="en-US" baseline="0" dirty="0" smtClean="0"/>
              <a:t>On the best of days, there really can be a benefit to having managers whose primary concern is the happiness and growth of the members of their chapter. We don’t just tromp on someone’s needs in a rush to get something done, in part because there is a layer of the org dedicated to reminding us not to do that. Agile coaches often join Chapter Leads in this role. </a:t>
            </a:r>
          </a:p>
          <a:p>
            <a:endParaRPr lang="en-US" baseline="0" dirty="0" smtClean="0"/>
          </a:p>
          <a:p>
            <a:r>
              <a:rPr lang="en-US" baseline="0" dirty="0" smtClean="0"/>
              <a:t>The scaling aspect just works. We recently spun up two new tribes, mine included, and it was rather amazing how simple it was, everyone just sort of new the drill.</a:t>
            </a:r>
          </a:p>
          <a:p>
            <a:endParaRPr lang="en-US" baseline="0" dirty="0" smtClean="0"/>
          </a:p>
          <a:p>
            <a:r>
              <a:rPr lang="en-US" baseline="0" dirty="0" smtClean="0"/>
              <a:t>We’ve also got some sign that, as our scaling has slowed down a little bit recently, and we’re more likely to want to spin up a new tribe or a new squad by breaking it off from an existing part of the org, the model seems to support this well too. </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It can be difficult to get things done when it involves 2 or more tribes, though we’ve been doing a lot to improve on that recently. </a:t>
            </a:r>
          </a:p>
          <a:p>
            <a:endParaRPr lang="en-US" baseline="0" dirty="0" smtClean="0"/>
          </a:p>
          <a:p>
            <a:r>
              <a:rPr lang="en-US" baseline="0" dirty="0" smtClean="0"/>
              <a:t>Sometimes it feels like squads are sticking around because they’ve been around, not because they are still serving a particularly important mission. This situation doesn’t last forever, but it can last longer than it should. We experienced this at least once at the tribe level, though we eventually addressed it. </a:t>
            </a:r>
          </a:p>
          <a:p>
            <a:endParaRPr lang="en-US" baseline="0" dirty="0" smtClean="0"/>
          </a:p>
          <a:p>
            <a:r>
              <a:rPr lang="en-US" baseline="0" dirty="0" smtClean="0"/>
              <a:t>It can be harder for engineers to move across the org than either they or we might like it to be. Once Tribes hardened into things like cost centers, it became even more difficult. </a:t>
            </a:r>
          </a:p>
          <a:p>
            <a:endParaRPr lang="en-US" baseline="0" dirty="0" smtClean="0"/>
          </a:p>
          <a:p>
            <a:r>
              <a:rPr lang="en-US" baseline="0" dirty="0" smtClean="0"/>
              <a:t>The last con is common to most matrix organizations: Sometime there are just way too many decision makers around. </a:t>
            </a:r>
          </a:p>
          <a:p>
            <a:endParaRPr lang="en-US" baseline="0" dirty="0" smtClean="0"/>
          </a:p>
          <a:p>
            <a:r>
              <a:rPr lang="en-US" baseline="0" dirty="0" smtClean="0"/>
              <a:t>Right now we’re doing some experimentation with 5 teams that have essentially had all of the structure and constraints of the standard org structure removed from them, so we can see what emerges absent those constraints. I think our product people are mostly hoping that they are going to hit on the next 10x idea, but I’m really hopeful that we’re going to learn some interesting things that can help us tweak the way we organize to support teams.</a:t>
            </a:r>
          </a:p>
          <a:p>
            <a:endParaRPr lang="en-US" baseline="0" dirty="0" smtClean="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That</a:t>
            </a:r>
            <a:r>
              <a:rPr lang="en-US" baseline="0" dirty="0" smtClean="0"/>
              <a:t> leads to the next thing I want to talk about today, which is work that my team, People Operations, is doing to experiment with how we establish a repeatable, broadly applicable model for planning, one that will help us work with greater alignment where it matters, without robbing teams of their agency. </a:t>
            </a:r>
            <a:endParaRPr lang="en-US" dirty="0" smtClean="0"/>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this is a</a:t>
            </a:r>
            <a:r>
              <a:rPr lang="en-US" baseline="0" dirty="0" smtClean="0"/>
              <a:t> good place to tell you about the autonomy drinking game….</a:t>
            </a:r>
            <a:endParaRPr lang="en-US" dirty="0" smtClean="0"/>
          </a:p>
          <a:p>
            <a:endParaRPr lang="en-US" dirty="0" smtClean="0"/>
          </a:p>
          <a:p>
            <a:r>
              <a:rPr lang="en-US" dirty="0" smtClean="0"/>
              <a:t>Here’s some of what we have been facing until</a:t>
            </a:r>
            <a:r>
              <a:rPr lang="en-US" baseline="0" dirty="0" smtClean="0"/>
              <a:t> very recently. With the exception of a few examples that proved the rule, like our shift to mobile, which has gone very well, or our role out of the mobile free tier, which has also been a huge success, it has been very difficult to make longer-horizon strategic decisions and see them actually have an impact on the ground level.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fact often a pretty big shift in strategy would be announced and you’d see almost no sign of it on the ground. Even if it was having an impact in some corners of the organization, that impact wasn’t made visible. </a:t>
            </a:r>
          </a:p>
          <a:p>
            <a:endParaRPr lang="en-US" baseline="0" dirty="0" smtClean="0"/>
          </a:p>
          <a:p>
            <a:r>
              <a:rPr lang="en-US" baseline="0" dirty="0" smtClean="0"/>
              <a:t>Though Spotify remains a place where you can get Daniel or other members of senior leadership’s ear and make your case, it’s also true that we’ve lacked any formal structure or transparency that would give people confidence that they were being heard. You were welcome to scream to the rafters, but you’d have no way of knowing if you were screaming to the right people at the right time in the right room.</a:t>
            </a:r>
          </a:p>
          <a:p>
            <a:endParaRPr lang="en-US" baseline="0" dirty="0" smtClean="0"/>
          </a:p>
          <a:p>
            <a:r>
              <a:rPr lang="en-US" baseline="0" dirty="0" smtClean="0"/>
              <a:t>Because teams don’t have to follow any rules for making their own work visible to the org, we also have little sense of our actual capacity, which leaves us all in the dark about the breadth of problems we can tackle simultaneously. </a:t>
            </a:r>
          </a:p>
          <a:p>
            <a:endParaRPr lang="en-US" baseline="0" dirty="0" smtClean="0"/>
          </a:p>
          <a:p>
            <a:r>
              <a:rPr lang="en-US" baseline="0" dirty="0" smtClean="0"/>
              <a:t>And lacking clear guidance from above, teams have little context for prioritizing between things at a tactical level, where it’s easy to feel like every problem is as important as the next.</a:t>
            </a:r>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How’d we get here?</a:t>
            </a:r>
          </a:p>
          <a:p>
            <a:endParaRPr lang="en-US" baseline="0" dirty="0" smtClean="0"/>
          </a:p>
          <a:p>
            <a:r>
              <a:rPr lang="en-US" baseline="0" dirty="0" smtClean="0"/>
              <a:t>For much of Spotify’s history, I think Autonomy and Alignment have been thought of as opposite poles. We reached a point maybe a year or so ago, where I think this kind of thinking was actually starting to make life pretty hard both for the people responsible for guiding Spotify’s direction, but also for an engineer. For some time we’d been talking about squads as if they were little startups, if you see the early write ups on tribes and squads you’ll find that comparison being made there. But just as I think talking about full-blown companies as startups doesn’t make a great deal of sense, there came a time when it wasn’t really making sense for individual teams either. Because we hadn’t been attentive to alignment, we had things happening like infrastructure squads building tools that feature squads really needed but didn’t know about. We also had infrastructure squads building stuff that no one needed. We even had multiple teams working on the same problem without knowing it. We had other teams that desperately needed help but couldn’t figure out who they needed help from, or how to get on those people’s radar. </a:t>
            </a:r>
          </a:p>
          <a:p>
            <a:endParaRPr lang="en-US" baseline="0" dirty="0" smtClean="0"/>
          </a:p>
          <a:p>
            <a:r>
              <a:rPr lang="en-US" baseline="0" dirty="0" smtClean="0"/>
              <a:t>Finally, we had senior product and technical management who could see global problems or opportunities, but didn’t really have mechanisms to help steer the organization away from the problems or into the opportunities.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1135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indent="0">
              <a:buFont typeface="Arial"/>
              <a:buNone/>
            </a:pPr>
            <a:r>
              <a:rPr lang="en-US" dirty="0" smtClean="0"/>
              <a:t>Let’s start by</a:t>
            </a:r>
            <a:r>
              <a:rPr lang="en-US" baseline="0" dirty="0" smtClean="0"/>
              <a:t> talking about what makes a startup a startup.</a:t>
            </a:r>
          </a:p>
          <a:p>
            <a:pPr marL="171450" indent="-171450">
              <a:buFont typeface="Arial"/>
              <a:buChar char="•"/>
            </a:pPr>
            <a:endParaRPr lang="en-US" dirty="0" smtClean="0"/>
          </a:p>
          <a:p>
            <a:pPr marL="171450" indent="-171450">
              <a:buFont typeface="Arial"/>
              <a:buChar char="•"/>
            </a:pPr>
            <a:r>
              <a:rPr lang="en-US" dirty="0" smtClean="0"/>
              <a:t>In a startup, you’re</a:t>
            </a:r>
            <a:r>
              <a:rPr lang="en-US" baseline="0" dirty="0" smtClean="0"/>
              <a:t> looking for a market – you’re trying to find out if your peddling a solution to a problem anyone really has. </a:t>
            </a:r>
          </a:p>
          <a:p>
            <a:pPr marL="171450" indent="-171450">
              <a:buFont typeface="Arial"/>
              <a:buChar char="•"/>
            </a:pPr>
            <a:r>
              <a:rPr lang="en-US" baseline="0" dirty="0" smtClean="0"/>
              <a:t>People know each other. People have ready access to founders, and often ready access to early customers.</a:t>
            </a:r>
          </a:p>
          <a:p>
            <a:pPr marL="171450" indent="-171450">
              <a:buFont typeface="Arial"/>
              <a:buChar char="•"/>
            </a:pPr>
            <a:r>
              <a:rPr lang="en-US" baseline="0" dirty="0" smtClean="0"/>
              <a:t>Constraints and boundaries are visible, or at least pretty easy to sense. </a:t>
            </a:r>
          </a:p>
          <a:p>
            <a:pPr marL="171450" indent="-171450">
              <a:buFont typeface="Arial"/>
              <a:buChar char="•"/>
            </a:pPr>
            <a:r>
              <a:rPr lang="en-US" baseline="0" dirty="0" smtClean="0"/>
              <a:t>In an early stage startup, you don’t need to see the balance sheet to get a good feel for the company finances… it’s reflected in whether you’re working in your best friend’s kitchen, or a few desks at a co-working space, or your first 2000 foot dedicated office. </a:t>
            </a:r>
          </a:p>
          <a:p>
            <a:pPr marL="171450" indent="-171450">
              <a:buFont typeface="Arial"/>
              <a:buChar char="•"/>
            </a:pPr>
            <a:r>
              <a:rPr lang="en-US" baseline="0" dirty="0" smtClean="0"/>
              <a:t>People are “Cross-functional” without even knowing what that word means – you just do what you have to do.</a:t>
            </a:r>
          </a:p>
          <a:p>
            <a:pPr marL="171450" indent="-171450">
              <a:buFont typeface="Arial"/>
              <a:buChar char="•"/>
            </a:pPr>
            <a:r>
              <a:rPr lang="en-US" baseline="0" dirty="0" smtClean="0"/>
              <a:t>The greatest risk in a startup is not finding a market, short of that, unless you’re the founder who put up her kid’s college fund to get things started, there isn’t that much to loose. And if you are that founder, it probably feels like no risk is too big to take to make sure that things are going in the right direction.  </a:t>
            </a:r>
          </a:p>
          <a:p>
            <a:pPr marL="171450" indent="-171450">
              <a:buFont typeface="Arial"/>
              <a:buChar char="•"/>
            </a:pPr>
            <a:r>
              <a:rPr lang="en-US" baseline="0" dirty="0" smtClean="0"/>
              <a:t>Put simply, things just aren’t that complicated. You don’t need a lot of formal structure because everyone knows everyone and everyone will be happy if you manage to survive another day.</a:t>
            </a:r>
            <a:endParaRPr lang="en-US" dirty="0" smtClean="0"/>
          </a:p>
          <a:p>
            <a:pPr lvl="0" rtl="0">
              <a:spcBef>
                <a:spcPts val="0"/>
              </a:spcBef>
              <a:buNone/>
            </a:pPr>
            <a:endParaRPr lang="en-US" baseline="0" dirty="0" smtClean="0"/>
          </a:p>
          <a:p>
            <a:pPr lvl="0" rtl="0">
              <a:spcBef>
                <a:spcPts val="0"/>
              </a:spcBef>
              <a:buNone/>
            </a:pPr>
            <a:endParaRPr dirty="0"/>
          </a:p>
        </p:txBody>
      </p:sp>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I think is</a:t>
            </a:r>
            <a:r>
              <a:rPr lang="en-US" baseline="0" dirty="0" smtClean="0"/>
              <a:t> starting to happen now though, is that there is an emerging understanding that alignment and autonomy actually aren’t polar opposites. Pursued correctly, alignment can empower far more impactful and meaningful autonomy. </a:t>
            </a:r>
          </a:p>
          <a:p>
            <a:endParaRPr lang="en-US" baseline="0" dirty="0" smtClean="0"/>
          </a:p>
          <a:p>
            <a:r>
              <a:rPr lang="en-US" baseline="0" dirty="0" smtClean="0"/>
              <a:t>For a tactical example, I’ll return to the CAT project I mentioned earlier, in which we implemented a single look and feel across all of our interfaces. Part of that project was the creation of a version of Twitter Bootstrap that we call Glue that abstracted much of the unified design direction into a tool that any team can apply to something like 80% of the design problems they face. They don’t need to make a new button for every interaction, most of the time they just find what they need in glue and implement it. This means that they can invest more time and energy in unique and meaningful problems that we haven’t already solved. </a:t>
            </a:r>
          </a:p>
          <a:p>
            <a:endParaRPr lang="en-US" baseline="0" dirty="0" smtClean="0"/>
          </a:p>
          <a:p>
            <a:r>
              <a:rPr lang="en-US" baseline="0" dirty="0" smtClean="0"/>
              <a:t>The trick for us now is to keep figuring out how to stay true to the intent of autonomy while finding ways to make sure that we use autonomy to tackle the tough, fun problems, while using alignment to make sure we are headed in the right direction, and not wasting our time with boring problems. Having said that, we remain skeptical about how much uniformity you can effectively impose on squads made up of very different people with very different missions. We want our teams to still have a great degree of control over what they work on and how they work. </a:t>
            </a:r>
          </a:p>
          <a:p>
            <a:endParaRPr lang="en-US" baseline="0" dirty="0" smtClean="0"/>
          </a:p>
          <a:p>
            <a:r>
              <a:rPr lang="en-US" baseline="0" dirty="0" smtClean="0"/>
              <a:t>I want to talk next about some of the things we’re exploring at a more macro level to try to improve around alignment. Much of what I’m about to talk about is very much work in progress, not things that we have formally rolled out yet, but are currently experimenting with and getting feedback on.</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617264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One of the most interesting things that is happening is that this model of strategic</a:t>
            </a:r>
            <a:r>
              <a:rPr lang="en-US" baseline="0" dirty="0" smtClean="0"/>
              <a:t> thinking appeared on the scene a couple of months ago, and like a lot of the best stuff at Spotify, it’s just taking hold because it works. I’m afraid I don’t know exactly where this model comes from, so if I’m failing to attribute it to the person who developed it, it’s only because I don’t know exactly who that is. </a:t>
            </a:r>
          </a:p>
          <a:p>
            <a:endParaRPr lang="en-US" baseline="0" dirty="0" smtClean="0"/>
          </a:p>
          <a:p>
            <a:r>
              <a:rPr lang="en-US" baseline="0" dirty="0" smtClean="0"/>
              <a:t>The model is pretty simple, and, at least given our early experience with it, incredibly useful. So, even though it starts with Data over on the left, what we’ve noticed is what decision science has known for a long time, which is humans start with beliefs. This framework  sparks incredibly useful conversations in which people need to be explicit about the core beliefs that are guiding them to advocate specific bets, and they also need to explain what data they believe fuels the insights behind their beliefs. </a:t>
            </a:r>
          </a:p>
          <a:p>
            <a:endParaRPr lang="en-US" baseline="0" dirty="0" smtClean="0"/>
          </a:p>
          <a:p>
            <a:r>
              <a:rPr lang="en-US" baseline="0" dirty="0" smtClean="0"/>
              <a:t>This makes it much easier for us to challenge each other. Think someone’s being overly selective in the data they are highlighting, now it’s in black and white. Think someone’s misinterpreting the data? Now it’s in black and white. This is a lightweight model for making our positions explicit and easier to challenge, but also easier to get behind if they are super coherent.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4282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One of the key things my team is working on is testing</a:t>
            </a:r>
            <a:r>
              <a:rPr lang="en-US" baseline="0" dirty="0" smtClean="0"/>
              <a:t> scaffolding for a strategic framework that should make it easier for people to understand how best to contribute to our most important goals. </a:t>
            </a:r>
          </a:p>
          <a:p>
            <a:endParaRPr lang="en-US" baseline="0" dirty="0" smtClean="0"/>
          </a:p>
          <a:p>
            <a:r>
              <a:rPr lang="en-US" baseline="0" dirty="0" smtClean="0"/>
              <a:t>What we’ve proposed is highly influenced by the work of a guy named Stephen </a:t>
            </a:r>
            <a:r>
              <a:rPr lang="en-US" baseline="0" dirty="0" err="1" smtClean="0"/>
              <a:t>Bungay</a:t>
            </a:r>
            <a:r>
              <a:rPr lang="en-US" baseline="0" dirty="0" smtClean="0"/>
              <a:t>. </a:t>
            </a:r>
            <a:r>
              <a:rPr lang="en-US" baseline="0" dirty="0" err="1" smtClean="0"/>
              <a:t>Bungay</a:t>
            </a:r>
            <a:r>
              <a:rPr lang="en-US" baseline="0" dirty="0" smtClean="0"/>
              <a:t> has done a lot of research around something called Mission Command in business settings. Mission Command comes from a military context. It was developed in the Prussian military in the mid and late 19</a:t>
            </a:r>
            <a:r>
              <a:rPr lang="en-US" baseline="30000" dirty="0" smtClean="0"/>
              <a:t>th</a:t>
            </a:r>
            <a:r>
              <a:rPr lang="en-US" baseline="0" dirty="0" smtClean="0"/>
              <a:t> century, and it’s a system for planning and execution in conditions of high uncertainty and low communication, which I think are conditions that are often present in software and product development.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can track down a talk I gave at LKNA in 2013 called Friction, Mission Command and Coherence, where I go into this in much more detail than I will here, but the gist of it is that we encounter so much friction in knowledge work that it is critical that we set a clear direction as an organization, and then all those who are close enough to the ground-truth to understand what is really happening day to day to make the critical decisions about how we get where we want to 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of course, is easier said than done. Setting direction without trying to micro-manage things like what road we are going to take and what kind of car we are going to drive and where we are going to stop for dinner is a critical skill that most managers have not had the opportunity to develop. On the flip side, lots of teams sort of act like maybe they should just get in the car and start driving and maybe we’ll like where we end 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here’s what we’ve proposed, and I want to reiterate that this is still being discussed, so you’ll have to track me down at my next talk to see what happens with it, and you can see that is true because I put a little red DRAFT at the bottom, but I’ll run you through the key points quickly.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You can track down a talk I gave at LKNA in 2013 called Friction, Mission Command and Coherence, but the gist of it is that we encounter so much friction </a:t>
            </a:r>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920693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want to establish a predictable cadence for key elements of the strategic development and deployment process. Right not we have a grab bag of activities that happen at irregular cadences and in sub-optimal order. For example, we might run a hack week to generate new ideas a few weeks after doing a 6 month strategic planning exercise, instead of before. We’re calling this Tech Product and Design Rhythm, because we like music references.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853186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I want</a:t>
            </a:r>
            <a:r>
              <a:rPr lang="en-US" baseline="0" dirty="0" smtClean="0"/>
              <a:t> to wrap up </a:t>
            </a:r>
            <a:r>
              <a:rPr lang="en-US" dirty="0" smtClean="0"/>
              <a:t>in to what might be the most important  part of this talk, the</a:t>
            </a:r>
            <a:r>
              <a:rPr lang="en-US" baseline="0" dirty="0" smtClean="0"/>
              <a:t> underlying culture at Spotify. When we go to conferences, or have people contact us asking to come visit, they often mention that they’ve heard about the Spotify way and that they want to learn how to execute on it. Here’s what I tell people who ask me about this. </a:t>
            </a:r>
          </a:p>
          <a:p>
            <a:pPr lvl="0" rtl="0">
              <a:spcBef>
                <a:spcPts val="0"/>
              </a:spcBef>
              <a:buNone/>
            </a:pPr>
            <a:endParaRPr lang="en-US" baseline="0" dirty="0" smtClean="0"/>
          </a:p>
          <a:p>
            <a:pPr lvl="0" rtl="0">
              <a:spcBef>
                <a:spcPts val="0"/>
              </a:spcBef>
              <a:buNone/>
            </a:pPr>
            <a:r>
              <a:rPr lang="en-US" baseline="0" dirty="0" smtClean="0"/>
              <a:t>First, I suggest you make sure you have amazing investors who are in it for the long haul, as well as a business model that actually generates revenue, because your going to need a lot of money to fund a culture that emphasizes long-term effectiveness over short term efficiency. Cash on hand is really critical, so make sure to have a lot of that. </a:t>
            </a:r>
          </a:p>
          <a:p>
            <a:pPr lvl="0" rtl="0">
              <a:spcBef>
                <a:spcPts val="0"/>
              </a:spcBef>
              <a:buNone/>
            </a:pPr>
            <a:endParaRPr lang="en-US" baseline="0" dirty="0" smtClean="0"/>
          </a:p>
          <a:p>
            <a:pPr lvl="0" rtl="0">
              <a:spcBef>
                <a:spcPts val="0"/>
              </a:spcBef>
              <a:buNone/>
            </a:pPr>
            <a:r>
              <a:rPr lang="en-US" baseline="0" dirty="0" smtClean="0"/>
              <a:t>Next, you should think about founding your company in Sweden, but open an office in NYC so you can get the perfect clash-up between Swedish collectivism and American capitalist individualism. </a:t>
            </a:r>
          </a:p>
          <a:p>
            <a:pPr lvl="0" rtl="0">
              <a:spcBef>
                <a:spcPts val="0"/>
              </a:spcBef>
              <a:buNone/>
            </a:pPr>
            <a:endParaRPr lang="en-US" baseline="0" dirty="0" smtClean="0"/>
          </a:p>
          <a:p>
            <a:pPr lvl="0" rtl="0">
              <a:spcBef>
                <a:spcPts val="0"/>
              </a:spcBef>
              <a:buNone/>
            </a:pPr>
            <a:r>
              <a:rPr lang="en-US" baseline="0" dirty="0" smtClean="0"/>
              <a:t>You should invent silly names for things that already have real names in the real world, to help build your sense of internal </a:t>
            </a:r>
            <a:r>
              <a:rPr lang="en-US" baseline="0" dirty="0" err="1" smtClean="0"/>
              <a:t>exceptionalism</a:t>
            </a:r>
            <a:r>
              <a:rPr lang="en-US" baseline="0" dirty="0" smtClean="0"/>
              <a:t>. A lot of smart people have noticed that really successful companies tend to be a little bit like cults, and Spotify is not an exception to this rule, so you better figure out how to emulate that as well. </a:t>
            </a:r>
          </a:p>
          <a:p>
            <a:pPr lvl="0" rtl="0">
              <a:spcBef>
                <a:spcPts val="0"/>
              </a:spcBef>
              <a:buNone/>
            </a:pPr>
            <a:endParaRPr lang="en-US" baseline="0" dirty="0" smtClean="0"/>
          </a:p>
          <a:p>
            <a:pPr lvl="0" rtl="0">
              <a:spcBef>
                <a:spcPts val="0"/>
              </a:spcBef>
              <a:buNone/>
            </a:pPr>
            <a:r>
              <a:rPr lang="en-US" baseline="0" dirty="0" smtClean="0"/>
              <a:t>You should hire a lot of young people with very little work experience, give them way too much freedom and not nearly enough access to experienced mentors. It’s worked out great for us, maybe it will work for you!</a:t>
            </a:r>
          </a:p>
          <a:p>
            <a:pPr lvl="0" rtl="0">
              <a:spcBef>
                <a:spcPts val="0"/>
              </a:spcBef>
              <a:buNone/>
            </a:pPr>
            <a:endParaRPr lang="en-US" baseline="0" dirty="0" smtClean="0"/>
          </a:p>
          <a:p>
            <a:pPr lvl="0" rtl="0">
              <a:spcBef>
                <a:spcPts val="0"/>
              </a:spcBef>
              <a:buNone/>
            </a:pPr>
            <a:r>
              <a:rPr lang="en-US" baseline="0" dirty="0" smtClean="0"/>
              <a:t> You should build a crew of professional agitators called Agile Coaches and send them around to poke their noses into everyone’s business. </a:t>
            </a:r>
          </a:p>
          <a:p>
            <a:pPr lvl="0" rtl="0">
              <a:spcBef>
                <a:spcPts val="0"/>
              </a:spcBef>
              <a:buNone/>
            </a:pPr>
            <a:endParaRPr lang="en-US" baseline="0" dirty="0" smtClean="0"/>
          </a:p>
          <a:p>
            <a:pPr lvl="0" rtl="0">
              <a:spcBef>
                <a:spcPts val="0"/>
              </a:spcBef>
              <a:buNone/>
            </a:pPr>
            <a:r>
              <a:rPr lang="en-US" baseline="0" dirty="0" smtClean="0"/>
              <a:t>I think you get my point. Our organization structure isn’t how we got where we are, we arrived at our organizational structure because of a ton of factors that add up to making us WHO we are. And to the degree that it’s been working for us, that’s also a result of who we are.</a:t>
            </a: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baseline="0" dirty="0" smtClean="0"/>
              <a:t>You can see who we are in how we act when things go right, and we celebrate in ways that take into account the contribution that everyone has made to our successes. If something goes awesomely well, we often celebrate with a little champagne, and it’s not unusual for Daniel </a:t>
            </a:r>
            <a:r>
              <a:rPr lang="en-US" baseline="0" dirty="0" err="1" smtClean="0"/>
              <a:t>Ek</a:t>
            </a:r>
            <a:r>
              <a:rPr lang="en-US" baseline="0" dirty="0" smtClean="0"/>
              <a:t>, our CEO, to show up and share a glass with the engineers who did the work on the ground.</a:t>
            </a:r>
          </a:p>
          <a:p>
            <a:pPr lvl="0" rtl="0">
              <a:spcBef>
                <a:spcPts val="0"/>
              </a:spcBef>
              <a:buNone/>
            </a:pPr>
            <a:endParaRPr lang="en-US" baseline="0" dirty="0" smtClean="0"/>
          </a:p>
          <a:p>
            <a:pPr lvl="0" rtl="0">
              <a:spcBef>
                <a:spcPts val="0"/>
              </a:spcBef>
              <a:buNone/>
            </a:pPr>
            <a:r>
              <a:rPr lang="en-US" baseline="0" dirty="0" smtClean="0"/>
              <a:t>I don’t think I’ve heard a single example of the language of blame in my time at Spotify. I hear people talking about co-workers who seem to be struggling, but those conversations aren’t bitch sessions, they are attempts to figure out what we can do to help the person. When we talk about things that go wrong, we don’t seek to figure out whose fault it is, we seek to figure out where the system let us down. That doesn’t mean that we don’t foster a sense of personal responsibility. When you don’t play the blame game, people tend to be far more likely to be open about their own mistakes and failings – that makes it much easier to find ways of making sure we don’t make the same mistakes again.</a:t>
            </a:r>
          </a:p>
          <a:p>
            <a:pPr lvl="0" rtl="0">
              <a:spcBef>
                <a:spcPts val="0"/>
              </a:spcBef>
              <a:buNone/>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I’ve also probably somewhat underplayed the culture of dissent at Spotify. I had a great story I wanted to tell about another org test we are running right now, but the people involved wanted me to wait because we haven’t shared this project with most of the company yet. The thing I like about the story is the role that two people are playing in it. One of them is advocating something he feels very strongly that we need, he’s been spearheading a project to design our approach to this thing since July, and it has the strong support of the CTO and many other members of Tech Leadership. </a:t>
            </a:r>
          </a:p>
          <a:p>
            <a:pPr lvl="0" rtl="0">
              <a:spcBef>
                <a:spcPts val="0"/>
              </a:spcBef>
              <a:buNone/>
            </a:pPr>
            <a:endParaRPr lang="en-US" baseline="0" dirty="0" smtClean="0"/>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baseline="0" dirty="0" smtClean="0"/>
              <a:t>As is often the case, we’ve been hashing this thing out in a </a:t>
            </a:r>
            <a:r>
              <a:rPr lang="en-US" baseline="0" dirty="0" err="1" smtClean="0"/>
              <a:t>google</a:t>
            </a:r>
            <a:r>
              <a:rPr lang="en-US" baseline="0" dirty="0" smtClean="0"/>
              <a:t> doc for months, it’s probably had a few thousand comments from maybe as much as 50 or more people. He’s getting pretty close to achieving consensus. Recently, however,  someone who, btw, happens to rank lower than him in the org, has been raising a big red flag about this project. He’s got his own personal experience and a lot of research data, and he’s pretty sure that this thing could really have a bad impact on our org, maybe even damage the underlying culture. And so he’s been on something of a campaign, speaking directly with the project’s sponsor, and with other members of the team that has been guiding it, but also with influential people who have been sitting on the sidelines. No one is telling this guy to shut up, either subtlety or not. He feels no compunction to stay under the radar with his concerns, he’s broadcasting them in the open. And the project sponsor isn’t trying to brush him under the rug. He’s taking his concerns seriously – he’s broadcasting them to Tech Leadership and making his case for why he thinks the other guys worst predictions are not going to come to pass. These guys disagree – a lot. They probably aren’t going to come to agreement. At some point, the person who is against this thing is going to decide to dissent but commit. And the reality is that I think the fact that this guy exists, and that it is so safe for him to dissent, is why I think there is very little chance that his worst fears will come to pass. What’s more, I think the project’s sponsor probably believes that as well. As long as people feel safe speaking up loudly, and as long as we can have civil, constructive, productive conversations that general leave us pursuing better approaches, I think we’re going to keep growing up the right way.</a:t>
            </a:r>
          </a:p>
          <a:p>
            <a:pPr lvl="0" rtl="0">
              <a:spcBef>
                <a:spcPts val="0"/>
              </a:spcBef>
              <a:buNone/>
            </a:pPr>
            <a:endParaRPr lang="en-US" baseline="0" dirty="0" smtClean="0"/>
          </a:p>
          <a:p>
            <a:pPr lvl="0" rtl="0">
              <a:spcBef>
                <a:spcPts val="0"/>
              </a:spcBef>
              <a:buNone/>
            </a:pPr>
            <a:r>
              <a:rPr lang="en-US" baseline="0" dirty="0" smtClean="0"/>
              <a:t>Finally, I think it’s worth noting what we do for a living. We’re trying to bring music to the world. We’re kind of selling digital joy. It’s fun to have friends who tell you how much they love your product. It’s fun to love using your product. It’s fun to get free tickets to awesome concerts. Who we are can’t be separated from what we build. I don’t know what this will mean for you and your work, but I know it’s a key factor in who we are, and how we are managing to scale while staying true to that.</a:t>
            </a:r>
          </a:p>
          <a:p>
            <a:pPr lvl="0" rtl="0">
              <a:spcBef>
                <a:spcPts val="0"/>
              </a:spcBef>
              <a:buNone/>
            </a:pPr>
            <a:endParaRPr lang="en-US" baseline="0" dirty="0" smtClean="0"/>
          </a:p>
          <a:p>
            <a:pPr lvl="0" rtl="0">
              <a:spcBef>
                <a:spcPts val="0"/>
              </a:spcBef>
              <a:buNone/>
            </a:pPr>
            <a:r>
              <a:rPr lang="en-US" baseline="0" dirty="0" smtClean="0"/>
              <a:t>You can have the best organizational structure in the world, you can use the best tools, you can even hire the best people, but your culture, and your outcomes, will be a function of everything from the product you make, the customers you seek, the way your senior people behave when the going is great or when the going gets tough, and whether you are operating under conditions of scarcity or plenty. To pretend otherwise is dangerous, and to seek to adopt principles or practices that work well for other companies given their basket of conditions is risky business, particularly if you don’t spend time exploring those underlying conditions and comparing them to your own.</a:t>
            </a:r>
          </a:p>
          <a:p>
            <a:pPr lvl="0" rtl="0">
              <a:spcBef>
                <a:spcPts val="0"/>
              </a:spcBef>
              <a:buNone/>
            </a:pPr>
            <a:endParaRPr lang="en-US" baseline="0" dirty="0" smtClean="0"/>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If you take a lesson away from here today I don’t want it</a:t>
            </a:r>
            <a:r>
              <a:rPr lang="en-US" baseline="0" dirty="0" smtClean="0"/>
              <a:t> to be: Spotify does it this way so we should too. I hope what you take away is a story about a company that has invested heavily in understanding and building on the things we care about in our culture. and one that makes conscious choices about what to optimize, and what gets de-optimized along the way. I hope you’ve also gotten a sense of what it’s really like inside Spotify. Lastly, I hope you’ve gotten a sense of how even a professional skeptic like me could come to love a place like Spotify – how many companies are going to pay me to fly across the country to tell you about everything we are doing wrong?</a:t>
            </a:r>
          </a:p>
          <a:p>
            <a:pPr lvl="0" rtl="0">
              <a:spcBef>
                <a:spcPts val="0"/>
              </a:spcBef>
              <a:buNone/>
            </a:pPr>
            <a:endParaRPr lang="en-US" baseline="0" dirty="0" smtClean="0"/>
          </a:p>
          <a:p>
            <a:pPr lvl="0" rtl="0">
              <a:spcBef>
                <a:spcPts val="0"/>
              </a:spcBef>
              <a:buNone/>
            </a:pPr>
            <a:endParaRPr lang="en-US" baseline="0" dirty="0" smtClean="0"/>
          </a:p>
          <a:p>
            <a:pPr lvl="0" rtl="0">
              <a:spcBef>
                <a:spcPts val="0"/>
              </a:spcBef>
              <a:buNone/>
            </a:pPr>
            <a:endParaRPr lang="en-US" baseline="0" dirty="0" smtClean="0"/>
          </a:p>
          <a:p>
            <a:pPr lvl="0" rtl="0">
              <a:spcBef>
                <a:spcPts val="0"/>
              </a:spcBef>
              <a:buNone/>
            </a:pPr>
            <a:endParaRPr lang="en-US" baseline="0" dirty="0" smtClean="0"/>
          </a:p>
          <a:p>
            <a:pPr lvl="0" rtl="0">
              <a:spcBef>
                <a:spcPts val="0"/>
              </a:spcBef>
              <a:buNone/>
            </a:pPr>
            <a:endParaRPr lang="en-US" dirty="0"/>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Thanks very much, I hope you’ve gotten something good</a:t>
            </a:r>
            <a:r>
              <a:rPr lang="en-US" baseline="0" dirty="0" smtClean="0"/>
              <a:t> out of this, I’d love to hear your feedback!</a:t>
            </a:r>
          </a:p>
          <a:p>
            <a:pPr lvl="0" rtl="0">
              <a:spcBef>
                <a:spcPts val="0"/>
              </a:spcBef>
              <a:buNone/>
            </a:pPr>
            <a:endParaRPr lang="en-US" dirty="0"/>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spcBef>
                <a:spcPts val="0"/>
              </a:spcBef>
              <a:buNone/>
            </a:pPr>
            <a:r>
              <a:rPr lang="en-US" dirty="0" smtClean="0"/>
              <a:t>Spotify</a:t>
            </a:r>
            <a:r>
              <a:rPr lang="en-US" baseline="0" dirty="0" smtClean="0"/>
              <a:t> is not a startup. People have invested hundreds of millions of dollars in us because they believe we have found a market. </a:t>
            </a:r>
          </a:p>
          <a:p>
            <a:pPr lvl="0" rtl="0">
              <a:spcBef>
                <a:spcPts val="0"/>
              </a:spcBef>
              <a:buNone/>
            </a:pPr>
            <a:endParaRPr lang="en-US" baseline="0" dirty="0" smtClean="0"/>
          </a:p>
          <a:p>
            <a:pPr lvl="0" rtl="0">
              <a:spcBef>
                <a:spcPts val="0"/>
              </a:spcBef>
              <a:buNone/>
            </a:pPr>
            <a:r>
              <a:rPr lang="en-US" baseline="0" dirty="0" smtClean="0"/>
              <a:t>We’re 1500 people tackling a bewildering mix of problems simultaneously, not the least of which is Taylor Swift, who, as I mentioned, we really love.</a:t>
            </a:r>
          </a:p>
          <a:p>
            <a:pPr lvl="0" rtl="0">
              <a:spcBef>
                <a:spcPts val="0"/>
              </a:spcBef>
              <a:buNone/>
            </a:pPr>
            <a:endParaRPr lang="en-US" baseline="0" dirty="0" smtClean="0"/>
          </a:p>
          <a:p>
            <a:pPr lvl="0" rtl="0">
              <a:spcBef>
                <a:spcPts val="0"/>
              </a:spcBef>
              <a:buNone/>
            </a:pPr>
            <a:r>
              <a:rPr lang="en-US" baseline="0" dirty="0" smtClean="0"/>
              <a:t>You can access Spotify on your desktop, your android device. Your </a:t>
            </a:r>
            <a:r>
              <a:rPr lang="en-US" baseline="0" dirty="0" err="1" smtClean="0"/>
              <a:t>iOS</a:t>
            </a:r>
            <a:r>
              <a:rPr lang="en-US" baseline="0" dirty="0" smtClean="0"/>
              <a:t> device, your window’s phone, through your </a:t>
            </a:r>
            <a:r>
              <a:rPr lang="en-US" baseline="0" dirty="0" err="1" smtClean="0"/>
              <a:t>Sonos</a:t>
            </a:r>
            <a:r>
              <a:rPr lang="en-US" baseline="0" dirty="0" smtClean="0"/>
              <a:t> system or tons devices that use our connect service. In a couple of months you’ll be able to access us through your dashboard with Apple and Google’s in-dash plays.</a:t>
            </a:r>
          </a:p>
          <a:p>
            <a:pPr lvl="0" rtl="0">
              <a:spcBef>
                <a:spcPts val="0"/>
              </a:spcBef>
              <a:buNone/>
            </a:pPr>
            <a:endParaRPr lang="en-US" baseline="0" dirty="0" smtClean="0"/>
          </a:p>
          <a:p>
            <a:pPr lvl="0" rtl="0">
              <a:spcBef>
                <a:spcPts val="0"/>
              </a:spcBef>
              <a:buNone/>
            </a:pPr>
            <a:r>
              <a:rPr lang="en-US" baseline="0" dirty="0" smtClean="0"/>
              <a:t>20mm unique people use our service every single day, and more than 50mm unique people use it every month, and that’s grown 10mm since the last time I gave a talk like this in June. </a:t>
            </a:r>
          </a:p>
          <a:p>
            <a:pPr lvl="0" rtl="0">
              <a:spcBef>
                <a:spcPts val="0"/>
              </a:spcBef>
              <a:buNone/>
            </a:pPr>
            <a:endParaRPr lang="en-US" baseline="0" dirty="0" smtClean="0"/>
          </a:p>
          <a:p>
            <a:pPr lvl="0" rtl="0">
              <a:spcBef>
                <a:spcPts val="0"/>
              </a:spcBef>
              <a:buNone/>
            </a:pPr>
            <a:r>
              <a:rPr lang="en-US" baseline="0" dirty="0" smtClean="0"/>
              <a:t>People are accessing our service in 60 countries today, which means we’re dealing with licensing agreements in 60 countries, and financial regulators in 60 countries, and advertisers in 60 countries. </a:t>
            </a:r>
          </a:p>
          <a:p>
            <a:pPr lvl="0" rtl="0">
              <a:spcBef>
                <a:spcPts val="0"/>
              </a:spcBef>
              <a:buNone/>
            </a:pPr>
            <a:r>
              <a:rPr lang="en-US" baseline="0" dirty="0" smtClean="0"/>
              <a:t>We can’t just stop doing all the things we have to do to be able to function at this scale and return to our roots in our founders 2 room apartment outside of Stockholm.</a:t>
            </a:r>
          </a:p>
          <a:p>
            <a:pPr marL="0" indent="0">
              <a:buFont typeface="Arial"/>
              <a:buNone/>
            </a:pP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6743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smtClean="0"/>
              <a:t>All of this makes for a context that is wildly different from a startups. We’ve built</a:t>
            </a:r>
            <a:r>
              <a:rPr lang="en-US" baseline="0" dirty="0" smtClean="0"/>
              <a:t> a world that is worth protecting, so our appetite for certain kinds of risk is very different. </a:t>
            </a:r>
          </a:p>
          <a:p>
            <a:pPr marL="0" indent="0">
              <a:buFont typeface="Arial"/>
              <a:buNone/>
            </a:pPr>
            <a:endParaRPr lang="en-US" baseline="0" dirty="0" smtClean="0"/>
          </a:p>
          <a:p>
            <a:pPr marL="0" indent="0">
              <a:buFont typeface="Arial"/>
              <a:buNone/>
            </a:pPr>
            <a:r>
              <a:rPr lang="en-US" baseline="0" dirty="0" smtClean="0"/>
              <a:t>It’s not possible to know everyone, or at this point, even a significant portion of everyone. </a:t>
            </a:r>
          </a:p>
          <a:p>
            <a:pPr marL="0" indent="0">
              <a:buFont typeface="Arial"/>
              <a:buNone/>
            </a:pPr>
            <a:endParaRPr lang="en-US" baseline="0" dirty="0" smtClean="0"/>
          </a:p>
          <a:p>
            <a:pPr marL="0" indent="0">
              <a:buFont typeface="Arial"/>
              <a:buNone/>
            </a:pPr>
            <a:r>
              <a:rPr lang="en-US" baseline="0" dirty="0" smtClean="0"/>
              <a:t>While you might understand the boundaries of the particular project or team you are working on, it’s not impossible that you don’t. It’s reasonably likely that you can’t see the boundaries of your part of the org at all, if you are in a department (or as we call them tribes) that is 100 or more people. </a:t>
            </a:r>
          </a:p>
          <a:p>
            <a:pPr marL="0" indent="0">
              <a:buFont typeface="Arial"/>
              <a:buNone/>
            </a:pPr>
            <a:endParaRPr lang="en-US" baseline="0" dirty="0" smtClean="0"/>
          </a:p>
          <a:p>
            <a:pPr marL="0" indent="0">
              <a:buFont typeface="Arial"/>
              <a:buNone/>
            </a:pPr>
            <a:r>
              <a:rPr lang="en-US" baseline="0" dirty="0" smtClean="0"/>
              <a:t>Constraints are often not visible. We don’t hide our financials internally, in fact we just got a briefing last week from our CFO, but not everyone shows up, and they are pretty complex, not everyone understands them. We have a pretty fancy office, so things must be going ok. </a:t>
            </a:r>
          </a:p>
          <a:p>
            <a:pPr marL="0" indent="0">
              <a:buFont typeface="Arial"/>
              <a:buNone/>
            </a:pPr>
            <a:endParaRPr lang="en-US" baseline="0" dirty="0" smtClean="0"/>
          </a:p>
          <a:p>
            <a:pPr marL="0" indent="0">
              <a:buFont typeface="Arial"/>
              <a:buNone/>
            </a:pPr>
            <a:r>
              <a:rPr lang="en-US" baseline="0" dirty="0" smtClean="0"/>
              <a:t>You can’t keep all the rules you need to follow to be a Spotify employee in your head anymore, and it would be insane to try to write them all down, so the funniest thing that happens with constraints is that, once you can’t see them, you start making them up, and we’re certainly seeing some of that. People are starting to follow rules that don’t exist. </a:t>
            </a:r>
          </a:p>
          <a:p>
            <a:pPr marL="0" indent="0">
              <a:buFont typeface="Arial"/>
              <a:buNone/>
            </a:pPr>
            <a:endParaRPr lang="en-US" baseline="0" dirty="0" smtClean="0"/>
          </a:p>
          <a:p>
            <a:pPr marL="0" indent="0">
              <a:buFont typeface="Arial"/>
              <a:buNone/>
            </a:pPr>
            <a:r>
              <a:rPr lang="en-US" baseline="0" dirty="0" smtClean="0"/>
              <a:t>Planning is no longer about staying alive another day, it’s about managing tricky entrances to some of the trickiest markets on the planet. It’s about infrastructure changes that will effect hundreds of engineers, or UX changes involving dozens of designers. We like </a:t>
            </a:r>
            <a:r>
              <a:rPr lang="en-US" baseline="0" dirty="0" err="1" smtClean="0"/>
              <a:t>incrementalization</a:t>
            </a:r>
            <a:r>
              <a:rPr lang="en-US" baseline="0" dirty="0" smtClean="0"/>
              <a:t> and iteration as much as the next bunch, but we also want a deeper sense of where we are headed, and what it will take to get there.</a:t>
            </a:r>
          </a:p>
          <a:p>
            <a:pPr marL="0" indent="0">
              <a:buFont typeface="Arial"/>
              <a:buNone/>
            </a:pPr>
            <a:endParaRPr lang="en-US" baseline="0" dirty="0" smtClean="0"/>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Our world now is very complex, and simply trying to act like a startup isn’t going to change that.</a:t>
            </a:r>
          </a:p>
          <a:p>
            <a:pPr marL="0" indent="0">
              <a:buFont typeface="Arial"/>
              <a:buNone/>
            </a:pPr>
            <a:endParaRPr lang="en-US" baseline="0" dirty="0" smtClean="0"/>
          </a:p>
          <a:p>
            <a:pPr marL="0" indent="0">
              <a:buFont typeface="Arial"/>
              <a:buNone/>
            </a:pPr>
            <a:endParaRPr lang="en-US" baseline="0" dirty="0" smtClean="0"/>
          </a:p>
          <a:p>
            <a:pPr marL="0" indent="0">
              <a:buFont typeface="Arial"/>
              <a:buNone/>
            </a:pP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6743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if Spotify can’t just peel back all the bureaucracy and become a startup again, what can we do?</a:t>
            </a:r>
          </a:p>
          <a:p>
            <a:endParaRPr lang="en-US" dirty="0" smtClean="0"/>
          </a:p>
          <a:p>
            <a:r>
              <a:rPr lang="en-US" dirty="0" smtClean="0"/>
              <a:t>The people I work with, particularly my boss,</a:t>
            </a:r>
            <a:r>
              <a:rPr lang="en-US" baseline="0" dirty="0" smtClean="0"/>
              <a:t> CTO Oskar </a:t>
            </a:r>
            <a:r>
              <a:rPr lang="en-US" baseline="0" dirty="0" err="1" smtClean="0"/>
              <a:t>Stal</a:t>
            </a:r>
            <a:r>
              <a:rPr lang="en-US" baseline="0" dirty="0" smtClean="0"/>
              <a:t>, </a:t>
            </a:r>
            <a:r>
              <a:rPr lang="en-US" dirty="0" smtClean="0"/>
              <a:t>make fun of me because I</a:t>
            </a:r>
            <a:r>
              <a:rPr lang="en-US" baseline="0" dirty="0" smtClean="0"/>
              <a:t> believe in theory driven practice, which leads me to use a lot of big words, so I don’t think Oskar would call it this, but Spotify at it’s best is what futurist Warren </a:t>
            </a:r>
            <a:r>
              <a:rPr lang="en-US" baseline="0" dirty="0" err="1" smtClean="0"/>
              <a:t>Bennis</a:t>
            </a:r>
            <a:r>
              <a:rPr lang="en-US" baseline="0" dirty="0" smtClean="0"/>
              <a:t> called an Adhocracy.</a:t>
            </a:r>
          </a:p>
          <a:p>
            <a:endParaRPr lang="en-US" baseline="0" dirty="0" smtClean="0"/>
          </a:p>
          <a:p>
            <a:r>
              <a:rPr lang="en-US" baseline="0" dirty="0" smtClean="0"/>
              <a:t>Adhocracy’s are organizations that are intentionally designed to emphasize flexibility and adaptation. These organizations are more likely to surface great new ideas, and less likely to meticulously extract every last dollar out each of their activities. </a:t>
            </a:r>
          </a:p>
          <a:p>
            <a:endParaRPr lang="en-US" baseline="0" dirty="0" smtClean="0"/>
          </a:p>
          <a:p>
            <a:r>
              <a:rPr lang="en-US" baseline="0" dirty="0" smtClean="0"/>
              <a:t>In practice, at Spotify, this means that we have organized ourselves to allow for distributed decision making through our tribes / squads /chapter and guild model, which I’ll go into detail about in a minute. Each tribe has a ton of autonomy over how things work in their domain, and the same is true of each squad.</a:t>
            </a:r>
          </a:p>
          <a:p>
            <a:endParaRPr lang="en-US" baseline="0" dirty="0" smtClean="0"/>
          </a:p>
          <a:p>
            <a:r>
              <a:rPr lang="en-US" baseline="0" dirty="0" smtClean="0"/>
              <a:t> It also means that we are resistant to formalization and rules and standards. We’re huge fans of the “goat path” model of process development. Where ever we can, we let things emerge, and if they go well, maybe we’ll codify them. If they go poorly, we try to figure out why. What we rarely do is try to design what we hope will be a perfect approach up front. We’re willing to risk letting sub-optimal things emerge as the price of increasingly the likelihood that awesome things will emerge. </a:t>
            </a:r>
          </a:p>
          <a:p>
            <a:endParaRPr lang="en-US" baseline="0" dirty="0" smtClean="0"/>
          </a:p>
          <a:p>
            <a:r>
              <a:rPr lang="en-US" baseline="0" dirty="0" smtClean="0"/>
              <a:t>We try to encourage dissent. You are way more likely to get in trouble for half-</a:t>
            </a:r>
            <a:r>
              <a:rPr lang="en-US" baseline="0" dirty="0" err="1" smtClean="0"/>
              <a:t>assing</a:t>
            </a:r>
            <a:r>
              <a:rPr lang="en-US" baseline="0" dirty="0" smtClean="0"/>
              <a:t> something you don’t believe in than you are for expressing your concerns about it. We encourage dissent by, among other things, creating safe spaces for it, and by modeling it. </a:t>
            </a:r>
          </a:p>
          <a:p>
            <a:endParaRPr lang="en-US" baseline="0" dirty="0" smtClean="0"/>
          </a:p>
          <a:p>
            <a:r>
              <a:rPr lang="en-US" baseline="0" dirty="0" smtClean="0"/>
              <a:t>Not surprisingly, given our Swedish roots, we also seek consensus on most important decisions. Lot’s of critical things get worked out in gang-written </a:t>
            </a:r>
            <a:r>
              <a:rPr lang="en-US" baseline="0" dirty="0" err="1" smtClean="0"/>
              <a:t>google</a:t>
            </a:r>
            <a:r>
              <a:rPr lang="en-US" baseline="0" dirty="0" smtClean="0"/>
              <a:t> docs that have 5 or 10 or 20 people contributing to them. </a:t>
            </a:r>
          </a:p>
          <a:p>
            <a:endParaRPr lang="en-US" baseline="0" dirty="0" smtClean="0"/>
          </a:p>
          <a:p>
            <a:r>
              <a:rPr lang="en-US" baseline="0" dirty="0" smtClean="0"/>
              <a:t>Alright, so there’s a lot to like about our ad-</a:t>
            </a:r>
            <a:r>
              <a:rPr lang="en-US" baseline="0" dirty="0" err="1" smtClean="0"/>
              <a:t>hocratic</a:t>
            </a:r>
            <a:r>
              <a:rPr lang="en-US" baseline="0" dirty="0" smtClean="0"/>
              <a:t> nature….</a:t>
            </a:r>
          </a:p>
          <a:p>
            <a:endParaRPr lang="en-US" baseline="0" dirty="0" smtClean="0"/>
          </a:p>
          <a:p>
            <a:endParaRPr lang="en-US" baseline="0" dirty="0" smtClean="0"/>
          </a:p>
          <a:p>
            <a:endParaRPr lang="en-US" baseline="0" dirty="0" smtClean="0"/>
          </a:p>
          <a:p>
            <a:endParaRPr lang="en-US" baseline="0" dirty="0" smtClean="0"/>
          </a:p>
          <a:p>
            <a:endParaRPr lang="en-US" baseline="0" dirty="0"/>
          </a:p>
          <a:p>
            <a:endParaRPr lang="en-US" baseline="0" dirty="0" smtClean="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I often describe how we arrive</a:t>
            </a:r>
            <a:r>
              <a:rPr lang="en-US" baseline="0" dirty="0" smtClean="0"/>
              <a:t> at answers at Spotify. </a:t>
            </a:r>
            <a:r>
              <a:rPr lang="en-US" dirty="0" smtClean="0"/>
              <a:t>It’s not unusual</a:t>
            </a:r>
            <a:r>
              <a:rPr lang="en-US" baseline="0" dirty="0" smtClean="0"/>
              <a:t> for a problem to start as a discussion between 2 or 3 people and eventually pick up 20 or 30 or 40 people who feel like they need a say before we can actually make decision. It can take a LONG time, and a lot of emails and meetings to arrive at a decision. On the upside, when we finally do make a decision, both the problem and the solution tend to have been very well socialized, and with a great deal of common understanding, we tend to execute quickly and thoroughly. </a:t>
            </a:r>
          </a:p>
          <a:p>
            <a:endParaRPr lang="en-US" baseline="0" dirty="0" smtClean="0"/>
          </a:p>
          <a:p>
            <a:r>
              <a:rPr lang="en-US" baseline="0" dirty="0" smtClean="0"/>
              <a:t>An interesting challenge for us in the future is whether we can replace some of the debating with experimentation. There are few who don’t agree with this in principle, we have to learn how to do it in practice.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4764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Spotify</a:t>
            </a:r>
            <a:r>
              <a:rPr lang="en-US" baseline="0" dirty="0" smtClean="0"/>
              <a:t> is an adhocracy and it’s awesome, but it also can also suck.</a:t>
            </a:r>
          </a:p>
          <a:p>
            <a:endParaRPr lang="en-US" baseline="0" dirty="0" smtClean="0"/>
          </a:p>
          <a:p>
            <a:r>
              <a:rPr lang="en-US" baseline="0" dirty="0" smtClean="0"/>
              <a:t>So I mentioned that our organization is set up so that you can kind of operate however you want within your tribe or your squad? Yeah, this is great if you can actually complete your work your org boundaries, but it begins to break down when we have to reach across the org to get things done, and the bigger and more complex our problems get, the more often we run into this problem. We do a pretty bad job, frankly, at running cross-tribe projects, and we do an even worse job of setting cross-tribe standards. </a:t>
            </a:r>
          </a:p>
          <a:p>
            <a:endParaRPr lang="en-US" baseline="0" dirty="0" smtClean="0"/>
          </a:p>
          <a:p>
            <a:r>
              <a:rPr lang="en-US" baseline="0" dirty="0" smtClean="0"/>
              <a:t>Some things do need to work consistently throughout the org. It’d be cool, for example, if it didn’t take years to agree on Java </a:t>
            </a:r>
            <a:r>
              <a:rPr lang="en-US" baseline="0" dirty="0" err="1" smtClean="0"/>
              <a:t>vs</a:t>
            </a:r>
            <a:r>
              <a:rPr lang="en-US" baseline="0" dirty="0" smtClean="0"/>
              <a:t> Python for production systems, or a single code repository, or a single build server, or a single group-chat tool. </a:t>
            </a:r>
          </a:p>
          <a:p>
            <a:endParaRPr lang="en-US" baseline="0" dirty="0" smtClean="0"/>
          </a:p>
          <a:p>
            <a:r>
              <a:rPr lang="en-US" baseline="0" dirty="0" smtClean="0"/>
              <a:t>For an engineer moving from squad to squad or tribe to tribe, it probably shouldn’t feel like you are changing companies... In fact, something we’re really worried about is how to encourage mobility. It can be difficult to make sure that the right people are getting to work on the right problems at the right times. </a:t>
            </a:r>
          </a:p>
          <a:p>
            <a:endParaRPr lang="en-US" baseline="0" dirty="0" smtClean="0"/>
          </a:p>
          <a:p>
            <a:r>
              <a:rPr lang="en-US" baseline="0" dirty="0" smtClean="0"/>
              <a:t>It can take FOREVER to get a decision made. It can be very difficult to figure out who your stakeholders are, who needs to know what you are doing versus who gets to have a say. There are email threads that go on for months as we try to solve pretty pressing issues, and others that sort of Peter out and than return with a vengeance once a year or so.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there’s a price we are paying for our emphasis on emerging practices and local autonomy. </a:t>
            </a:r>
            <a:r>
              <a:rPr lang="en-US" baseline="0" dirty="0" err="1" smtClean="0"/>
              <a:t>Itt’s</a:t>
            </a:r>
            <a:r>
              <a:rPr lang="en-US" baseline="0" dirty="0" smtClean="0"/>
              <a:t> a bet, really, one that we feel has generally paid off pretty well so far, but we also recognize that we need to keep maturing. The things that worked for us when we were 200 people don</a:t>
            </a:r>
            <a:r>
              <a:rPr lang="fr-FR" baseline="0" dirty="0" smtClean="0"/>
              <a:t>’</a:t>
            </a:r>
            <a:r>
              <a:rPr lang="en-US" baseline="0" dirty="0" smtClean="0"/>
              <a:t>t all work today, and certainly won’t work tomorrow.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So, now I want to get into specifics about how we’re trying to stay true to our roots while taking on the challenges of scale. I could have pulled a lot of different threads, but I’ve only got a little bit of time today, so I’m going to focus on these areas. I’ll talk about our organization structure, and how it’s holding up after being the backbone of our scaling efforts for more than 2 years. I’m also going to talk about how we’ve organized into groups that focus on infrastructure and others that focus on feature development. This has been one of the more controversial and difficult things we’ve done inside the company, and it’s not something that I think we talk about too often outside the company.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I’ll talk a little bit about what I’ve been working on recently, which is our first ever effort to establish a standard model for developing and deploying strategic direction, while still trying to allow for as much productive autonomy as possible.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After that, I want to talk about some of the things we’re doing to try to make sure that Spotify continues to be a really humane place to work, which is a huge challenge as we grow.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Finally, I’ll wrap up with some observations about the cultural underpinnings of all this. Despite all our foibles, some of which I’ll try to be really up front about today, my money – and I mean literally my money - is on Spotify managing to pull off the seemingly impossible. I’d bet I’m going to still like working at Spotify 3 or 4 or 5 years from now, when we’re 500mm users and who knows how many staff. This is because there are things that are part of our DNA that are going to thankfully be very hard to stamp out, and what’s more, I think there are a lot of people like me, who will fight really hard to protect them.</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7336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ingle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516031" y="482575"/>
            <a:ext cx="8106300" cy="1263000"/>
          </a:xfrm>
          <a:prstGeom prst="rect">
            <a:avLst/>
          </a:prstGeom>
          <a:noFill/>
          <a:ln>
            <a:noFill/>
          </a:ln>
        </p:spPr>
        <p:txBody>
          <a:bodyPr lIns="91425" tIns="91425" rIns="91425" bIns="91425" anchor="b" anchorCtr="0"/>
          <a:lstStyle>
            <a:lvl1pPr algn="l" rtl="0">
              <a:spcBef>
                <a:spcPts val="0"/>
              </a:spcBef>
              <a:buClr>
                <a:srgbClr val="FFFFFF"/>
              </a:buClr>
              <a:defRPr sz="4200" b="1" i="0" baseline="0">
                <a:solidFill>
                  <a:srgbClr val="FFFFFF"/>
                </a:solidFill>
                <a:latin typeface="Proxima Nova"/>
                <a:ea typeface="Proxima Nova"/>
                <a:cs typeface="Proxima Nova"/>
                <a:sym typeface="Proxima Nov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622525" y="1473275"/>
            <a:ext cx="7999799" cy="3080999"/>
          </a:xfrm>
          <a:prstGeom prst="rect">
            <a:avLst/>
          </a:prstGeom>
          <a:noFill/>
          <a:ln>
            <a:noFill/>
          </a:ln>
        </p:spPr>
        <p:txBody>
          <a:bodyPr lIns="91425" tIns="91425" rIns="91425" bIns="91425" anchor="t" anchorCtr="0"/>
          <a:lstStyle>
            <a:lvl1pPr marL="0" indent="-158750" rtl="0">
              <a:spcBef>
                <a:spcPts val="0"/>
              </a:spcBef>
              <a:spcAft>
                <a:spcPts val="560"/>
              </a:spcAft>
              <a:buClr>
                <a:srgbClr val="FFFFFF"/>
              </a:buClr>
              <a:buSzPct val="83333"/>
              <a:buChar char="●"/>
              <a:defRPr sz="3000" b="0" i="0">
                <a:solidFill>
                  <a:srgbClr val="FFFFFF"/>
                </a:solidFill>
              </a:defRPr>
            </a:lvl1pPr>
            <a:lvl2pPr marL="190144" indent="-120294" rtl="0">
              <a:spcBef>
                <a:spcPts val="0"/>
              </a:spcBef>
              <a:spcAft>
                <a:spcPts val="560"/>
              </a:spcAft>
              <a:buClr>
                <a:srgbClr val="78F000"/>
              </a:buClr>
              <a:buChar char="○"/>
              <a:defRPr b="0" i="0">
                <a:solidFill>
                  <a:srgbClr val="FFFFFF"/>
                </a:solidFill>
              </a:defRPr>
            </a:lvl2pPr>
            <a:lvl3pPr marL="387398" indent="-127048" rtl="0">
              <a:spcBef>
                <a:spcPts val="0"/>
              </a:spcBef>
              <a:spcAft>
                <a:spcPts val="560"/>
              </a:spcAft>
              <a:buClr>
                <a:srgbClr val="78F000"/>
              </a:buClr>
              <a:buChar char="■"/>
              <a:defRPr b="0" i="0">
                <a:solidFill>
                  <a:srgbClr val="FFFFFF"/>
                </a:solidFill>
              </a:defRPr>
            </a:lvl3pPr>
            <a:lvl4pPr marL="577542" indent="-126692" rtl="0">
              <a:spcBef>
                <a:spcPts val="0"/>
              </a:spcBef>
              <a:spcAft>
                <a:spcPts val="560"/>
              </a:spcAft>
              <a:buClr>
                <a:srgbClr val="78F000"/>
              </a:buClr>
              <a:buChar char="●"/>
              <a:defRPr b="0" i="0">
                <a:solidFill>
                  <a:srgbClr val="FFFFFF"/>
                </a:solidFill>
              </a:defRPr>
            </a:lvl4pPr>
            <a:lvl5pPr marL="2302751" indent="-1616951" rtl="0">
              <a:spcBef>
                <a:spcPts val="0"/>
              </a:spcBef>
              <a:buClr>
                <a:srgbClr val="78F000"/>
              </a:buClr>
              <a:buChar char="○"/>
              <a:defRPr>
                <a:solidFill>
                  <a:srgbClr val="FFFFFF"/>
                </a:solidFill>
              </a:defRPr>
            </a:lvl5pPr>
            <a:lvl6pPr rtl="0">
              <a:spcBef>
                <a:spcPts val="0"/>
              </a:spcBef>
              <a:buClr>
                <a:srgbClr val="78F000"/>
              </a:buClr>
              <a:buFont typeface="Proxima Nova"/>
              <a:buChar char="■"/>
              <a:defRPr sz="1800">
                <a:solidFill>
                  <a:srgbClr val="FFFFFF"/>
                </a:solidFill>
                <a:latin typeface="Proxima Nova"/>
                <a:ea typeface="Proxima Nova"/>
                <a:cs typeface="Proxima Nova"/>
                <a:sym typeface="Proxima Nova"/>
              </a:defRPr>
            </a:lvl6pPr>
            <a:lvl7pPr rtl="0">
              <a:spcBef>
                <a:spcPts val="0"/>
              </a:spcBef>
              <a:buClr>
                <a:srgbClr val="78F000"/>
              </a:buClr>
              <a:buFont typeface="Proxima Nova"/>
              <a:buChar char="●"/>
              <a:defRPr sz="1800">
                <a:solidFill>
                  <a:srgbClr val="FFFFFF"/>
                </a:solidFill>
                <a:latin typeface="Proxima Nova"/>
                <a:ea typeface="Proxima Nova"/>
                <a:cs typeface="Proxima Nova"/>
                <a:sym typeface="Proxima Nova"/>
              </a:defRPr>
            </a:lvl7pPr>
            <a:lvl8pPr rtl="0">
              <a:spcBef>
                <a:spcPts val="0"/>
              </a:spcBef>
              <a:buClr>
                <a:srgbClr val="78F000"/>
              </a:buClr>
              <a:buFont typeface="Proxima Nova"/>
              <a:buChar char="○"/>
              <a:defRPr sz="1800">
                <a:solidFill>
                  <a:srgbClr val="FFFFFF"/>
                </a:solidFill>
                <a:latin typeface="Proxima Nova"/>
                <a:ea typeface="Proxima Nova"/>
                <a:cs typeface="Proxima Nova"/>
                <a:sym typeface="Proxima Nova"/>
              </a:defRPr>
            </a:lvl8pPr>
            <a:lvl9pPr rtl="0">
              <a:spcBef>
                <a:spcPts val="0"/>
              </a:spcBef>
              <a:buClr>
                <a:srgbClr val="78F000"/>
              </a:buClr>
              <a:buFont typeface="Proxima Nova"/>
              <a:buChar char="■"/>
              <a:defRPr sz="1800">
                <a:solidFill>
                  <a:srgbClr val="FFFFFF"/>
                </a:solidFill>
                <a:latin typeface="Proxima Nova"/>
                <a:ea typeface="Proxima Nova"/>
                <a:cs typeface="Proxima Nova"/>
                <a:sym typeface="Proxima Nova"/>
              </a:defRPr>
            </a:lvl9pPr>
          </a:lstStyle>
          <a:p>
            <a:endParaRPr/>
          </a:p>
        </p:txBody>
      </p:sp>
      <p:sp>
        <p:nvSpPr>
          <p:cNvPr id="24" name="Shape 24"/>
          <p:cNvSpPr txBox="1"/>
          <p:nvPr/>
        </p:nvSpPr>
        <p:spPr>
          <a:xfrm>
            <a:off x="6749003" y="4458317"/>
            <a:ext cx="1873200" cy="173100"/>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wo Colum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516025" y="1090425"/>
            <a:ext cx="4313699" cy="1950600"/>
          </a:xfrm>
          <a:prstGeom prst="rect">
            <a:avLst/>
          </a:prstGeom>
          <a:noFill/>
          <a:ln>
            <a:noFill/>
          </a:ln>
        </p:spPr>
        <p:txBody>
          <a:bodyPr lIns="91425" tIns="91425" rIns="91425" bIns="91425" anchor="b" anchorCtr="0"/>
          <a:lstStyle>
            <a:lvl1pPr algn="l" rtl="0">
              <a:spcBef>
                <a:spcPts val="0"/>
              </a:spcBef>
              <a:buClr>
                <a:srgbClr val="FFFFFF"/>
              </a:buClr>
              <a:defRPr sz="4200" b="1" i="0" baseline="0">
                <a:solidFill>
                  <a:srgbClr val="FFFFFF"/>
                </a:solidFill>
                <a:latin typeface="Proxima Nova"/>
                <a:ea typeface="Proxima Nova"/>
                <a:cs typeface="Proxima Nova"/>
                <a:sym typeface="Proxima Nov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953200" y="1090425"/>
            <a:ext cx="3669299" cy="3471899"/>
          </a:xfrm>
          <a:prstGeom prst="rect">
            <a:avLst/>
          </a:prstGeom>
          <a:noFill/>
          <a:ln>
            <a:noFill/>
          </a:ln>
        </p:spPr>
        <p:txBody>
          <a:bodyPr lIns="91425" tIns="91425" rIns="91425" bIns="91425" anchor="t" anchorCtr="0"/>
          <a:lstStyle>
            <a:lvl1pPr marL="0" indent="0" rtl="0">
              <a:spcBef>
                <a:spcPts val="0"/>
              </a:spcBef>
              <a:spcAft>
                <a:spcPts val="560"/>
              </a:spcAft>
              <a:buClr>
                <a:srgbClr val="FFFFFF"/>
              </a:buClr>
              <a:buSzPct val="100000"/>
              <a:buNone/>
              <a:defRPr sz="1300" b="0" i="0">
                <a:solidFill>
                  <a:srgbClr val="FFFFFF"/>
                </a:solidFill>
              </a:defRPr>
            </a:lvl1pPr>
            <a:lvl2pPr marL="190144" indent="-202844" rtl="0">
              <a:spcBef>
                <a:spcPts val="0"/>
              </a:spcBef>
              <a:spcAft>
                <a:spcPts val="560"/>
              </a:spcAft>
              <a:buClr>
                <a:srgbClr val="78F000"/>
              </a:buClr>
              <a:buSzPct val="100000"/>
              <a:buFont typeface="Arial"/>
              <a:buChar char="●"/>
              <a:defRPr sz="1300" b="0" i="0">
                <a:solidFill>
                  <a:srgbClr val="FFFFFF"/>
                </a:solidFill>
              </a:defRPr>
            </a:lvl2pPr>
            <a:lvl3pPr marL="387398" indent="-209598" rtl="0">
              <a:spcBef>
                <a:spcPts val="0"/>
              </a:spcBef>
              <a:spcAft>
                <a:spcPts val="560"/>
              </a:spcAft>
              <a:buClr>
                <a:srgbClr val="78F000"/>
              </a:buClr>
              <a:buSzPct val="100000"/>
              <a:buFont typeface="Arial"/>
              <a:buChar char="●"/>
              <a:defRPr sz="1300" b="0" i="0">
                <a:solidFill>
                  <a:srgbClr val="FFFFFF"/>
                </a:solidFill>
              </a:defRPr>
            </a:lvl3pPr>
            <a:lvl4pPr marL="577542" indent="-209242" rtl="0">
              <a:spcBef>
                <a:spcPts val="0"/>
              </a:spcBef>
              <a:spcAft>
                <a:spcPts val="560"/>
              </a:spcAft>
              <a:buClr>
                <a:srgbClr val="78F000"/>
              </a:buClr>
              <a:buSzPct val="100000"/>
              <a:buFont typeface="Arial"/>
              <a:buChar char="●"/>
              <a:defRPr sz="1300" b="0" i="0">
                <a:solidFill>
                  <a:srgbClr val="FFFFFF"/>
                </a:solidFill>
              </a:defRPr>
            </a:lvl4pPr>
            <a:lvl5pPr marL="2302751" indent="-1616951" rtl="0">
              <a:spcBef>
                <a:spcPts val="0"/>
              </a:spcBef>
              <a:buClr>
                <a:srgbClr val="78F000"/>
              </a:buClr>
              <a:buSzPct val="100000"/>
              <a:defRPr sz="1300">
                <a:solidFill>
                  <a:srgbClr val="FFFFFF"/>
                </a:solidFill>
              </a:defRPr>
            </a:lvl5pPr>
            <a:lvl6pPr rtl="0">
              <a:spcBef>
                <a:spcPts val="0"/>
              </a:spcBef>
              <a:buClr>
                <a:srgbClr val="78F000"/>
              </a:buClr>
              <a:buSzPct val="100000"/>
              <a:buFont typeface="Proxima Nova"/>
              <a:defRPr sz="1300">
                <a:solidFill>
                  <a:srgbClr val="FFFFFF"/>
                </a:solidFill>
                <a:latin typeface="Proxima Nova"/>
                <a:ea typeface="Proxima Nova"/>
                <a:cs typeface="Proxima Nova"/>
                <a:sym typeface="Proxima Nova"/>
              </a:defRPr>
            </a:lvl6pPr>
            <a:lvl7pPr rtl="0">
              <a:spcBef>
                <a:spcPts val="0"/>
              </a:spcBef>
              <a:buClr>
                <a:srgbClr val="78F000"/>
              </a:buClr>
              <a:buSzPct val="100000"/>
              <a:buFont typeface="Proxima Nova"/>
              <a:defRPr sz="1300">
                <a:solidFill>
                  <a:srgbClr val="FFFFFF"/>
                </a:solidFill>
                <a:latin typeface="Proxima Nova"/>
                <a:ea typeface="Proxima Nova"/>
                <a:cs typeface="Proxima Nova"/>
                <a:sym typeface="Proxima Nova"/>
              </a:defRPr>
            </a:lvl7pPr>
            <a:lvl8pPr rtl="0">
              <a:spcBef>
                <a:spcPts val="0"/>
              </a:spcBef>
              <a:buClr>
                <a:srgbClr val="78F000"/>
              </a:buClr>
              <a:buSzPct val="100000"/>
              <a:buFont typeface="Proxima Nova"/>
              <a:defRPr sz="1300">
                <a:solidFill>
                  <a:srgbClr val="FFFFFF"/>
                </a:solidFill>
                <a:latin typeface="Proxima Nova"/>
                <a:ea typeface="Proxima Nova"/>
                <a:cs typeface="Proxima Nova"/>
                <a:sym typeface="Proxima Nova"/>
              </a:defRPr>
            </a:lvl8pPr>
            <a:lvl9pPr rtl="0">
              <a:spcBef>
                <a:spcPts val="0"/>
              </a:spcBef>
              <a:buClr>
                <a:srgbClr val="78F000"/>
              </a:buClr>
              <a:buSzPct val="100000"/>
              <a:buFont typeface="Proxima Nova"/>
              <a:defRPr sz="1300">
                <a:solidFill>
                  <a:srgbClr val="FFFFFF"/>
                </a:solidFill>
                <a:latin typeface="Proxima Nova"/>
                <a:ea typeface="Proxima Nova"/>
                <a:cs typeface="Proxima Nova"/>
                <a:sym typeface="Proxima Nova"/>
              </a:defRPr>
            </a:lvl9pPr>
          </a:lstStyle>
          <a:p>
            <a:endParaRPr/>
          </a:p>
        </p:txBody>
      </p:sp>
      <p:sp>
        <p:nvSpPr>
          <p:cNvPr id="28" name="Shape 28"/>
          <p:cNvSpPr txBox="1"/>
          <p:nvPr/>
        </p:nvSpPr>
        <p:spPr>
          <a:xfrm>
            <a:off x="6749003" y="4458317"/>
            <a:ext cx="1873200" cy="173100"/>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on black with green icon">
    <p:bg>
      <p:bgPr>
        <a:solidFill>
          <a:schemeClr val="tx1"/>
        </a:solidFill>
        <a:effectLst/>
      </p:bgPr>
    </p:bg>
    <p:spTree>
      <p:nvGrpSpPr>
        <p:cNvPr id="1" name=""/>
        <p:cNvGrpSpPr/>
        <p:nvPr/>
      </p:nvGrpSpPr>
      <p:grpSpPr>
        <a:xfrm>
          <a:off x="0" y="0"/>
          <a:ext cx="0" cy="0"/>
          <a:chOff x="0" y="0"/>
          <a:chExt cx="0" cy="0"/>
        </a:xfrm>
      </p:grpSpPr>
      <p:sp>
        <p:nvSpPr>
          <p:cNvPr id="9" name="Text Placeholder 20"/>
          <p:cNvSpPr>
            <a:spLocks noGrp="1"/>
          </p:cNvSpPr>
          <p:nvPr>
            <p:ph type="body" sz="quarter" idx="11" hasCustomPrompt="1"/>
          </p:nvPr>
        </p:nvSpPr>
        <p:spPr>
          <a:xfrm>
            <a:off x="516013" y="2090502"/>
            <a:ext cx="5622818" cy="1201615"/>
          </a:xfrm>
          <a:prstGeom prst="rect">
            <a:avLst/>
          </a:prstGeom>
        </p:spPr>
        <p:txBody>
          <a:bodyPr vert="horz" lIns="0" tIns="0" rIns="0" bIns="0"/>
          <a:lstStyle>
            <a:lvl1pPr marL="0" indent="0">
              <a:spcBef>
                <a:spcPts val="0"/>
              </a:spcBef>
              <a:spcAft>
                <a:spcPts val="500"/>
              </a:spcAft>
              <a:buSzPct val="100000"/>
              <a:buFont typeface="Lucida Grande"/>
              <a:buNone/>
              <a:defRPr sz="2300" b="0" i="0" spc="0">
                <a:solidFill>
                  <a:schemeClr val="bg1"/>
                </a:solidFill>
                <a:latin typeface="Proxima Nova Light"/>
                <a:cs typeface="Proxima Nova Light"/>
              </a:defRPr>
            </a:lvl1pPr>
            <a:lvl2pPr marL="169780" indent="-169780">
              <a:spcBef>
                <a:spcPts val="0"/>
              </a:spcBef>
              <a:spcAft>
                <a:spcPts val="500"/>
              </a:spcAft>
              <a:buClrTx/>
              <a:buFont typeface="Lucida Grande"/>
              <a:buChar char="●"/>
              <a:defRPr sz="1600" b="0" i="0" spc="0">
                <a:solidFill>
                  <a:schemeClr val="bg1"/>
                </a:solidFill>
                <a:latin typeface="Akkurat Light Pro"/>
                <a:cs typeface="Akkurat Light Pro"/>
              </a:defRPr>
            </a:lvl2pPr>
            <a:lvl3pPr marL="345907" indent="-165019">
              <a:spcBef>
                <a:spcPts val="0"/>
              </a:spcBef>
              <a:spcAft>
                <a:spcPts val="500"/>
              </a:spcAft>
              <a:buClr>
                <a:schemeClr val="bg1"/>
              </a:buClr>
              <a:buFont typeface="Lucida Grande"/>
              <a:buChar char="–"/>
              <a:defRPr sz="1600" b="0" i="0" spc="0">
                <a:solidFill>
                  <a:schemeClr val="bg1"/>
                </a:solidFill>
                <a:latin typeface="Akkurat Light Pro"/>
                <a:cs typeface="Akkurat Light Pro"/>
              </a:defRPr>
            </a:lvl3pPr>
            <a:lvl4pPr marL="515686" indent="-169780">
              <a:spcBef>
                <a:spcPts val="0"/>
              </a:spcBef>
              <a:spcAft>
                <a:spcPts val="500"/>
              </a:spcAft>
              <a:buClr>
                <a:schemeClr val="bg1"/>
              </a:buClr>
              <a:buFont typeface="Lucida Grande"/>
              <a:buChar char="–"/>
              <a:defRPr sz="1600" b="0" i="0" spc="0">
                <a:solidFill>
                  <a:schemeClr val="bg1"/>
                </a:solidFill>
                <a:latin typeface="Akkurat Light Pro"/>
                <a:cs typeface="Akkurat Light Pro"/>
              </a:defRPr>
            </a:lvl4pPr>
            <a:lvl5pPr marL="2056119" indent="-1437933">
              <a:defRPr sz="1500" spc="-57">
                <a:solidFill>
                  <a:schemeClr val="bg1"/>
                </a:solidFill>
                <a:latin typeface="Akkurat Light Pro"/>
                <a:cs typeface="Akkurat Light Pro"/>
              </a:defRPr>
            </a:lvl5pPr>
          </a:lstStyle>
          <a:p>
            <a:pPr lvl="0"/>
            <a:r>
              <a:rPr lang="en-US" dirty="0" smtClean="0"/>
              <a:t>Subtitle</a:t>
            </a:r>
          </a:p>
        </p:txBody>
      </p:sp>
      <p:sp>
        <p:nvSpPr>
          <p:cNvPr id="10" name="Title 8"/>
          <p:cNvSpPr>
            <a:spLocks noGrp="1"/>
          </p:cNvSpPr>
          <p:nvPr>
            <p:ph type="title" hasCustomPrompt="1"/>
          </p:nvPr>
        </p:nvSpPr>
        <p:spPr>
          <a:xfrm>
            <a:off x="516013" y="462008"/>
            <a:ext cx="5304295" cy="1262997"/>
          </a:xfrm>
          <a:prstGeom prst="rect">
            <a:avLst/>
          </a:prstGeom>
        </p:spPr>
        <p:txBody>
          <a:bodyPr vert="horz" lIns="0" tIns="0" rIns="0" bIns="0" anchor="b" anchorCtr="0"/>
          <a:lstStyle>
            <a:lvl1pPr algn="l">
              <a:lnSpc>
                <a:spcPts val="3798"/>
              </a:lnSpc>
              <a:defRPr lang="en-US" sz="3700" b="0" i="0" spc="0" baseline="0" smtClean="0">
                <a:latin typeface="Proxima Nova Bold"/>
                <a:cs typeface="Proxima Nova Bold"/>
              </a:defRPr>
            </a:lvl1pPr>
          </a:lstStyle>
          <a:p>
            <a:r>
              <a:rPr lang="en-US" dirty="0" smtClean="0"/>
              <a:t>Title of presentation</a:t>
            </a:r>
            <a:endParaRPr lang="en-US" dirty="0"/>
          </a:p>
        </p:txBody>
      </p:sp>
      <p:pic>
        <p:nvPicPr>
          <p:cNvPr id="13" name="Picture 12" descr="logo-crop-dark-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5642" y="0"/>
            <a:ext cx="3217914" cy="3041816"/>
          </a:xfrm>
          <a:prstGeom prst="rect">
            <a:avLst/>
          </a:prstGeom>
        </p:spPr>
      </p:pic>
    </p:spTree>
    <p:extLst>
      <p:ext uri="{BB962C8B-B14F-4D97-AF65-F5344CB8AC3E}">
        <p14:creationId xmlns:p14="http://schemas.microsoft.com/office/powerpoint/2010/main" val="60540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0808"/>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6887" y="205995"/>
            <a:ext cx="8230200" cy="857699"/>
          </a:xfrm>
          <a:prstGeom prst="rect">
            <a:avLst/>
          </a:prstGeom>
          <a:noFill/>
          <a:ln>
            <a:noFill/>
          </a:ln>
        </p:spPr>
        <p:txBody>
          <a:bodyPr lIns="91425" tIns="91425" rIns="91425" bIns="91425" anchor="ctr" anchorCtr="0"/>
          <a:lstStyle>
            <a:lvl1pPr marL="0" marR="0" indent="0" algn="ctr" rtl="0">
              <a:spcBef>
                <a:spcPts val="0"/>
              </a:spcBef>
              <a:buClr>
                <a:srgbClr val="FFFFFF"/>
              </a:buClr>
              <a:buSzPct val="100000"/>
              <a:buFont typeface="Proxima Nova"/>
              <a:buNone/>
              <a:defRPr sz="4100" b="1" i="0" u="none" strike="noStrike" cap="none" baseline="0">
                <a:solidFill>
                  <a:srgbClr val="FFFFFF"/>
                </a:solidFill>
                <a:latin typeface="Proxima Nova"/>
                <a:ea typeface="Proxima Nova"/>
                <a:cs typeface="Proxima Nova"/>
                <a:sym typeface="Proxima Nova"/>
              </a:defRPr>
            </a:lvl1pPr>
            <a:lvl2pPr marL="0" marR="0" indent="0" algn="l" rtl="0">
              <a:spcBef>
                <a:spcPts val="0"/>
              </a:spcBef>
              <a:buClr>
                <a:srgbClr val="FFFFFF"/>
              </a:buClr>
              <a:defRPr>
                <a:solidFill>
                  <a:srgbClr val="FFFFFF"/>
                </a:solidFill>
              </a:defRPr>
            </a:lvl2pPr>
            <a:lvl3pPr marL="0" marR="0" indent="0" algn="l" rtl="0">
              <a:spcBef>
                <a:spcPts val="0"/>
              </a:spcBef>
              <a:buClr>
                <a:srgbClr val="FFFFFF"/>
              </a:buClr>
              <a:defRPr>
                <a:solidFill>
                  <a:srgbClr val="FFFFFF"/>
                </a:solidFill>
              </a:defRPr>
            </a:lvl3pPr>
            <a:lvl4pPr marL="0" marR="0" indent="0" algn="l" rtl="0">
              <a:spcBef>
                <a:spcPts val="0"/>
              </a:spcBef>
              <a:buClr>
                <a:srgbClr val="FFFFFF"/>
              </a:buClr>
              <a:defRPr>
                <a:solidFill>
                  <a:srgbClr val="FFFFFF"/>
                </a:solidFill>
              </a:defRPr>
            </a:lvl4pPr>
            <a:lvl5pPr marL="0" marR="0" indent="0" algn="l" rtl="0">
              <a:spcBef>
                <a:spcPts val="0"/>
              </a:spcBef>
              <a:buClr>
                <a:srgbClr val="FFFFFF"/>
              </a:buClr>
              <a:defRPr>
                <a:solidFill>
                  <a:srgbClr val="FFFFFF"/>
                </a:solidFill>
              </a:defRPr>
            </a:lvl5pPr>
            <a:lvl6pPr marL="0" marR="0" indent="0" algn="l" rtl="0">
              <a:spcBef>
                <a:spcPts val="0"/>
              </a:spcBef>
              <a:buClr>
                <a:srgbClr val="FFFFFF"/>
              </a:buClr>
              <a:defRPr>
                <a:solidFill>
                  <a:srgbClr val="FFFFFF"/>
                </a:solidFill>
              </a:defRPr>
            </a:lvl6pPr>
            <a:lvl7pPr marL="0" marR="0" indent="0" algn="l" rtl="0">
              <a:spcBef>
                <a:spcPts val="0"/>
              </a:spcBef>
              <a:buClr>
                <a:srgbClr val="FFFFFF"/>
              </a:buClr>
              <a:defRPr>
                <a:solidFill>
                  <a:srgbClr val="FFFFFF"/>
                </a:solidFill>
              </a:defRPr>
            </a:lvl7pPr>
            <a:lvl8pPr marL="0" marR="0" indent="0" algn="l" rtl="0">
              <a:spcBef>
                <a:spcPts val="0"/>
              </a:spcBef>
              <a:buClr>
                <a:srgbClr val="FFFFFF"/>
              </a:buClr>
              <a:defRPr>
                <a:solidFill>
                  <a:srgbClr val="FFFFFF"/>
                </a:solidFill>
              </a:defRPr>
            </a:lvl8pPr>
            <a:lvl9pPr marL="0" marR="0" indent="0" algn="l" rtl="0">
              <a:spcBef>
                <a:spcPts val="0"/>
              </a:spcBef>
              <a:buClr>
                <a:srgbClr val="FFFFFF"/>
              </a:buClr>
              <a:defRPr>
                <a:solidFill>
                  <a:srgbClr val="FFFFFF"/>
                </a:solidFill>
              </a:defRPr>
            </a:lvl9pPr>
          </a:lstStyle>
          <a:p>
            <a:endParaRPr/>
          </a:p>
        </p:txBody>
      </p:sp>
      <p:sp>
        <p:nvSpPr>
          <p:cNvPr id="10" name="Shape 10"/>
          <p:cNvSpPr txBox="1">
            <a:spLocks noGrp="1"/>
          </p:cNvSpPr>
          <p:nvPr>
            <p:ph type="dt" idx="10"/>
          </p:nvPr>
        </p:nvSpPr>
        <p:spPr>
          <a:xfrm>
            <a:off x="456887" y="4766903"/>
            <a:ext cx="2133900" cy="274199"/>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rgbClr val="141414"/>
                </a:solidFill>
                <a:latin typeface="Proxima Nova"/>
                <a:ea typeface="Proxima Nova"/>
                <a:cs typeface="Proxima Nova"/>
                <a:sym typeface="Proxima Nova"/>
              </a:defRPr>
            </a:lvl1pPr>
            <a:lvl2pPr marL="511920" marR="0" indent="-3920" algn="l" rtl="0">
              <a:spcBef>
                <a:spcPts val="0"/>
              </a:spcBef>
              <a:defRPr sz="2000" b="0" i="0" u="none" strike="noStrike" cap="none" baseline="0">
                <a:solidFill>
                  <a:schemeClr val="dk1"/>
                </a:solidFill>
                <a:latin typeface="Calibri"/>
                <a:ea typeface="Calibri"/>
                <a:cs typeface="Calibri"/>
                <a:sym typeface="Calibri"/>
              </a:defRPr>
            </a:lvl2pPr>
            <a:lvl3pPr marL="1023842" marR="0" indent="-7842" algn="l" rtl="0">
              <a:spcBef>
                <a:spcPts val="0"/>
              </a:spcBef>
              <a:defRPr sz="2000" b="0" i="0" u="none" strike="noStrike" cap="none" baseline="0">
                <a:solidFill>
                  <a:schemeClr val="dk1"/>
                </a:solidFill>
                <a:latin typeface="Calibri"/>
                <a:ea typeface="Calibri"/>
                <a:cs typeface="Calibri"/>
                <a:sym typeface="Calibri"/>
              </a:defRPr>
            </a:lvl3pPr>
            <a:lvl4pPr marL="1535761" marR="0" indent="-11761" algn="l" rtl="0">
              <a:spcBef>
                <a:spcPts val="0"/>
              </a:spcBef>
              <a:defRPr sz="2000" b="0" i="0" u="none" strike="noStrike" cap="none" baseline="0">
                <a:solidFill>
                  <a:schemeClr val="dk1"/>
                </a:solidFill>
                <a:latin typeface="Calibri"/>
                <a:ea typeface="Calibri"/>
                <a:cs typeface="Calibri"/>
                <a:sym typeface="Calibri"/>
              </a:defRPr>
            </a:lvl4pPr>
            <a:lvl5pPr marL="2047682" marR="0" indent="-2981" algn="l" rtl="0">
              <a:spcBef>
                <a:spcPts val="0"/>
              </a:spcBef>
              <a:defRPr sz="2000" b="0" i="0" u="none" strike="noStrike" cap="none" baseline="0">
                <a:solidFill>
                  <a:schemeClr val="dk1"/>
                </a:solidFill>
                <a:latin typeface="Calibri"/>
                <a:ea typeface="Calibri"/>
                <a:cs typeface="Calibri"/>
                <a:sym typeface="Calibri"/>
              </a:defRPr>
            </a:lvl5pPr>
            <a:lvl6pPr marL="2559603" marR="0" indent="-6903" algn="l" rtl="0">
              <a:spcBef>
                <a:spcPts val="0"/>
              </a:spcBef>
              <a:defRPr sz="2000" b="0" i="0" u="none" strike="noStrike" cap="none" baseline="0">
                <a:solidFill>
                  <a:schemeClr val="dk1"/>
                </a:solidFill>
                <a:latin typeface="Calibri"/>
                <a:ea typeface="Calibri"/>
                <a:cs typeface="Calibri"/>
                <a:sym typeface="Calibri"/>
              </a:defRPr>
            </a:lvl6pPr>
            <a:lvl7pPr marL="3071521" marR="0" indent="-10821" algn="l" rtl="0">
              <a:spcBef>
                <a:spcPts val="0"/>
              </a:spcBef>
              <a:defRPr sz="2000" b="0" i="0" u="none" strike="noStrike" cap="none" baseline="0">
                <a:solidFill>
                  <a:schemeClr val="dk1"/>
                </a:solidFill>
                <a:latin typeface="Calibri"/>
                <a:ea typeface="Calibri"/>
                <a:cs typeface="Calibri"/>
                <a:sym typeface="Calibri"/>
              </a:defRPr>
            </a:lvl7pPr>
            <a:lvl8pPr marL="3583444" marR="0" indent="-2044" algn="l" rtl="0">
              <a:spcBef>
                <a:spcPts val="0"/>
              </a:spcBef>
              <a:defRPr sz="2000" b="0" i="0" u="none" strike="noStrike" cap="none" baseline="0">
                <a:solidFill>
                  <a:schemeClr val="dk1"/>
                </a:solidFill>
                <a:latin typeface="Calibri"/>
                <a:ea typeface="Calibri"/>
                <a:cs typeface="Calibri"/>
                <a:sym typeface="Calibri"/>
              </a:defRPr>
            </a:lvl8pPr>
            <a:lvl9pPr marL="4095365" marR="0" indent="-5965" algn="l" rtl="0">
              <a:spcBef>
                <a:spcPts val="0"/>
              </a:spcBef>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ftr" idx="11"/>
          </p:nvPr>
        </p:nvSpPr>
        <p:spPr>
          <a:xfrm>
            <a:off x="3123850" y="4766903"/>
            <a:ext cx="2896199" cy="274199"/>
          </a:xfrm>
          <a:prstGeom prst="rect">
            <a:avLst/>
          </a:prstGeom>
          <a:noFill/>
          <a:ln>
            <a:noFill/>
          </a:ln>
        </p:spPr>
        <p:txBody>
          <a:bodyPr lIns="91425" tIns="91425" rIns="91425" bIns="91425" anchor="ctr" anchorCtr="0"/>
          <a:lstStyle>
            <a:lvl1pPr marL="0" marR="0" indent="0" algn="ctr" rtl="0">
              <a:spcBef>
                <a:spcPts val="0"/>
              </a:spcBef>
              <a:defRPr sz="800" b="0" i="0" u="none" strike="noStrike" cap="none" baseline="0">
                <a:solidFill>
                  <a:srgbClr val="141414"/>
                </a:solidFill>
                <a:latin typeface="Proxima Nova"/>
                <a:ea typeface="Proxima Nova"/>
                <a:cs typeface="Proxima Nova"/>
                <a:sym typeface="Proxima Nova"/>
              </a:defRPr>
            </a:lvl1pPr>
            <a:lvl2pPr marL="511920" marR="0" indent="-3920" algn="l" rtl="0">
              <a:spcBef>
                <a:spcPts val="0"/>
              </a:spcBef>
              <a:defRPr sz="2000" b="0" i="0" u="none" strike="noStrike" cap="none" baseline="0">
                <a:solidFill>
                  <a:schemeClr val="dk1"/>
                </a:solidFill>
                <a:latin typeface="Calibri"/>
                <a:ea typeface="Calibri"/>
                <a:cs typeface="Calibri"/>
                <a:sym typeface="Calibri"/>
              </a:defRPr>
            </a:lvl2pPr>
            <a:lvl3pPr marL="1023842" marR="0" indent="-7842" algn="l" rtl="0">
              <a:spcBef>
                <a:spcPts val="0"/>
              </a:spcBef>
              <a:defRPr sz="2000" b="0" i="0" u="none" strike="noStrike" cap="none" baseline="0">
                <a:solidFill>
                  <a:schemeClr val="dk1"/>
                </a:solidFill>
                <a:latin typeface="Calibri"/>
                <a:ea typeface="Calibri"/>
                <a:cs typeface="Calibri"/>
                <a:sym typeface="Calibri"/>
              </a:defRPr>
            </a:lvl3pPr>
            <a:lvl4pPr marL="1535761" marR="0" indent="-11761" algn="l" rtl="0">
              <a:spcBef>
                <a:spcPts val="0"/>
              </a:spcBef>
              <a:defRPr sz="2000" b="0" i="0" u="none" strike="noStrike" cap="none" baseline="0">
                <a:solidFill>
                  <a:schemeClr val="dk1"/>
                </a:solidFill>
                <a:latin typeface="Calibri"/>
                <a:ea typeface="Calibri"/>
                <a:cs typeface="Calibri"/>
                <a:sym typeface="Calibri"/>
              </a:defRPr>
            </a:lvl4pPr>
            <a:lvl5pPr marL="2047682" marR="0" indent="-2981" algn="l" rtl="0">
              <a:spcBef>
                <a:spcPts val="0"/>
              </a:spcBef>
              <a:defRPr sz="2000" b="0" i="0" u="none" strike="noStrike" cap="none" baseline="0">
                <a:solidFill>
                  <a:schemeClr val="dk1"/>
                </a:solidFill>
                <a:latin typeface="Calibri"/>
                <a:ea typeface="Calibri"/>
                <a:cs typeface="Calibri"/>
                <a:sym typeface="Calibri"/>
              </a:defRPr>
            </a:lvl5pPr>
            <a:lvl6pPr marL="2559603" marR="0" indent="-6903" algn="l" rtl="0">
              <a:spcBef>
                <a:spcPts val="0"/>
              </a:spcBef>
              <a:defRPr sz="2000" b="0" i="0" u="none" strike="noStrike" cap="none" baseline="0">
                <a:solidFill>
                  <a:schemeClr val="dk1"/>
                </a:solidFill>
                <a:latin typeface="Calibri"/>
                <a:ea typeface="Calibri"/>
                <a:cs typeface="Calibri"/>
                <a:sym typeface="Calibri"/>
              </a:defRPr>
            </a:lvl6pPr>
            <a:lvl7pPr marL="3071521" marR="0" indent="-10821" algn="l" rtl="0">
              <a:spcBef>
                <a:spcPts val="0"/>
              </a:spcBef>
              <a:defRPr sz="2000" b="0" i="0" u="none" strike="noStrike" cap="none" baseline="0">
                <a:solidFill>
                  <a:schemeClr val="dk1"/>
                </a:solidFill>
                <a:latin typeface="Calibri"/>
                <a:ea typeface="Calibri"/>
                <a:cs typeface="Calibri"/>
                <a:sym typeface="Calibri"/>
              </a:defRPr>
            </a:lvl7pPr>
            <a:lvl8pPr marL="3583444" marR="0" indent="-2044" algn="l" rtl="0">
              <a:spcBef>
                <a:spcPts val="0"/>
              </a:spcBef>
              <a:defRPr sz="2000" b="0" i="0" u="none" strike="noStrike" cap="none" baseline="0">
                <a:solidFill>
                  <a:schemeClr val="dk1"/>
                </a:solidFill>
                <a:latin typeface="Calibri"/>
                <a:ea typeface="Calibri"/>
                <a:cs typeface="Calibri"/>
                <a:sym typeface="Calibri"/>
              </a:defRPr>
            </a:lvl8pPr>
            <a:lvl9pPr marL="4095365" marR="0" indent="-5965" algn="l" rtl="0">
              <a:spcBef>
                <a:spcPts val="0"/>
              </a:spcBef>
              <a:defRPr sz="20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185" y="4766903"/>
            <a:ext cx="2133900" cy="274199"/>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rgbClr val="141414"/>
                </a:solidFill>
                <a:latin typeface="Proxima Nova"/>
                <a:ea typeface="Proxima Nova"/>
                <a:cs typeface="Proxima Nova"/>
                <a:sym typeface="Proxima Nova"/>
              </a:defRPr>
            </a:lvl1pPr>
            <a:lvl2pPr marL="511920" marR="0" indent="-3920" algn="l" rtl="0">
              <a:spcBef>
                <a:spcPts val="0"/>
              </a:spcBef>
              <a:defRPr sz="2000" b="0" i="0" u="none" strike="noStrike" cap="none" baseline="0">
                <a:solidFill>
                  <a:schemeClr val="dk1"/>
                </a:solidFill>
                <a:latin typeface="Calibri"/>
                <a:ea typeface="Calibri"/>
                <a:cs typeface="Calibri"/>
                <a:sym typeface="Calibri"/>
              </a:defRPr>
            </a:lvl2pPr>
            <a:lvl3pPr marL="1023842" marR="0" indent="-7842" algn="l" rtl="0">
              <a:spcBef>
                <a:spcPts val="0"/>
              </a:spcBef>
              <a:defRPr sz="2000" b="0" i="0" u="none" strike="noStrike" cap="none" baseline="0">
                <a:solidFill>
                  <a:schemeClr val="dk1"/>
                </a:solidFill>
                <a:latin typeface="Calibri"/>
                <a:ea typeface="Calibri"/>
                <a:cs typeface="Calibri"/>
                <a:sym typeface="Calibri"/>
              </a:defRPr>
            </a:lvl3pPr>
            <a:lvl4pPr marL="1535761" marR="0" indent="-11761" algn="l" rtl="0">
              <a:spcBef>
                <a:spcPts val="0"/>
              </a:spcBef>
              <a:defRPr sz="2000" b="0" i="0" u="none" strike="noStrike" cap="none" baseline="0">
                <a:solidFill>
                  <a:schemeClr val="dk1"/>
                </a:solidFill>
                <a:latin typeface="Calibri"/>
                <a:ea typeface="Calibri"/>
                <a:cs typeface="Calibri"/>
                <a:sym typeface="Calibri"/>
              </a:defRPr>
            </a:lvl4pPr>
            <a:lvl5pPr marL="2047682" marR="0" indent="-2981" algn="l" rtl="0">
              <a:spcBef>
                <a:spcPts val="0"/>
              </a:spcBef>
              <a:defRPr sz="2000" b="0" i="0" u="none" strike="noStrike" cap="none" baseline="0">
                <a:solidFill>
                  <a:schemeClr val="dk1"/>
                </a:solidFill>
                <a:latin typeface="Calibri"/>
                <a:ea typeface="Calibri"/>
                <a:cs typeface="Calibri"/>
                <a:sym typeface="Calibri"/>
              </a:defRPr>
            </a:lvl5pPr>
            <a:lvl6pPr marL="2559603" marR="0" indent="-6903" algn="l" rtl="0">
              <a:spcBef>
                <a:spcPts val="0"/>
              </a:spcBef>
              <a:defRPr sz="2000" b="0" i="0" u="none" strike="noStrike" cap="none" baseline="0">
                <a:solidFill>
                  <a:schemeClr val="dk1"/>
                </a:solidFill>
                <a:latin typeface="Calibri"/>
                <a:ea typeface="Calibri"/>
                <a:cs typeface="Calibri"/>
                <a:sym typeface="Calibri"/>
              </a:defRPr>
            </a:lvl6pPr>
            <a:lvl7pPr marL="3071521" marR="0" indent="-10821" algn="l" rtl="0">
              <a:spcBef>
                <a:spcPts val="0"/>
              </a:spcBef>
              <a:defRPr sz="2000" b="0" i="0" u="none" strike="noStrike" cap="none" baseline="0">
                <a:solidFill>
                  <a:schemeClr val="dk1"/>
                </a:solidFill>
                <a:latin typeface="Calibri"/>
                <a:ea typeface="Calibri"/>
                <a:cs typeface="Calibri"/>
                <a:sym typeface="Calibri"/>
              </a:defRPr>
            </a:lvl7pPr>
            <a:lvl8pPr marL="3583444" marR="0" indent="-2044" algn="l" rtl="0">
              <a:spcBef>
                <a:spcPts val="0"/>
              </a:spcBef>
              <a:defRPr sz="2000" b="0" i="0" u="none" strike="noStrike" cap="none" baseline="0">
                <a:solidFill>
                  <a:schemeClr val="dk1"/>
                </a:solidFill>
                <a:latin typeface="Calibri"/>
                <a:ea typeface="Calibri"/>
                <a:cs typeface="Calibri"/>
                <a:sym typeface="Calibri"/>
              </a:defRPr>
            </a:lvl8pPr>
            <a:lvl9pPr marL="4095365" marR="0" indent="-5965" algn="l" rtl="0">
              <a:spcBef>
                <a:spcPts val="0"/>
              </a:spcBef>
              <a:defRPr sz="20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6887" y="1200573"/>
            <a:ext cx="8230200" cy="3393899"/>
          </a:xfrm>
          <a:prstGeom prst="rect">
            <a:avLst/>
          </a:prstGeom>
          <a:noFill/>
          <a:ln>
            <a:noFill/>
          </a:ln>
        </p:spPr>
        <p:txBody>
          <a:bodyPr lIns="91425" tIns="91425" rIns="91425" bIns="91425" anchor="t" anchorCtr="0"/>
          <a:lstStyle>
            <a:lvl1pPr marL="383941" marR="0" indent="-383941" algn="l" rtl="0">
              <a:spcBef>
                <a:spcPts val="360"/>
              </a:spcBef>
              <a:buClr>
                <a:srgbClr val="FFFFFF"/>
              </a:buClr>
              <a:buSzPct val="100000"/>
              <a:buFont typeface="Proxima Nova"/>
              <a:buNone/>
              <a:defRPr sz="2500" b="0" i="0" u="none" strike="noStrike" cap="none" baseline="0">
                <a:solidFill>
                  <a:srgbClr val="FFFFFF"/>
                </a:solidFill>
                <a:latin typeface="Proxima Nova"/>
                <a:ea typeface="Proxima Nova"/>
                <a:cs typeface="Proxima Nova"/>
                <a:sym typeface="Proxima Nova"/>
              </a:defRPr>
            </a:lvl1pPr>
            <a:lvl2pPr marL="183437" marR="0" indent="-113587" algn="l" rtl="0">
              <a:spcBef>
                <a:spcPts val="36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2pPr>
            <a:lvl3pPr marL="367884" marR="0" indent="-120234" algn="l" rtl="0">
              <a:spcBef>
                <a:spcPts val="36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3pPr>
            <a:lvl4pPr marL="541244" marR="0" indent="-115794" algn="l" rtl="0">
              <a:spcBef>
                <a:spcPts val="36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4pPr>
            <a:lvl5pPr marL="724683" marR="0" indent="-121433" algn="l" rtl="0">
              <a:spcBef>
                <a:spcPts val="36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5pPr>
            <a:lvl6pPr marL="2815562" marR="0" indent="-180312" algn="l" rtl="0">
              <a:spcBef>
                <a:spcPts val="44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6pPr>
            <a:lvl7pPr marL="3327483" marR="0" indent="-184233" algn="l" rtl="0">
              <a:spcBef>
                <a:spcPts val="44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7pPr>
            <a:lvl8pPr marL="3839402" marR="0" indent="-175452" algn="l" rtl="0">
              <a:spcBef>
                <a:spcPts val="44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8pPr>
            <a:lvl9pPr marL="4351324" marR="0" indent="-179374" algn="l" rtl="0">
              <a:spcBef>
                <a:spcPts val="440"/>
              </a:spcBef>
              <a:buClr>
                <a:srgbClr val="78F000"/>
              </a:buClr>
              <a:buFont typeface="Arial"/>
              <a:buChar char="●"/>
              <a:defRPr sz="1800" b="0" i="0" u="none" strike="noStrike" cap="none" baseline="0">
                <a:solidFill>
                  <a:srgbClr val="FFFFFF"/>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3" Type="http://schemas.openxmlformats.org/officeDocument/2006/relationships/hyperlink" Target="http://labs.spotify.com/" TargetMode="External"/><Relationship Id="rId4" Type="http://schemas.openxmlformats.org/officeDocument/2006/relationships/comments" Target="../comments/comment2.xml"/><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16013" y="3387848"/>
            <a:ext cx="5622818" cy="1379298"/>
          </a:xfrm>
        </p:spPr>
        <p:txBody>
          <a:bodyPr/>
          <a:lstStyle/>
          <a:p>
            <a:pPr lvl="0"/>
            <a:r>
              <a:rPr lang="en-US" dirty="0" smtClean="0"/>
              <a:t>Qcon San Francisco 2014</a:t>
            </a:r>
            <a:endParaRPr lang="en-US" dirty="0"/>
          </a:p>
          <a:p>
            <a:pPr lvl="0"/>
            <a:r>
              <a:rPr lang="en-US" sz="1800" dirty="0"/>
              <a:t>Simon </a:t>
            </a:r>
            <a:r>
              <a:rPr lang="en-US" sz="1800" dirty="0" smtClean="0"/>
              <a:t>Marcus – Head of People Operations / Tribe Lead for Social</a:t>
            </a:r>
            <a:endParaRPr lang="en-US" sz="1800" dirty="0"/>
          </a:p>
          <a:p>
            <a:r>
              <a:rPr lang="en-US" sz="1800" dirty="0"/>
              <a:t>@</a:t>
            </a:r>
            <a:r>
              <a:rPr lang="en-US" sz="1800" dirty="0" smtClean="0"/>
              <a:t>lycaonmarcus    #</a:t>
            </a:r>
            <a:r>
              <a:rPr lang="en-US" sz="1800" dirty="0" err="1" smtClean="0"/>
              <a:t>qconsf</a:t>
            </a:r>
            <a:endParaRPr lang="en-US" sz="1800" dirty="0"/>
          </a:p>
          <a:p>
            <a:endParaRPr lang="en-US" dirty="0"/>
          </a:p>
        </p:txBody>
      </p:sp>
      <p:sp>
        <p:nvSpPr>
          <p:cNvPr id="4" name="TextBox 3"/>
          <p:cNvSpPr txBox="1"/>
          <p:nvPr/>
        </p:nvSpPr>
        <p:spPr>
          <a:xfrm>
            <a:off x="-424787" y="1386188"/>
            <a:ext cx="1450633" cy="267788"/>
          </a:xfrm>
          <a:prstGeom prst="rect">
            <a:avLst/>
          </a:prstGeom>
          <a:noFill/>
        </p:spPr>
        <p:txBody>
          <a:bodyPr wrap="square" lIns="51837" tIns="25919" rIns="51837" bIns="25919" rtlCol="0">
            <a:spAutoFit/>
          </a:bodyPr>
          <a:lstStyle/>
          <a:p>
            <a:endParaRPr lang="en-US" kern="1200" dirty="0"/>
          </a:p>
        </p:txBody>
      </p:sp>
      <p:sp>
        <p:nvSpPr>
          <p:cNvPr id="2" name="Title 1"/>
          <p:cNvSpPr>
            <a:spLocks noGrp="1"/>
          </p:cNvSpPr>
          <p:nvPr>
            <p:ph type="title"/>
          </p:nvPr>
        </p:nvSpPr>
        <p:spPr>
          <a:xfrm>
            <a:off x="516013" y="462008"/>
            <a:ext cx="5304295" cy="2219512"/>
          </a:xfrm>
        </p:spPr>
        <p:txBody>
          <a:bodyPr anchor="ctr"/>
          <a:lstStyle/>
          <a:p>
            <a:pPr>
              <a:lnSpc>
                <a:spcPct val="100000"/>
              </a:lnSpc>
            </a:pPr>
            <a:r>
              <a:rPr lang="en-US" sz="5400" dirty="0" smtClean="0"/>
              <a:t>Growing Up </a:t>
            </a:r>
            <a:r>
              <a:rPr lang="en-US" sz="5400" dirty="0" smtClean="0">
                <a:solidFill>
                  <a:schemeClr val="tx2"/>
                </a:solidFill>
              </a:rPr>
              <a:t>Spotify</a:t>
            </a:r>
            <a:endParaRPr lang="en-US" sz="5400" dirty="0">
              <a:solidFill>
                <a:schemeClr val="tx2"/>
              </a:solidFill>
            </a:endParaRPr>
          </a:p>
        </p:txBody>
      </p:sp>
    </p:spTree>
    <p:extLst>
      <p:ext uri="{BB962C8B-B14F-4D97-AF65-F5344CB8AC3E}">
        <p14:creationId xmlns:p14="http://schemas.microsoft.com/office/powerpoint/2010/main" val="268144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22525" y="2934258"/>
            <a:ext cx="7999799" cy="1721284"/>
          </a:xfrm>
          <a:prstGeom prst="rect">
            <a:avLst/>
          </a:prstGeom>
        </p:spPr>
        <p:txBody>
          <a:bodyPr lIns="0" tIns="0" rIns="0" bIns="0" anchor="t" anchorCtr="0">
            <a:noAutofit/>
          </a:bodyPr>
          <a:lstStyle/>
          <a:p>
            <a:pPr lvl="0" algn="ctr" rtl="0">
              <a:lnSpc>
                <a:spcPct val="90000"/>
              </a:lnSpc>
              <a:spcBef>
                <a:spcPts val="0"/>
              </a:spcBef>
              <a:buNone/>
            </a:pPr>
            <a:endParaRPr dirty="0"/>
          </a:p>
          <a:p>
            <a:pPr lvl="0" algn="ctr" rtl="0">
              <a:lnSpc>
                <a:spcPct val="90000"/>
              </a:lnSpc>
              <a:spcBef>
                <a:spcPts val="0"/>
              </a:spcBef>
              <a:buNone/>
            </a:pPr>
            <a:endParaRPr dirty="0"/>
          </a:p>
        </p:txBody>
      </p:sp>
      <p:sp>
        <p:nvSpPr>
          <p:cNvPr id="135" name="Shape 135"/>
          <p:cNvSpPr txBox="1">
            <a:spLocks noGrp="1"/>
          </p:cNvSpPr>
          <p:nvPr>
            <p:ph type="title"/>
          </p:nvPr>
        </p:nvSpPr>
        <p:spPr>
          <a:xfrm>
            <a:off x="516024" y="707501"/>
            <a:ext cx="8106300" cy="2211076"/>
          </a:xfrm>
          <a:prstGeom prst="rect">
            <a:avLst/>
          </a:prstGeom>
        </p:spPr>
        <p:txBody>
          <a:bodyPr lIns="91425" tIns="91425" rIns="91425" bIns="91425" anchor="b" anchorCtr="0">
            <a:noAutofit/>
          </a:bodyPr>
          <a:lstStyle/>
          <a:p>
            <a:pPr lvl="0" algn="ctr">
              <a:lnSpc>
                <a:spcPct val="80000"/>
              </a:lnSpc>
            </a:pPr>
            <a:r>
              <a:rPr lang="en-US" sz="7200" dirty="0" smtClean="0">
                <a:solidFill>
                  <a:srgbClr val="84BD00"/>
                </a:solidFill>
                <a:latin typeface="Proxima Nova Bold"/>
                <a:cs typeface="Proxima Nova Bold"/>
              </a:rPr>
              <a:t>Growing up </a:t>
            </a:r>
            <a:r>
              <a:rPr lang="en-US" sz="7200" dirty="0" smtClean="0">
                <a:latin typeface="Proxima Nova Bold"/>
                <a:cs typeface="Proxima Nova Bold"/>
              </a:rPr>
              <a:t>Our Org Chart</a:t>
            </a:r>
            <a:endParaRPr lang="en-US" sz="7200" dirty="0"/>
          </a:p>
        </p:txBody>
      </p:sp>
    </p:spTree>
    <p:extLst>
      <p:ext uri="{BB962C8B-B14F-4D97-AF65-F5344CB8AC3E}">
        <p14:creationId xmlns:p14="http://schemas.microsoft.com/office/powerpoint/2010/main" val="34688780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otify-Desktop.png"/>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0" y="-714953"/>
            <a:ext cx="8818917" cy="6741126"/>
          </a:xfrm>
          <a:prstGeom prst="rect">
            <a:avLst/>
          </a:prstGeom>
        </p:spPr>
      </p:pic>
      <p:sp>
        <p:nvSpPr>
          <p:cNvPr id="3" name="Text Placeholder 2"/>
          <p:cNvSpPr>
            <a:spLocks noGrp="1"/>
          </p:cNvSpPr>
          <p:nvPr>
            <p:ph type="body" idx="1"/>
          </p:nvPr>
        </p:nvSpPr>
        <p:spPr>
          <a:xfrm>
            <a:off x="1171678" y="950451"/>
            <a:ext cx="7071032" cy="3416709"/>
          </a:xfrm>
        </p:spPr>
        <p:txBody>
          <a:bodyPr/>
          <a:lstStyle/>
          <a:p>
            <a:r>
              <a:rPr lang="en-US" sz="3600" dirty="0">
                <a:solidFill>
                  <a:schemeClr val="tx2"/>
                </a:solidFill>
              </a:rPr>
              <a:t>O</a:t>
            </a:r>
            <a:r>
              <a:rPr lang="en-US" sz="3600" dirty="0" smtClean="0">
                <a:solidFill>
                  <a:schemeClr val="tx2"/>
                </a:solidFill>
              </a:rPr>
              <a:t>rganizations </a:t>
            </a:r>
            <a:r>
              <a:rPr lang="en-US" sz="3600" dirty="0">
                <a:solidFill>
                  <a:schemeClr val="tx2"/>
                </a:solidFill>
              </a:rPr>
              <a:t>which design systems ... are constrained to produce designs which are copies of the communication structures of these </a:t>
            </a:r>
            <a:r>
              <a:rPr lang="en-US" sz="3600" dirty="0" smtClean="0">
                <a:solidFill>
                  <a:schemeClr val="tx2"/>
                </a:solidFill>
              </a:rPr>
              <a:t>organizations </a:t>
            </a:r>
            <a:r>
              <a:rPr lang="en-US" sz="3600" dirty="0" smtClean="0">
                <a:solidFill>
                  <a:schemeClr val="bg1"/>
                </a:solidFill>
              </a:rPr>
              <a:t>– Melvin Conway</a:t>
            </a:r>
            <a:endParaRPr lang="en-US" sz="3600" dirty="0">
              <a:solidFill>
                <a:schemeClr val="bg1"/>
              </a:solidFill>
            </a:endParaRPr>
          </a:p>
        </p:txBody>
      </p:sp>
    </p:spTree>
    <p:extLst>
      <p:ext uri="{BB962C8B-B14F-4D97-AF65-F5344CB8AC3E}">
        <p14:creationId xmlns:p14="http://schemas.microsoft.com/office/powerpoint/2010/main" val="1178537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6" name="Rectangle 5"/>
          <p:cNvSpPr/>
          <p:nvPr/>
        </p:nvSpPr>
        <p:spPr>
          <a:xfrm>
            <a:off x="886456" y="473202"/>
            <a:ext cx="7093483" cy="13615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589650" y="1332139"/>
            <a:ext cx="5577342" cy="346249"/>
          </a:xfrm>
          <a:prstGeom prst="rect">
            <a:avLst/>
          </a:prstGeom>
          <a:noFill/>
        </p:spPr>
        <p:txBody>
          <a:bodyPr wrap="square" rtlCol="0">
            <a:spAutoFit/>
          </a:bodyPr>
          <a:lstStyle/>
          <a:p>
            <a:pPr lvl="0" algn="ctr">
              <a:lnSpc>
                <a:spcPct val="90000"/>
              </a:lnSpc>
            </a:pPr>
            <a:r>
              <a:rPr lang="en-US" sz="1800" dirty="0" smtClean="0">
                <a:solidFill>
                  <a:schemeClr val="bg1"/>
                </a:solidFill>
                <a:latin typeface="Proxima Nova"/>
                <a:ea typeface="Proxima Nova"/>
                <a:cs typeface="Proxima Nova"/>
                <a:sym typeface="Proxima Nova"/>
              </a:rPr>
              <a:t>Release train, platform design, developer experience</a:t>
            </a:r>
            <a:endParaRPr lang="en-US" sz="1800" dirty="0">
              <a:solidFill>
                <a:schemeClr val="bg1"/>
              </a:solidFill>
              <a:latin typeface="Proxima Nova"/>
              <a:ea typeface="Proxima Nova"/>
              <a:cs typeface="Proxima Nova"/>
              <a:sym typeface="Proxima Nova"/>
            </a:endParaRPr>
          </a:p>
        </p:txBody>
      </p:sp>
      <p:sp>
        <p:nvSpPr>
          <p:cNvPr id="8" name="TextBox 7"/>
          <p:cNvSpPr txBox="1"/>
          <p:nvPr/>
        </p:nvSpPr>
        <p:spPr>
          <a:xfrm>
            <a:off x="1589649" y="562698"/>
            <a:ext cx="5310940" cy="769441"/>
          </a:xfrm>
          <a:prstGeom prst="rect">
            <a:avLst/>
          </a:prstGeom>
          <a:noFill/>
        </p:spPr>
        <p:txBody>
          <a:bodyPr wrap="none" rtlCol="0">
            <a:spAutoFit/>
          </a:bodyPr>
          <a:lstStyle/>
          <a:p>
            <a:r>
              <a:rPr lang="en-US" sz="4400" b="1" dirty="0" smtClean="0">
                <a:solidFill>
                  <a:srgbClr val="84BD00"/>
                </a:solidFill>
                <a:latin typeface="Proxima Nova Bold"/>
                <a:cs typeface="Proxima Nova Bold"/>
              </a:rPr>
              <a:t>Client Infrastructure</a:t>
            </a:r>
            <a:endParaRPr lang="en-US" sz="4400" b="1" dirty="0">
              <a:solidFill>
                <a:srgbClr val="84BD00"/>
              </a:solidFill>
              <a:latin typeface="Proxima Nova Bold"/>
              <a:cs typeface="Proxima Nova Bold"/>
            </a:endParaRPr>
          </a:p>
        </p:txBody>
      </p:sp>
      <p:sp>
        <p:nvSpPr>
          <p:cNvPr id="19" name="Rectangle 18"/>
          <p:cNvSpPr/>
          <p:nvPr/>
        </p:nvSpPr>
        <p:spPr>
          <a:xfrm>
            <a:off x="886456" y="2001151"/>
            <a:ext cx="7093483" cy="13615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589650" y="2860088"/>
            <a:ext cx="5577342" cy="346249"/>
          </a:xfrm>
          <a:prstGeom prst="rect">
            <a:avLst/>
          </a:prstGeom>
          <a:noFill/>
        </p:spPr>
        <p:txBody>
          <a:bodyPr wrap="square" rtlCol="0">
            <a:spAutoFit/>
          </a:bodyPr>
          <a:lstStyle/>
          <a:p>
            <a:pPr lvl="0" algn="ctr">
              <a:lnSpc>
                <a:spcPct val="90000"/>
              </a:lnSpc>
            </a:pPr>
            <a:r>
              <a:rPr lang="en-US" sz="1800" dirty="0" smtClean="0">
                <a:solidFill>
                  <a:schemeClr val="bg1"/>
                </a:solidFill>
                <a:latin typeface="Proxima Nova"/>
                <a:ea typeface="Proxima Nova"/>
                <a:cs typeface="Proxima Nova"/>
                <a:sym typeface="Proxima Nova"/>
              </a:rPr>
              <a:t>Social, Search, Browse, Your Music, Discover</a:t>
            </a:r>
            <a:endParaRPr lang="en-US" sz="1800" dirty="0">
              <a:solidFill>
                <a:schemeClr val="bg1"/>
              </a:solidFill>
              <a:latin typeface="Proxima Nova"/>
              <a:ea typeface="Proxima Nova"/>
              <a:cs typeface="Proxima Nova"/>
              <a:sym typeface="Proxima Nova"/>
            </a:endParaRPr>
          </a:p>
        </p:txBody>
      </p:sp>
      <p:sp>
        <p:nvSpPr>
          <p:cNvPr id="30" name="TextBox 29"/>
          <p:cNvSpPr txBox="1"/>
          <p:nvPr/>
        </p:nvSpPr>
        <p:spPr>
          <a:xfrm>
            <a:off x="2232433" y="2090647"/>
            <a:ext cx="4202739" cy="769441"/>
          </a:xfrm>
          <a:prstGeom prst="rect">
            <a:avLst/>
          </a:prstGeom>
          <a:noFill/>
        </p:spPr>
        <p:txBody>
          <a:bodyPr wrap="none" rtlCol="0">
            <a:spAutoFit/>
          </a:bodyPr>
          <a:lstStyle/>
          <a:p>
            <a:r>
              <a:rPr lang="en-US" sz="4400" b="1" dirty="0" smtClean="0">
                <a:solidFill>
                  <a:srgbClr val="84BD00"/>
                </a:solidFill>
                <a:latin typeface="Proxima Nova Bold"/>
                <a:cs typeface="Proxima Nova Bold"/>
              </a:rPr>
              <a:t>Feature Squads</a:t>
            </a:r>
            <a:endParaRPr lang="en-US" sz="4400" b="1" dirty="0">
              <a:solidFill>
                <a:srgbClr val="84BD00"/>
              </a:solidFill>
              <a:latin typeface="Proxima Nova Bold"/>
              <a:cs typeface="Proxima Nova Bold"/>
            </a:endParaRPr>
          </a:p>
        </p:txBody>
      </p:sp>
      <p:sp>
        <p:nvSpPr>
          <p:cNvPr id="31" name="Rectangle 30"/>
          <p:cNvSpPr/>
          <p:nvPr/>
        </p:nvSpPr>
        <p:spPr>
          <a:xfrm>
            <a:off x="886456" y="3558024"/>
            <a:ext cx="7093483" cy="13615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1589650" y="4416961"/>
            <a:ext cx="5577342" cy="346249"/>
          </a:xfrm>
          <a:prstGeom prst="rect">
            <a:avLst/>
          </a:prstGeom>
          <a:noFill/>
        </p:spPr>
        <p:txBody>
          <a:bodyPr wrap="square" rtlCol="0">
            <a:spAutoFit/>
          </a:bodyPr>
          <a:lstStyle/>
          <a:p>
            <a:pPr lvl="0" algn="ctr">
              <a:lnSpc>
                <a:spcPct val="90000"/>
              </a:lnSpc>
            </a:pPr>
            <a:r>
              <a:rPr lang="en-US" sz="1800" dirty="0" smtClean="0">
                <a:solidFill>
                  <a:schemeClr val="bg1"/>
                </a:solidFill>
                <a:latin typeface="Proxima Nova"/>
                <a:ea typeface="Proxima Nova"/>
                <a:cs typeface="Proxima Nova"/>
                <a:sym typeface="Proxima Nova"/>
              </a:rPr>
              <a:t>Provisioning, SRE, Monitoring, GHE</a:t>
            </a:r>
            <a:endParaRPr lang="en-US" sz="1800" dirty="0">
              <a:solidFill>
                <a:schemeClr val="bg1"/>
              </a:solidFill>
              <a:latin typeface="Proxima Nova"/>
              <a:ea typeface="Proxima Nova"/>
              <a:cs typeface="Proxima Nova"/>
              <a:sym typeface="Proxima Nova"/>
            </a:endParaRPr>
          </a:p>
        </p:txBody>
      </p:sp>
      <p:sp>
        <p:nvSpPr>
          <p:cNvPr id="33" name="TextBox 32"/>
          <p:cNvSpPr txBox="1"/>
          <p:nvPr/>
        </p:nvSpPr>
        <p:spPr>
          <a:xfrm>
            <a:off x="4019687" y="3647520"/>
            <a:ext cx="770929" cy="769441"/>
          </a:xfrm>
          <a:prstGeom prst="rect">
            <a:avLst/>
          </a:prstGeom>
          <a:noFill/>
        </p:spPr>
        <p:txBody>
          <a:bodyPr wrap="none" rtlCol="0">
            <a:spAutoFit/>
          </a:bodyPr>
          <a:lstStyle/>
          <a:p>
            <a:r>
              <a:rPr lang="en-US" sz="4400" b="1" dirty="0" smtClean="0">
                <a:solidFill>
                  <a:srgbClr val="84BD00"/>
                </a:solidFill>
                <a:latin typeface="Proxima Nova Bold"/>
                <a:cs typeface="Proxima Nova Bold"/>
              </a:rPr>
              <a:t>IO</a:t>
            </a:r>
            <a:endParaRPr lang="en-US" sz="4400" b="1" dirty="0">
              <a:solidFill>
                <a:srgbClr val="84BD00"/>
              </a:solidFill>
              <a:latin typeface="Proxima Nova Bold"/>
              <a:cs typeface="Proxima Nova Bold"/>
            </a:endParaRPr>
          </a:p>
        </p:txBody>
      </p:sp>
    </p:spTree>
    <p:extLst>
      <p:ext uri="{BB962C8B-B14F-4D97-AF65-F5344CB8AC3E}">
        <p14:creationId xmlns:p14="http://schemas.microsoft.com/office/powerpoint/2010/main" val="49801718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vervi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 y="345440"/>
            <a:ext cx="7784818" cy="4378960"/>
          </a:xfrm>
          <a:prstGeom prst="rect">
            <a:avLst/>
          </a:prstGeom>
        </p:spPr>
      </p:pic>
    </p:spTree>
    <p:extLst>
      <p:ext uri="{BB962C8B-B14F-4D97-AF65-F5344CB8AC3E}">
        <p14:creationId xmlns:p14="http://schemas.microsoft.com/office/powerpoint/2010/main" val="17589963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3370" y="1393831"/>
            <a:ext cx="8238153" cy="2677656"/>
          </a:xfrm>
          <a:prstGeom prst="rect">
            <a:avLst/>
          </a:prstGeom>
          <a:noFill/>
        </p:spPr>
        <p:txBody>
          <a:bodyPr wrap="none" rtlCol="0">
            <a:spAutoFit/>
          </a:bodyPr>
          <a:lstStyle/>
          <a:p>
            <a:endParaRPr lang="en-US" sz="2400" dirty="0" smtClean="0">
              <a:solidFill>
                <a:srgbClr val="FFFFFF"/>
              </a:solidFill>
              <a:latin typeface="Proxima Nova Light"/>
              <a:ea typeface="Proxima Nova"/>
              <a:cs typeface="Proxima Nova Light"/>
            </a:endParaRPr>
          </a:p>
          <a:p>
            <a:pPr marL="342900" indent="-342900">
              <a:buFont typeface="Arial"/>
              <a:buChar char="•"/>
            </a:pPr>
            <a:r>
              <a:rPr lang="en-US" sz="2400" dirty="0">
                <a:solidFill>
                  <a:srgbClr val="FFFFFF"/>
                </a:solidFill>
              </a:rPr>
              <a:t>Higher</a:t>
            </a:r>
            <a:r>
              <a:rPr lang="en-US" sz="2400" dirty="0" smtClean="0">
                <a:solidFill>
                  <a:srgbClr val="FFFFFF"/>
                </a:solidFill>
                <a:latin typeface="Proxima Nova Light"/>
                <a:ea typeface="Proxima Nova"/>
                <a:cs typeface="Proxima Nova Light"/>
              </a:rPr>
              <a:t> </a:t>
            </a:r>
            <a:r>
              <a:rPr lang="en-US" sz="2400" dirty="0">
                <a:solidFill>
                  <a:srgbClr val="FFFFFF"/>
                </a:solidFill>
              </a:rPr>
              <a:t>quality</a:t>
            </a:r>
          </a:p>
          <a:p>
            <a:pPr marL="342900" indent="-342900">
              <a:buFont typeface="Arial"/>
              <a:buChar char="•"/>
            </a:pPr>
            <a:r>
              <a:rPr lang="en-US" sz="2400" dirty="0">
                <a:solidFill>
                  <a:srgbClr val="FFFFFF"/>
                </a:solidFill>
              </a:rPr>
              <a:t>Ship most platforms at least every 3 weeks</a:t>
            </a:r>
          </a:p>
          <a:p>
            <a:pPr marL="342900" indent="-342900">
              <a:buFont typeface="Arial"/>
              <a:buChar char="•"/>
            </a:pPr>
            <a:r>
              <a:rPr lang="en-US" sz="2400" dirty="0">
                <a:solidFill>
                  <a:srgbClr val="FFFFFF"/>
                </a:solidFill>
              </a:rPr>
              <a:t>More consistent user experience</a:t>
            </a:r>
          </a:p>
          <a:p>
            <a:pPr marL="342900" indent="-342900">
              <a:buFont typeface="Arial"/>
              <a:buChar char="•"/>
            </a:pPr>
            <a:r>
              <a:rPr lang="en-US" sz="2400" dirty="0">
                <a:solidFill>
                  <a:srgbClr val="FFFFFF"/>
                </a:solidFill>
              </a:rPr>
              <a:t>Better tooling and infrastructure</a:t>
            </a:r>
          </a:p>
          <a:p>
            <a:pPr marL="342900" indent="-342900">
              <a:buFont typeface="Arial"/>
              <a:buChar char="•"/>
            </a:pPr>
            <a:r>
              <a:rPr lang="en-US" sz="2400" dirty="0">
                <a:solidFill>
                  <a:srgbClr val="FFFFFF"/>
                </a:solidFill>
              </a:rPr>
              <a:t>Feature squads can focus on building awesome features</a:t>
            </a:r>
          </a:p>
          <a:p>
            <a:endParaRPr lang="en-US" sz="2400" dirty="0">
              <a:solidFill>
                <a:srgbClr val="FFFFFF"/>
              </a:solidFill>
            </a:endParaRPr>
          </a:p>
        </p:txBody>
      </p:sp>
      <p:sp>
        <p:nvSpPr>
          <p:cNvPr id="4" name="TextBox 3"/>
          <p:cNvSpPr txBox="1"/>
          <p:nvPr/>
        </p:nvSpPr>
        <p:spPr>
          <a:xfrm>
            <a:off x="1003370" y="515002"/>
            <a:ext cx="6851141" cy="769441"/>
          </a:xfrm>
          <a:prstGeom prst="rect">
            <a:avLst/>
          </a:prstGeom>
          <a:noFill/>
        </p:spPr>
        <p:txBody>
          <a:bodyPr wrap="square" rtlCol="0">
            <a:spAutoFit/>
          </a:bodyPr>
          <a:lstStyle/>
          <a:p>
            <a:r>
              <a:rPr lang="en-US" sz="4400" b="1" dirty="0" smtClean="0">
                <a:solidFill>
                  <a:srgbClr val="84BD00"/>
                </a:solidFill>
                <a:latin typeface="Proxima Nova Bold"/>
                <a:ea typeface="Proxima Nova"/>
                <a:cs typeface="Proxima Nova Bold"/>
              </a:rPr>
              <a:t>How’s this work? </a:t>
            </a:r>
            <a:r>
              <a:rPr lang="en-US" sz="4400" b="1" dirty="0" smtClean="0">
                <a:solidFill>
                  <a:srgbClr val="FFFFFF"/>
                </a:solidFill>
                <a:latin typeface="Proxima Nova Bold"/>
                <a:ea typeface="Proxima Nova"/>
                <a:cs typeface="Proxima Nova Bold"/>
              </a:rPr>
              <a:t>Pros:</a:t>
            </a:r>
            <a:endParaRPr lang="en-US" sz="4400" b="1" dirty="0">
              <a:solidFill>
                <a:srgbClr val="FFFFFF"/>
              </a:solidFill>
              <a:latin typeface="Proxima Nova Bold"/>
              <a:ea typeface="Proxima Nova"/>
              <a:cs typeface="Proxima Nova Bold"/>
            </a:endParaRPr>
          </a:p>
        </p:txBody>
      </p:sp>
    </p:spTree>
    <p:extLst>
      <p:ext uri="{BB962C8B-B14F-4D97-AF65-F5344CB8AC3E}">
        <p14:creationId xmlns:p14="http://schemas.microsoft.com/office/powerpoint/2010/main" val="7229210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3371" y="1393831"/>
            <a:ext cx="7885868" cy="3416320"/>
          </a:xfrm>
          <a:prstGeom prst="rect">
            <a:avLst/>
          </a:prstGeom>
          <a:noFill/>
        </p:spPr>
        <p:txBody>
          <a:bodyPr wrap="square" rtlCol="0">
            <a:spAutoFit/>
          </a:bodyPr>
          <a:lstStyle/>
          <a:p>
            <a:endParaRPr lang="en-US" sz="2400" dirty="0">
              <a:solidFill>
                <a:srgbClr val="FFFFFF"/>
              </a:solidFill>
            </a:endParaRPr>
          </a:p>
          <a:p>
            <a:pPr marL="342900" indent="-342900">
              <a:buFont typeface="Arial"/>
              <a:buChar char="•"/>
            </a:pPr>
            <a:r>
              <a:rPr lang="en-US" sz="2400" dirty="0" smtClean="0">
                <a:solidFill>
                  <a:srgbClr val="FFFFFF"/>
                </a:solidFill>
              </a:rPr>
              <a:t>Tyranny </a:t>
            </a:r>
            <a:r>
              <a:rPr lang="en-US" sz="2400" dirty="0">
                <a:solidFill>
                  <a:srgbClr val="FFFFFF"/>
                </a:solidFill>
              </a:rPr>
              <a:t>of the release train</a:t>
            </a:r>
          </a:p>
          <a:p>
            <a:pPr marL="342900" indent="-342900">
              <a:buFont typeface="Arial"/>
              <a:buChar char="•"/>
            </a:pPr>
            <a:r>
              <a:rPr lang="en-US" sz="2400" dirty="0">
                <a:solidFill>
                  <a:srgbClr val="FFFFFF"/>
                </a:solidFill>
              </a:rPr>
              <a:t>Loss of autonomy for feature squads</a:t>
            </a:r>
          </a:p>
          <a:p>
            <a:pPr marL="342900" indent="-342900">
              <a:buFont typeface="Arial"/>
              <a:buChar char="•"/>
            </a:pPr>
            <a:r>
              <a:rPr lang="en-US" sz="2400" dirty="0">
                <a:solidFill>
                  <a:srgbClr val="FFFFFF"/>
                </a:solidFill>
              </a:rPr>
              <a:t>Infra squads can feel like they are stuck being quality </a:t>
            </a:r>
            <a:r>
              <a:rPr lang="en-US" sz="2400" dirty="0" smtClean="0">
                <a:solidFill>
                  <a:srgbClr val="FFFFFF"/>
                </a:solidFill>
              </a:rPr>
              <a:t>gates</a:t>
            </a:r>
          </a:p>
          <a:p>
            <a:pPr marL="342900" indent="-342900">
              <a:buFont typeface="Arial"/>
              <a:buChar char="•"/>
            </a:pPr>
            <a:r>
              <a:rPr lang="en-US" sz="2400" dirty="0" smtClean="0">
                <a:solidFill>
                  <a:srgbClr val="FFFFFF"/>
                </a:solidFill>
              </a:rPr>
              <a:t>IO can find it difficult to ensure they are building what people need</a:t>
            </a:r>
            <a:endParaRPr lang="en-US" sz="2400" dirty="0">
              <a:solidFill>
                <a:srgbClr val="FFFFFF"/>
              </a:solidFill>
            </a:endParaRPr>
          </a:p>
          <a:p>
            <a:pPr marL="342900" indent="-342900">
              <a:buFont typeface="Arial"/>
              <a:buChar char="•"/>
            </a:pPr>
            <a:endParaRPr lang="en-US" sz="2400" dirty="0">
              <a:solidFill>
                <a:srgbClr val="FFFFFF"/>
              </a:solidFill>
            </a:endParaRPr>
          </a:p>
          <a:p>
            <a:pPr marL="342900" indent="-342900">
              <a:buFont typeface="Arial"/>
              <a:buChar char="•"/>
            </a:pPr>
            <a:endParaRPr lang="en-US" sz="2400" dirty="0">
              <a:solidFill>
                <a:srgbClr val="FFFFFF"/>
              </a:solidFill>
              <a:latin typeface="Proxima Nova Light"/>
              <a:ea typeface="Proxima Nova"/>
              <a:cs typeface="Proxima Nova Light"/>
            </a:endParaRPr>
          </a:p>
        </p:txBody>
      </p:sp>
      <p:sp>
        <p:nvSpPr>
          <p:cNvPr id="4" name="TextBox 3"/>
          <p:cNvSpPr txBox="1"/>
          <p:nvPr/>
        </p:nvSpPr>
        <p:spPr>
          <a:xfrm>
            <a:off x="1003370" y="515002"/>
            <a:ext cx="6851141" cy="769441"/>
          </a:xfrm>
          <a:prstGeom prst="rect">
            <a:avLst/>
          </a:prstGeom>
          <a:noFill/>
        </p:spPr>
        <p:txBody>
          <a:bodyPr wrap="square" rtlCol="0">
            <a:spAutoFit/>
          </a:bodyPr>
          <a:lstStyle/>
          <a:p>
            <a:r>
              <a:rPr lang="en-US" sz="4400" b="1" dirty="0" smtClean="0">
                <a:solidFill>
                  <a:srgbClr val="84BD00"/>
                </a:solidFill>
                <a:latin typeface="Proxima Nova Bold"/>
                <a:ea typeface="Proxima Nova"/>
                <a:cs typeface="Proxima Nova Bold"/>
              </a:rPr>
              <a:t>How’s this work? </a:t>
            </a:r>
            <a:r>
              <a:rPr lang="en-US" sz="4400" b="1" dirty="0" smtClean="0">
                <a:solidFill>
                  <a:srgbClr val="FFFFFF"/>
                </a:solidFill>
                <a:latin typeface="Proxima Nova Bold"/>
                <a:ea typeface="Proxima Nova"/>
                <a:cs typeface="Proxima Nova Bold"/>
              </a:rPr>
              <a:t>Cons:</a:t>
            </a:r>
            <a:endParaRPr lang="en-US" sz="4400" b="1" dirty="0">
              <a:solidFill>
                <a:srgbClr val="FFFFFF"/>
              </a:solidFill>
              <a:latin typeface="Proxima Nova Bold"/>
              <a:ea typeface="Proxima Nova"/>
              <a:cs typeface="Proxima Nova Bold"/>
            </a:endParaRPr>
          </a:p>
        </p:txBody>
      </p:sp>
    </p:spTree>
    <p:extLst>
      <p:ext uri="{BB962C8B-B14F-4D97-AF65-F5344CB8AC3E}">
        <p14:creationId xmlns:p14="http://schemas.microsoft.com/office/powerpoint/2010/main" val="13562661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22525" y="2073615"/>
            <a:ext cx="7999799" cy="3080999"/>
          </a:xfrm>
          <a:prstGeom prst="rect">
            <a:avLst/>
          </a:prstGeom>
        </p:spPr>
        <p:txBody>
          <a:bodyPr lIns="0" tIns="0" rIns="0" bIns="0" anchor="t" anchorCtr="0">
            <a:noAutofit/>
          </a:bodyPr>
          <a:lstStyle/>
          <a:p>
            <a:pPr lvl="0" algn="ctr" rtl="0">
              <a:lnSpc>
                <a:spcPct val="90000"/>
              </a:lnSpc>
              <a:spcBef>
                <a:spcPts val="0"/>
              </a:spcBef>
              <a:buNone/>
            </a:pPr>
            <a:endParaRPr dirty="0"/>
          </a:p>
          <a:p>
            <a:pPr lvl="0" algn="ctr" rtl="0">
              <a:lnSpc>
                <a:spcPct val="90000"/>
              </a:lnSpc>
              <a:spcBef>
                <a:spcPts val="0"/>
              </a:spcBef>
              <a:buNone/>
            </a:pPr>
            <a:endParaRPr dirty="0"/>
          </a:p>
        </p:txBody>
      </p:sp>
      <p:sp>
        <p:nvSpPr>
          <p:cNvPr id="135" name="Shape 135"/>
          <p:cNvSpPr txBox="1">
            <a:spLocks noGrp="1"/>
          </p:cNvSpPr>
          <p:nvPr>
            <p:ph type="title"/>
          </p:nvPr>
        </p:nvSpPr>
        <p:spPr>
          <a:xfrm>
            <a:off x="516024" y="528997"/>
            <a:ext cx="8106300" cy="3089236"/>
          </a:xfrm>
          <a:prstGeom prst="rect">
            <a:avLst/>
          </a:prstGeom>
        </p:spPr>
        <p:txBody>
          <a:bodyPr lIns="91425" tIns="91425" rIns="91425" bIns="91425" anchor="b" anchorCtr="0">
            <a:noAutofit/>
          </a:bodyPr>
          <a:lstStyle/>
          <a:p>
            <a:pPr lvl="0" algn="ctr">
              <a:lnSpc>
                <a:spcPct val="80000"/>
              </a:lnSpc>
            </a:pPr>
            <a:r>
              <a:rPr lang="en-US" sz="7200" dirty="0" smtClean="0">
                <a:solidFill>
                  <a:srgbClr val="84BD00"/>
                </a:solidFill>
                <a:latin typeface="Proxima Nova Bold"/>
                <a:cs typeface="Proxima Nova Bold"/>
              </a:rPr>
              <a:t>Tribes, Chapters</a:t>
            </a:r>
            <a:r>
              <a:rPr lang="en-US" sz="7200" dirty="0" smtClean="0">
                <a:latin typeface="Proxima Nova Bold"/>
                <a:cs typeface="Proxima Nova Bold"/>
              </a:rPr>
              <a:t>, Squads and Guilds</a:t>
            </a:r>
            <a:endParaRPr lang="en-US" sz="7200" dirty="0"/>
          </a:p>
        </p:txBody>
      </p:sp>
    </p:spTree>
    <p:extLst>
      <p:ext uri="{BB962C8B-B14F-4D97-AF65-F5344CB8AC3E}">
        <p14:creationId xmlns:p14="http://schemas.microsoft.com/office/powerpoint/2010/main" val="201994972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8" name="TextBox 7"/>
          <p:cNvSpPr txBox="1"/>
          <p:nvPr/>
        </p:nvSpPr>
        <p:spPr>
          <a:xfrm>
            <a:off x="983923" y="67192"/>
            <a:ext cx="6965596" cy="584776"/>
          </a:xfrm>
          <a:prstGeom prst="rect">
            <a:avLst/>
          </a:prstGeom>
          <a:noFill/>
        </p:spPr>
        <p:txBody>
          <a:bodyPr wrap="none" rtlCol="0">
            <a:spAutoFit/>
          </a:bodyPr>
          <a:lstStyle/>
          <a:p>
            <a:r>
              <a:rPr lang="en-US" sz="3200" b="1" dirty="0" smtClean="0">
                <a:solidFill>
                  <a:srgbClr val="6AB233"/>
                </a:solidFill>
                <a:latin typeface="Proxima Nova Bold"/>
                <a:cs typeface="Proxima Nova Bold"/>
              </a:rPr>
              <a:t>Tribe: </a:t>
            </a:r>
            <a:r>
              <a:rPr lang="en-US" sz="3200" b="1" dirty="0" smtClean="0">
                <a:solidFill>
                  <a:schemeClr val="bg1"/>
                </a:solidFill>
                <a:latin typeface="Proxima Nova Bold"/>
                <a:cs typeface="Proxima Nova Bold"/>
              </a:rPr>
              <a:t>Squads with a shared purpose</a:t>
            </a:r>
            <a:endParaRPr lang="en-US" sz="3200" b="1" dirty="0">
              <a:solidFill>
                <a:schemeClr val="bg1"/>
              </a:solidFill>
              <a:latin typeface="Proxima Nova Bold"/>
              <a:cs typeface="Proxima Nova Bold"/>
            </a:endParaRPr>
          </a:p>
        </p:txBody>
      </p:sp>
      <p:sp>
        <p:nvSpPr>
          <p:cNvPr id="31" name="Rectangle 30"/>
          <p:cNvSpPr/>
          <p:nvPr/>
        </p:nvSpPr>
        <p:spPr>
          <a:xfrm rot="5400000">
            <a:off x="59712" y="2439514"/>
            <a:ext cx="3794889"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689143" y="1274405"/>
            <a:ext cx="529423" cy="470076"/>
          </a:xfrm>
          <a:prstGeom prst="rect">
            <a:avLst/>
          </a:prstGeom>
        </p:spPr>
      </p:pic>
      <p:pic>
        <p:nvPicPr>
          <p:cNvPr id="23" name="Picture 22"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689143" y="2047072"/>
            <a:ext cx="529423" cy="470076"/>
          </a:xfrm>
          <a:prstGeom prst="rect">
            <a:avLst/>
          </a:prstGeom>
        </p:spPr>
      </p:pic>
      <p:pic>
        <p:nvPicPr>
          <p:cNvPr id="24" name="Picture 23"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701884" y="2778464"/>
            <a:ext cx="529423" cy="470076"/>
          </a:xfrm>
          <a:prstGeom prst="rect">
            <a:avLst/>
          </a:prstGeom>
        </p:spPr>
      </p:pic>
      <p:pic>
        <p:nvPicPr>
          <p:cNvPr id="25" name="Picture 2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701884" y="3565385"/>
            <a:ext cx="529423" cy="470076"/>
          </a:xfrm>
          <a:prstGeom prst="rect">
            <a:avLst/>
          </a:prstGeom>
        </p:spPr>
      </p:pic>
      <p:pic>
        <p:nvPicPr>
          <p:cNvPr id="26" name="Picture 25"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701884" y="4297996"/>
            <a:ext cx="529423" cy="470076"/>
          </a:xfrm>
          <a:prstGeom prst="rect">
            <a:avLst/>
          </a:prstGeom>
        </p:spPr>
      </p:pic>
      <p:sp>
        <p:nvSpPr>
          <p:cNvPr id="28" name="Rectangle 27"/>
          <p:cNvSpPr/>
          <p:nvPr/>
        </p:nvSpPr>
        <p:spPr>
          <a:xfrm rot="5400000">
            <a:off x="1811234" y="2439514"/>
            <a:ext cx="3794889"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rot="5400000">
            <a:off x="3598490" y="2439514"/>
            <a:ext cx="3794889"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rot="5400000">
            <a:off x="5370067" y="2439512"/>
            <a:ext cx="3794890"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 name="Picture 50"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40665" y="1274405"/>
            <a:ext cx="529423" cy="470076"/>
          </a:xfrm>
          <a:prstGeom prst="rect">
            <a:avLst/>
          </a:prstGeom>
        </p:spPr>
      </p:pic>
      <p:pic>
        <p:nvPicPr>
          <p:cNvPr id="52" name="Picture 51"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40665" y="2047072"/>
            <a:ext cx="529423" cy="470076"/>
          </a:xfrm>
          <a:prstGeom prst="rect">
            <a:avLst/>
          </a:prstGeom>
        </p:spPr>
      </p:pic>
      <p:pic>
        <p:nvPicPr>
          <p:cNvPr id="53" name="Picture 52"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53406" y="2778464"/>
            <a:ext cx="529423" cy="470076"/>
          </a:xfrm>
          <a:prstGeom prst="rect">
            <a:avLst/>
          </a:prstGeom>
        </p:spPr>
      </p:pic>
      <p:pic>
        <p:nvPicPr>
          <p:cNvPr id="54" name="Picture 53"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53406" y="3565385"/>
            <a:ext cx="529423" cy="470076"/>
          </a:xfrm>
          <a:prstGeom prst="rect">
            <a:avLst/>
          </a:prstGeom>
        </p:spPr>
      </p:pic>
      <p:pic>
        <p:nvPicPr>
          <p:cNvPr id="55" name="Picture 5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53406" y="4297996"/>
            <a:ext cx="529423" cy="470076"/>
          </a:xfrm>
          <a:prstGeom prst="rect">
            <a:avLst/>
          </a:prstGeom>
        </p:spPr>
      </p:pic>
      <p:pic>
        <p:nvPicPr>
          <p:cNvPr id="56" name="Picture 55"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192188" y="1274405"/>
            <a:ext cx="529423" cy="470076"/>
          </a:xfrm>
          <a:prstGeom prst="rect">
            <a:avLst/>
          </a:prstGeom>
        </p:spPr>
      </p:pic>
      <p:pic>
        <p:nvPicPr>
          <p:cNvPr id="57" name="Picture 56"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192188" y="2047072"/>
            <a:ext cx="529423" cy="470076"/>
          </a:xfrm>
          <a:prstGeom prst="rect">
            <a:avLst/>
          </a:prstGeom>
        </p:spPr>
      </p:pic>
      <p:pic>
        <p:nvPicPr>
          <p:cNvPr id="58" name="Picture 57"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204929" y="2778464"/>
            <a:ext cx="529423" cy="470076"/>
          </a:xfrm>
          <a:prstGeom prst="rect">
            <a:avLst/>
          </a:prstGeom>
        </p:spPr>
      </p:pic>
      <p:pic>
        <p:nvPicPr>
          <p:cNvPr id="59" name="Picture 58"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204929" y="3565385"/>
            <a:ext cx="529423" cy="470076"/>
          </a:xfrm>
          <a:prstGeom prst="rect">
            <a:avLst/>
          </a:prstGeom>
        </p:spPr>
      </p:pic>
      <p:pic>
        <p:nvPicPr>
          <p:cNvPr id="60" name="Picture 59"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204929" y="4297996"/>
            <a:ext cx="529423" cy="470076"/>
          </a:xfrm>
          <a:prstGeom prst="rect">
            <a:avLst/>
          </a:prstGeom>
        </p:spPr>
      </p:pic>
      <p:pic>
        <p:nvPicPr>
          <p:cNvPr id="61" name="Picture 60"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37776" y="1274405"/>
            <a:ext cx="529423" cy="470076"/>
          </a:xfrm>
          <a:prstGeom prst="rect">
            <a:avLst/>
          </a:prstGeom>
        </p:spPr>
      </p:pic>
      <p:pic>
        <p:nvPicPr>
          <p:cNvPr id="62" name="Picture 61"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37776" y="2047072"/>
            <a:ext cx="529423" cy="470076"/>
          </a:xfrm>
          <a:prstGeom prst="rect">
            <a:avLst/>
          </a:prstGeom>
        </p:spPr>
      </p:pic>
      <p:pic>
        <p:nvPicPr>
          <p:cNvPr id="63" name="Picture 62"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50517" y="2778464"/>
            <a:ext cx="529423" cy="470076"/>
          </a:xfrm>
          <a:prstGeom prst="rect">
            <a:avLst/>
          </a:prstGeom>
        </p:spPr>
      </p:pic>
      <p:pic>
        <p:nvPicPr>
          <p:cNvPr id="64" name="Picture 63"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50517" y="3565385"/>
            <a:ext cx="529423" cy="470076"/>
          </a:xfrm>
          <a:prstGeom prst="rect">
            <a:avLst/>
          </a:prstGeom>
        </p:spPr>
      </p:pic>
      <p:pic>
        <p:nvPicPr>
          <p:cNvPr id="65" name="Picture 6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50517" y="4297996"/>
            <a:ext cx="529423" cy="470076"/>
          </a:xfrm>
          <a:prstGeom prst="rect">
            <a:avLst/>
          </a:prstGeom>
        </p:spPr>
      </p:pic>
    </p:spTree>
    <p:extLst>
      <p:ext uri="{BB962C8B-B14F-4D97-AF65-F5344CB8AC3E}">
        <p14:creationId xmlns:p14="http://schemas.microsoft.com/office/powerpoint/2010/main" val="6343467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extBox 1"/>
          <p:cNvSpPr txBox="1"/>
          <p:nvPr/>
        </p:nvSpPr>
        <p:spPr>
          <a:xfrm>
            <a:off x="8236981" y="-769169"/>
            <a:ext cx="5577342" cy="346249"/>
          </a:xfrm>
          <a:prstGeom prst="rect">
            <a:avLst/>
          </a:prstGeom>
          <a:noFill/>
        </p:spPr>
        <p:txBody>
          <a:bodyPr wrap="square" rtlCol="0">
            <a:spAutoFit/>
          </a:bodyPr>
          <a:lstStyle/>
          <a:p>
            <a:pPr lvl="0" algn="ctr">
              <a:lnSpc>
                <a:spcPct val="90000"/>
              </a:lnSpc>
            </a:pPr>
            <a:r>
              <a:rPr lang="en-US" sz="1800" dirty="0" smtClean="0">
                <a:solidFill>
                  <a:schemeClr val="bg1"/>
                </a:solidFill>
                <a:latin typeface="Proxima Nova"/>
                <a:ea typeface="Proxima Nova"/>
                <a:cs typeface="Proxima Nova"/>
                <a:sym typeface="Proxima Nova"/>
              </a:rPr>
              <a:t>Release train, platform design, developer experience</a:t>
            </a:r>
            <a:endParaRPr lang="en-US" sz="1800" dirty="0">
              <a:solidFill>
                <a:schemeClr val="bg1"/>
              </a:solidFill>
              <a:latin typeface="Proxima Nova"/>
              <a:ea typeface="Proxima Nova"/>
              <a:cs typeface="Proxima Nova"/>
              <a:sym typeface="Proxima Nova"/>
            </a:endParaRPr>
          </a:p>
        </p:txBody>
      </p:sp>
      <p:sp>
        <p:nvSpPr>
          <p:cNvPr id="8" name="TextBox 7"/>
          <p:cNvSpPr txBox="1"/>
          <p:nvPr/>
        </p:nvSpPr>
        <p:spPr>
          <a:xfrm>
            <a:off x="1131150" y="239688"/>
            <a:ext cx="6542506" cy="584776"/>
          </a:xfrm>
          <a:prstGeom prst="rect">
            <a:avLst/>
          </a:prstGeom>
          <a:noFill/>
        </p:spPr>
        <p:txBody>
          <a:bodyPr wrap="none" rtlCol="0">
            <a:spAutoFit/>
          </a:bodyPr>
          <a:lstStyle/>
          <a:p>
            <a:r>
              <a:rPr lang="en-US" sz="3200" b="1" dirty="0" smtClean="0">
                <a:solidFill>
                  <a:srgbClr val="84BD00"/>
                </a:solidFill>
                <a:latin typeface="Proxima Nova Bold"/>
                <a:cs typeface="Proxima Nova Bold"/>
              </a:rPr>
              <a:t>Chapter: </a:t>
            </a:r>
            <a:r>
              <a:rPr lang="en-US" sz="3200" b="1" dirty="0" smtClean="0">
                <a:solidFill>
                  <a:srgbClr val="FFFFFF"/>
                </a:solidFill>
                <a:latin typeface="Proxima Nova Bold"/>
                <a:cs typeface="Proxima Nova Bold"/>
              </a:rPr>
              <a:t>Skills team, within a tribe</a:t>
            </a:r>
            <a:endParaRPr lang="en-US" sz="3200" b="1" dirty="0">
              <a:solidFill>
                <a:srgbClr val="FFFFFF"/>
              </a:solidFill>
              <a:latin typeface="Proxima Nova Bold"/>
              <a:cs typeface="Proxima Nova Bold"/>
            </a:endParaRPr>
          </a:p>
        </p:txBody>
      </p:sp>
      <p:sp>
        <p:nvSpPr>
          <p:cNvPr id="31" name="Rectangle 30"/>
          <p:cNvSpPr/>
          <p:nvPr/>
        </p:nvSpPr>
        <p:spPr>
          <a:xfrm rot="5400000">
            <a:off x="59712" y="2439514"/>
            <a:ext cx="3794889"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5400000">
            <a:off x="1811234" y="2439514"/>
            <a:ext cx="3794889"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rot="5400000">
            <a:off x="3598490" y="2439514"/>
            <a:ext cx="3794889"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rot="5400000">
            <a:off x="5370067" y="2439512"/>
            <a:ext cx="3794890"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354479" y="1144747"/>
            <a:ext cx="6515711" cy="771328"/>
          </a:xfrm>
          <a:prstGeom prst="rect">
            <a:avLst/>
          </a:prstGeom>
          <a:solidFill>
            <a:schemeClr val="tx2">
              <a:alpha val="47000"/>
            </a:schemeClr>
          </a:solidFill>
          <a:ln>
            <a:noFill/>
          </a:ln>
          <a:effectLst>
            <a:glow rad="101600">
              <a:schemeClr val="accent2">
                <a:alpha val="75000"/>
              </a:schemeClr>
            </a:glow>
            <a:outerShdw blurRad="40000" dist="23000" dir="5400000" rotWithShape="0">
              <a:srgbClr val="000000">
                <a:alpha val="35000"/>
              </a:srgbClr>
            </a:outerShdw>
            <a:softEdge rad="241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689143" y="1274405"/>
            <a:ext cx="529423" cy="470076"/>
          </a:xfrm>
          <a:prstGeom prst="rect">
            <a:avLst/>
          </a:prstGeom>
        </p:spPr>
      </p:pic>
      <p:pic>
        <p:nvPicPr>
          <p:cNvPr id="23" name="Picture 22"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689143" y="2047072"/>
            <a:ext cx="529423" cy="470076"/>
          </a:xfrm>
          <a:prstGeom prst="rect">
            <a:avLst/>
          </a:prstGeom>
        </p:spPr>
      </p:pic>
      <p:pic>
        <p:nvPicPr>
          <p:cNvPr id="24" name="Picture 23"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701884" y="2778464"/>
            <a:ext cx="529423" cy="470076"/>
          </a:xfrm>
          <a:prstGeom prst="rect">
            <a:avLst/>
          </a:prstGeom>
        </p:spPr>
      </p:pic>
      <p:pic>
        <p:nvPicPr>
          <p:cNvPr id="25" name="Picture 2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701884" y="3565385"/>
            <a:ext cx="529423" cy="470076"/>
          </a:xfrm>
          <a:prstGeom prst="rect">
            <a:avLst/>
          </a:prstGeom>
        </p:spPr>
      </p:pic>
      <p:pic>
        <p:nvPicPr>
          <p:cNvPr id="26" name="Picture 25"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1701884" y="4297996"/>
            <a:ext cx="529423" cy="470076"/>
          </a:xfrm>
          <a:prstGeom prst="rect">
            <a:avLst/>
          </a:prstGeom>
        </p:spPr>
      </p:pic>
      <p:pic>
        <p:nvPicPr>
          <p:cNvPr id="51" name="Picture 50"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40665" y="1274405"/>
            <a:ext cx="529423" cy="470076"/>
          </a:xfrm>
          <a:prstGeom prst="rect">
            <a:avLst/>
          </a:prstGeom>
        </p:spPr>
      </p:pic>
      <p:pic>
        <p:nvPicPr>
          <p:cNvPr id="52" name="Picture 51"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40665" y="2047072"/>
            <a:ext cx="529423" cy="470076"/>
          </a:xfrm>
          <a:prstGeom prst="rect">
            <a:avLst/>
          </a:prstGeom>
        </p:spPr>
      </p:pic>
      <p:pic>
        <p:nvPicPr>
          <p:cNvPr id="53" name="Picture 52"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53406" y="2778464"/>
            <a:ext cx="529423" cy="470076"/>
          </a:xfrm>
          <a:prstGeom prst="rect">
            <a:avLst/>
          </a:prstGeom>
        </p:spPr>
      </p:pic>
      <p:pic>
        <p:nvPicPr>
          <p:cNvPr id="54" name="Picture 53"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53406" y="3565385"/>
            <a:ext cx="529423" cy="470076"/>
          </a:xfrm>
          <a:prstGeom prst="rect">
            <a:avLst/>
          </a:prstGeom>
        </p:spPr>
      </p:pic>
      <p:pic>
        <p:nvPicPr>
          <p:cNvPr id="55" name="Picture 5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453406" y="4297996"/>
            <a:ext cx="529423" cy="470076"/>
          </a:xfrm>
          <a:prstGeom prst="rect">
            <a:avLst/>
          </a:prstGeom>
        </p:spPr>
      </p:pic>
      <p:pic>
        <p:nvPicPr>
          <p:cNvPr id="56" name="Picture 55"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192188" y="1274405"/>
            <a:ext cx="529423" cy="470076"/>
          </a:xfrm>
          <a:prstGeom prst="rect">
            <a:avLst/>
          </a:prstGeom>
        </p:spPr>
      </p:pic>
      <p:pic>
        <p:nvPicPr>
          <p:cNvPr id="57" name="Picture 56"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192188" y="2047072"/>
            <a:ext cx="529423" cy="470076"/>
          </a:xfrm>
          <a:prstGeom prst="rect">
            <a:avLst/>
          </a:prstGeom>
        </p:spPr>
      </p:pic>
      <p:pic>
        <p:nvPicPr>
          <p:cNvPr id="58" name="Picture 57"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204929" y="2778464"/>
            <a:ext cx="529423" cy="470076"/>
          </a:xfrm>
          <a:prstGeom prst="rect">
            <a:avLst/>
          </a:prstGeom>
        </p:spPr>
      </p:pic>
      <p:pic>
        <p:nvPicPr>
          <p:cNvPr id="59" name="Picture 58"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204929" y="3565385"/>
            <a:ext cx="529423" cy="470076"/>
          </a:xfrm>
          <a:prstGeom prst="rect">
            <a:avLst/>
          </a:prstGeom>
        </p:spPr>
      </p:pic>
      <p:pic>
        <p:nvPicPr>
          <p:cNvPr id="60" name="Picture 59"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204929" y="4297996"/>
            <a:ext cx="529423" cy="470076"/>
          </a:xfrm>
          <a:prstGeom prst="rect">
            <a:avLst/>
          </a:prstGeom>
        </p:spPr>
      </p:pic>
      <p:pic>
        <p:nvPicPr>
          <p:cNvPr id="61" name="Picture 60"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6891562" y="1207471"/>
            <a:ext cx="675637" cy="599900"/>
          </a:xfrm>
          <a:prstGeom prst="rect">
            <a:avLst/>
          </a:prstGeom>
        </p:spPr>
      </p:pic>
      <p:pic>
        <p:nvPicPr>
          <p:cNvPr id="62" name="Picture 61"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37776" y="2047072"/>
            <a:ext cx="529423" cy="470076"/>
          </a:xfrm>
          <a:prstGeom prst="rect">
            <a:avLst/>
          </a:prstGeom>
        </p:spPr>
      </p:pic>
      <p:pic>
        <p:nvPicPr>
          <p:cNvPr id="63" name="Picture 62"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50517" y="2778464"/>
            <a:ext cx="529423" cy="470076"/>
          </a:xfrm>
          <a:prstGeom prst="rect">
            <a:avLst/>
          </a:prstGeom>
        </p:spPr>
      </p:pic>
      <p:pic>
        <p:nvPicPr>
          <p:cNvPr id="64" name="Picture 63"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50517" y="3565385"/>
            <a:ext cx="529423" cy="470076"/>
          </a:xfrm>
          <a:prstGeom prst="rect">
            <a:avLst/>
          </a:prstGeom>
        </p:spPr>
      </p:pic>
      <p:pic>
        <p:nvPicPr>
          <p:cNvPr id="65" name="Picture 64"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7050517" y="4297996"/>
            <a:ext cx="529423" cy="470076"/>
          </a:xfrm>
          <a:prstGeom prst="rect">
            <a:avLst/>
          </a:prstGeom>
        </p:spPr>
      </p:pic>
    </p:spTree>
    <p:extLst>
      <p:ext uri="{BB962C8B-B14F-4D97-AF65-F5344CB8AC3E}">
        <p14:creationId xmlns:p14="http://schemas.microsoft.com/office/powerpoint/2010/main" val="29327241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8" name="TextBox 7"/>
          <p:cNvSpPr txBox="1"/>
          <p:nvPr/>
        </p:nvSpPr>
        <p:spPr>
          <a:xfrm>
            <a:off x="1116082" y="67192"/>
            <a:ext cx="6232268" cy="584776"/>
          </a:xfrm>
          <a:prstGeom prst="rect">
            <a:avLst/>
          </a:prstGeom>
          <a:noFill/>
        </p:spPr>
        <p:txBody>
          <a:bodyPr wrap="none" rtlCol="0">
            <a:spAutoFit/>
          </a:bodyPr>
          <a:lstStyle/>
          <a:p>
            <a:r>
              <a:rPr lang="en-US" sz="3200" b="1" dirty="0" smtClean="0">
                <a:solidFill>
                  <a:srgbClr val="84BD00"/>
                </a:solidFill>
                <a:latin typeface="Proxima Nova Bold"/>
                <a:cs typeface="Proxima Nova Bold"/>
              </a:rPr>
              <a:t>Squad: </a:t>
            </a:r>
            <a:r>
              <a:rPr lang="en-US" sz="3200" b="1" dirty="0" smtClean="0">
                <a:solidFill>
                  <a:schemeClr val="bg1"/>
                </a:solidFill>
                <a:latin typeface="Proxima Nova Bold"/>
                <a:cs typeface="Proxima Nova Bold"/>
              </a:rPr>
              <a:t>Where the work happens</a:t>
            </a:r>
            <a:endParaRPr lang="en-US" sz="3200" b="1" dirty="0">
              <a:solidFill>
                <a:schemeClr val="bg1"/>
              </a:solidFill>
              <a:latin typeface="Proxima Nova Bold"/>
              <a:cs typeface="Proxima Nova Bold"/>
            </a:endParaRPr>
          </a:p>
        </p:txBody>
      </p:sp>
      <p:sp>
        <p:nvSpPr>
          <p:cNvPr id="39" name="Rectangle 38"/>
          <p:cNvSpPr/>
          <p:nvPr/>
        </p:nvSpPr>
        <p:spPr>
          <a:xfrm rot="5400000">
            <a:off x="2334771" y="2282704"/>
            <a:ext cx="3794889" cy="120535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970730" y="1117595"/>
            <a:ext cx="529423" cy="470076"/>
          </a:xfrm>
          <a:prstGeom prst="rect">
            <a:avLst/>
          </a:prstGeom>
        </p:spPr>
      </p:pic>
      <p:pic>
        <p:nvPicPr>
          <p:cNvPr id="57" name="Picture 56"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957989" y="1890262"/>
            <a:ext cx="529423" cy="470076"/>
          </a:xfrm>
          <a:prstGeom prst="rect">
            <a:avLst/>
          </a:prstGeom>
        </p:spPr>
      </p:pic>
      <p:pic>
        <p:nvPicPr>
          <p:cNvPr id="58" name="Picture 57"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970730" y="2621654"/>
            <a:ext cx="529423" cy="470076"/>
          </a:xfrm>
          <a:prstGeom prst="rect">
            <a:avLst/>
          </a:prstGeom>
        </p:spPr>
      </p:pic>
      <p:pic>
        <p:nvPicPr>
          <p:cNvPr id="59" name="Picture 58"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970730" y="3408575"/>
            <a:ext cx="529423" cy="470076"/>
          </a:xfrm>
          <a:prstGeom prst="rect">
            <a:avLst/>
          </a:prstGeom>
        </p:spPr>
      </p:pic>
      <p:pic>
        <p:nvPicPr>
          <p:cNvPr id="60" name="Picture 59" descr="user.png"/>
          <p:cNvPicPr>
            <a:picLocks noChangeAspect="1"/>
          </p:cNvPicPr>
          <p:nvPr/>
        </p:nvPicPr>
        <p:blipFill>
          <a:blip r:embed="rId3">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970730" y="4062958"/>
            <a:ext cx="529423" cy="470076"/>
          </a:xfrm>
          <a:prstGeom prst="rect">
            <a:avLst/>
          </a:prstGeom>
        </p:spPr>
      </p:pic>
    </p:spTree>
    <p:extLst>
      <p:ext uri="{BB962C8B-B14F-4D97-AF65-F5344CB8AC3E}">
        <p14:creationId xmlns:p14="http://schemas.microsoft.com/office/powerpoint/2010/main" val="38807329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mes_Matthew_Barrie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977" y="329309"/>
            <a:ext cx="2479865" cy="4274032"/>
          </a:xfrm>
          <a:prstGeom prst="rect">
            <a:avLst/>
          </a:prstGeom>
        </p:spPr>
      </p:pic>
      <p:sp>
        <p:nvSpPr>
          <p:cNvPr id="5" name="TextBox 4"/>
          <p:cNvSpPr txBox="1"/>
          <p:nvPr/>
        </p:nvSpPr>
        <p:spPr>
          <a:xfrm>
            <a:off x="862272" y="1502664"/>
            <a:ext cx="4483813" cy="1938992"/>
          </a:xfrm>
          <a:prstGeom prst="rect">
            <a:avLst/>
          </a:prstGeom>
          <a:noFill/>
        </p:spPr>
        <p:txBody>
          <a:bodyPr wrap="square" rtlCol="0">
            <a:spAutoFit/>
          </a:bodyPr>
          <a:lstStyle/>
          <a:p>
            <a:r>
              <a:rPr lang="en-US" sz="2400" dirty="0">
                <a:solidFill>
                  <a:schemeClr val="bg1"/>
                </a:solidFill>
              </a:rPr>
              <a:t>“If growing up means it would be beneath my dignity to </a:t>
            </a:r>
            <a:r>
              <a:rPr lang="en-US" sz="2400" dirty="0">
                <a:solidFill>
                  <a:schemeClr val="bg1"/>
                </a:solidFill>
                <a:sym typeface="Proxima Nova"/>
              </a:rPr>
              <a:t>climb</a:t>
            </a:r>
            <a:r>
              <a:rPr lang="en-US" sz="2400" dirty="0">
                <a:solidFill>
                  <a:schemeClr val="bg1"/>
                </a:solidFill>
              </a:rPr>
              <a:t> a tree, I'll never grow up, never grow up, never grow up! </a:t>
            </a:r>
            <a:r>
              <a:rPr lang="en-US" sz="2400" dirty="0">
                <a:solidFill>
                  <a:srgbClr val="84BD00"/>
                </a:solidFill>
              </a:rPr>
              <a:t>Not me!” </a:t>
            </a:r>
          </a:p>
        </p:txBody>
      </p:sp>
    </p:spTree>
    <p:extLst>
      <p:ext uri="{BB962C8B-B14F-4D97-AF65-F5344CB8AC3E}">
        <p14:creationId xmlns:p14="http://schemas.microsoft.com/office/powerpoint/2010/main" val="14112836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6" name="Picture 2"/>
          <p:cNvPicPr>
            <a:picLocks noChangeArrowheads="1"/>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0" y="-442452"/>
            <a:ext cx="9070259" cy="673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 name="Shape 60"/>
          <p:cNvSpPr txBox="1">
            <a:spLocks noGrp="1"/>
          </p:cNvSpPr>
          <p:nvPr>
            <p:ph type="title"/>
          </p:nvPr>
        </p:nvSpPr>
        <p:spPr>
          <a:xfrm>
            <a:off x="516025" y="2145580"/>
            <a:ext cx="8106300" cy="848999"/>
          </a:xfrm>
          <a:prstGeom prst="rect">
            <a:avLst/>
          </a:prstGeom>
        </p:spPr>
        <p:txBody>
          <a:bodyPr lIns="91425" tIns="91425" rIns="91425" bIns="91425" anchor="b" anchorCtr="0">
            <a:noAutofit/>
          </a:bodyPr>
          <a:lstStyle/>
          <a:p>
            <a:pPr lvl="0" algn="ctr" rtl="0">
              <a:spcBef>
                <a:spcPts val="0"/>
              </a:spcBef>
              <a:buNone/>
            </a:pPr>
            <a:r>
              <a:rPr lang="en-US" sz="5500" dirty="0" smtClean="0">
                <a:solidFill>
                  <a:schemeClr val="bg1"/>
                </a:solidFill>
              </a:rPr>
              <a:t>Life in a Squad</a:t>
            </a:r>
            <a:endParaRPr lang="en-US" sz="5500" dirty="0">
              <a:solidFill>
                <a:schemeClr val="bg1"/>
              </a:solidFill>
            </a:endParaRPr>
          </a:p>
        </p:txBody>
      </p:sp>
    </p:spTree>
    <p:extLst>
      <p:ext uri="{BB962C8B-B14F-4D97-AF65-F5344CB8AC3E}">
        <p14:creationId xmlns:p14="http://schemas.microsoft.com/office/powerpoint/2010/main" val="11690907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descr="20130702-IMG_029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84213" y="-580212"/>
            <a:ext cx="9328213" cy="6996160"/>
          </a:xfrm>
          <a:prstGeom prst="rect">
            <a:avLst/>
          </a:prstGeom>
        </p:spPr>
      </p:pic>
      <p:sp>
        <p:nvSpPr>
          <p:cNvPr id="17" name="Shape 60"/>
          <p:cNvSpPr txBox="1">
            <a:spLocks noGrp="1"/>
          </p:cNvSpPr>
          <p:nvPr>
            <p:ph type="title"/>
          </p:nvPr>
        </p:nvSpPr>
        <p:spPr>
          <a:xfrm>
            <a:off x="516025" y="2145580"/>
            <a:ext cx="8106300" cy="848999"/>
          </a:xfrm>
          <a:prstGeom prst="rect">
            <a:avLst/>
          </a:prstGeom>
        </p:spPr>
        <p:txBody>
          <a:bodyPr lIns="91425" tIns="91425" rIns="91425" bIns="91425" anchor="b" anchorCtr="0">
            <a:noAutofit/>
          </a:bodyPr>
          <a:lstStyle/>
          <a:p>
            <a:pPr lvl="0" algn="ctr" rtl="0">
              <a:spcBef>
                <a:spcPts val="0"/>
              </a:spcBef>
              <a:buNone/>
            </a:pPr>
            <a:r>
              <a:rPr lang="en-US" sz="5500" dirty="0" smtClean="0">
                <a:solidFill>
                  <a:schemeClr val="bg1"/>
                </a:solidFill>
              </a:rPr>
              <a:t>Life in a Squad</a:t>
            </a:r>
            <a:endParaRPr lang="en-US" sz="5500" dirty="0">
              <a:solidFill>
                <a:schemeClr val="bg1"/>
              </a:solidFill>
            </a:endParaRPr>
          </a:p>
        </p:txBody>
      </p:sp>
    </p:spTree>
    <p:extLst>
      <p:ext uri="{BB962C8B-B14F-4D97-AF65-F5344CB8AC3E}">
        <p14:creationId xmlns:p14="http://schemas.microsoft.com/office/powerpoint/2010/main" val="24372164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2" name="Picture 1" descr="Team1.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0480" y="-6740"/>
            <a:ext cx="9265920" cy="5145310"/>
          </a:xfrm>
          <a:prstGeom prst="rect">
            <a:avLst/>
          </a:prstGeom>
        </p:spPr>
      </p:pic>
      <p:sp>
        <p:nvSpPr>
          <p:cNvPr id="59" name="Shape 59"/>
          <p:cNvSpPr txBox="1">
            <a:spLocks noGrp="1"/>
          </p:cNvSpPr>
          <p:nvPr>
            <p:ph type="body" idx="1"/>
          </p:nvPr>
        </p:nvSpPr>
        <p:spPr>
          <a:xfrm>
            <a:off x="622525" y="1473275"/>
            <a:ext cx="5820899" cy="2401200"/>
          </a:xfrm>
          <a:prstGeom prst="rect">
            <a:avLst/>
          </a:prstGeom>
        </p:spPr>
        <p:txBody>
          <a:bodyPr lIns="0" tIns="0" rIns="0" bIns="0" anchor="t" anchorCtr="0">
            <a:noAutofit/>
          </a:bodyPr>
          <a:lstStyle/>
          <a:p>
            <a:pPr lvl="0" rtl="0">
              <a:spcBef>
                <a:spcPts val="0"/>
              </a:spcBef>
              <a:buNone/>
            </a:pPr>
            <a:endParaRPr/>
          </a:p>
          <a:p>
            <a:pPr lvl="0" rtl="0">
              <a:spcBef>
                <a:spcPts val="0"/>
              </a:spcBef>
              <a:buNone/>
            </a:pPr>
            <a:endParaRPr/>
          </a:p>
          <a:p>
            <a:pPr marL="0" lvl="0" indent="0" rtl="0">
              <a:spcBef>
                <a:spcPts val="0"/>
              </a:spcBef>
              <a:buNone/>
            </a:pPr>
            <a:endParaRPr/>
          </a:p>
        </p:txBody>
      </p:sp>
      <p:sp>
        <p:nvSpPr>
          <p:cNvPr id="3" name="Rectangle 2"/>
          <p:cNvSpPr/>
          <p:nvPr/>
        </p:nvSpPr>
        <p:spPr>
          <a:xfrm>
            <a:off x="-101600" y="-91440"/>
            <a:ext cx="9428480" cy="5334000"/>
          </a:xfrm>
          <a:prstGeom prst="rect">
            <a:avLst/>
          </a:prstGeom>
          <a:solidFill>
            <a:srgbClr val="000000">
              <a:alpha val="4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Shape 60"/>
          <p:cNvSpPr txBox="1">
            <a:spLocks noGrp="1"/>
          </p:cNvSpPr>
          <p:nvPr>
            <p:ph type="title"/>
          </p:nvPr>
        </p:nvSpPr>
        <p:spPr>
          <a:xfrm>
            <a:off x="516025" y="2145580"/>
            <a:ext cx="8106300" cy="848999"/>
          </a:xfrm>
          <a:prstGeom prst="rect">
            <a:avLst/>
          </a:prstGeom>
        </p:spPr>
        <p:txBody>
          <a:bodyPr lIns="91425" tIns="91425" rIns="91425" bIns="91425" anchor="b" anchorCtr="0">
            <a:noAutofit/>
          </a:bodyPr>
          <a:lstStyle/>
          <a:p>
            <a:pPr lvl="0" algn="ctr" rtl="0">
              <a:spcBef>
                <a:spcPts val="0"/>
              </a:spcBef>
              <a:buNone/>
            </a:pPr>
            <a:r>
              <a:rPr lang="en-US" sz="5500" dirty="0">
                <a:solidFill>
                  <a:schemeClr val="bg1"/>
                </a:solidFill>
              </a:rPr>
              <a:t>Teams are Scaling...</a:t>
            </a:r>
          </a:p>
        </p:txBody>
      </p:sp>
    </p:spTree>
    <p:extLst>
      <p:ext uri="{BB962C8B-B14F-4D97-AF65-F5344CB8AC3E}">
        <p14:creationId xmlns:p14="http://schemas.microsoft.com/office/powerpoint/2010/main" val="22720385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4" name="Picture 3" descr="Team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5" y="-1"/>
            <a:ext cx="9326880" cy="5164531"/>
          </a:xfrm>
          <a:prstGeom prst="rect">
            <a:avLst/>
          </a:prstGeom>
        </p:spPr>
      </p:pic>
      <p:sp>
        <p:nvSpPr>
          <p:cNvPr id="59" name="Shape 59"/>
          <p:cNvSpPr txBox="1">
            <a:spLocks noGrp="1"/>
          </p:cNvSpPr>
          <p:nvPr>
            <p:ph type="body" idx="1"/>
          </p:nvPr>
        </p:nvSpPr>
        <p:spPr>
          <a:xfrm>
            <a:off x="622525" y="1473275"/>
            <a:ext cx="5820899" cy="2401200"/>
          </a:xfrm>
          <a:prstGeom prst="rect">
            <a:avLst/>
          </a:prstGeom>
        </p:spPr>
        <p:txBody>
          <a:bodyPr lIns="0" tIns="0" rIns="0" bIns="0" anchor="t" anchorCtr="0">
            <a:noAutofit/>
          </a:bodyPr>
          <a:lstStyle/>
          <a:p>
            <a:pPr lvl="0" rtl="0">
              <a:spcBef>
                <a:spcPts val="0"/>
              </a:spcBef>
              <a:buNone/>
            </a:pPr>
            <a:endParaRPr/>
          </a:p>
          <a:p>
            <a:pPr lvl="0" rtl="0">
              <a:spcBef>
                <a:spcPts val="0"/>
              </a:spcBef>
              <a:buNone/>
            </a:pPr>
            <a:endParaRPr/>
          </a:p>
          <a:p>
            <a:pPr marL="0" lvl="0" indent="0" rtl="0">
              <a:spcBef>
                <a:spcPts val="0"/>
              </a:spcBef>
              <a:buNone/>
            </a:pPr>
            <a:endParaRPr/>
          </a:p>
        </p:txBody>
      </p:sp>
      <p:sp>
        <p:nvSpPr>
          <p:cNvPr id="3" name="Rectangle 2"/>
          <p:cNvSpPr/>
          <p:nvPr/>
        </p:nvSpPr>
        <p:spPr>
          <a:xfrm>
            <a:off x="-101600" y="-91440"/>
            <a:ext cx="9428480" cy="5334000"/>
          </a:xfrm>
          <a:prstGeom prst="rect">
            <a:avLst/>
          </a:prstGeom>
          <a:solidFill>
            <a:srgbClr val="000000">
              <a:alpha val="4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Shape 60"/>
          <p:cNvSpPr txBox="1">
            <a:spLocks noGrp="1"/>
          </p:cNvSpPr>
          <p:nvPr>
            <p:ph type="title"/>
          </p:nvPr>
        </p:nvSpPr>
        <p:spPr>
          <a:xfrm>
            <a:off x="516025" y="2145580"/>
            <a:ext cx="8106300" cy="848999"/>
          </a:xfrm>
          <a:prstGeom prst="rect">
            <a:avLst/>
          </a:prstGeom>
        </p:spPr>
        <p:txBody>
          <a:bodyPr lIns="91425" tIns="91425" rIns="91425" bIns="91425" anchor="b" anchorCtr="0">
            <a:noAutofit/>
          </a:bodyPr>
          <a:lstStyle/>
          <a:p>
            <a:pPr lvl="0" algn="ctr" rtl="0">
              <a:spcBef>
                <a:spcPts val="0"/>
              </a:spcBef>
              <a:buNone/>
            </a:pPr>
            <a:r>
              <a:rPr lang="en-US" sz="5500" dirty="0">
                <a:solidFill>
                  <a:schemeClr val="bg1"/>
                </a:solidFill>
              </a:rPr>
              <a:t>Teams are Scaling...</a:t>
            </a:r>
          </a:p>
        </p:txBody>
      </p:sp>
    </p:spTree>
    <p:extLst>
      <p:ext uri="{BB962C8B-B14F-4D97-AF65-F5344CB8AC3E}">
        <p14:creationId xmlns:p14="http://schemas.microsoft.com/office/powerpoint/2010/main" val="29184525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extBox 1"/>
          <p:cNvSpPr txBox="1"/>
          <p:nvPr/>
        </p:nvSpPr>
        <p:spPr>
          <a:xfrm>
            <a:off x="8236981" y="-769169"/>
            <a:ext cx="5577342" cy="346249"/>
          </a:xfrm>
          <a:prstGeom prst="rect">
            <a:avLst/>
          </a:prstGeom>
          <a:noFill/>
        </p:spPr>
        <p:txBody>
          <a:bodyPr wrap="square" rtlCol="0">
            <a:spAutoFit/>
          </a:bodyPr>
          <a:lstStyle/>
          <a:p>
            <a:pPr lvl="0" algn="ctr">
              <a:lnSpc>
                <a:spcPct val="90000"/>
              </a:lnSpc>
            </a:pPr>
            <a:r>
              <a:rPr lang="en-US" sz="1800" dirty="0" smtClean="0">
                <a:solidFill>
                  <a:schemeClr val="bg1"/>
                </a:solidFill>
                <a:latin typeface="Proxima Nova"/>
                <a:ea typeface="Proxima Nova"/>
                <a:cs typeface="Proxima Nova"/>
                <a:sym typeface="Proxima Nova"/>
              </a:rPr>
              <a:t>Release train, platform design, developer experience</a:t>
            </a:r>
            <a:endParaRPr lang="en-US" sz="1800" dirty="0">
              <a:solidFill>
                <a:schemeClr val="bg1"/>
              </a:solidFill>
              <a:latin typeface="Proxima Nova"/>
              <a:ea typeface="Proxima Nova"/>
              <a:cs typeface="Proxima Nova"/>
              <a:sym typeface="Proxima Nova"/>
            </a:endParaRPr>
          </a:p>
        </p:txBody>
      </p:sp>
      <p:pic>
        <p:nvPicPr>
          <p:cNvPr id="86" name="Picture 85" descr="tri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48" y="1642643"/>
            <a:ext cx="2841996" cy="2197378"/>
          </a:xfrm>
          <a:prstGeom prst="rect">
            <a:avLst/>
          </a:prstGeom>
        </p:spPr>
      </p:pic>
      <p:sp>
        <p:nvSpPr>
          <p:cNvPr id="89" name="TextBox 88"/>
          <p:cNvSpPr txBox="1"/>
          <p:nvPr/>
        </p:nvSpPr>
        <p:spPr>
          <a:xfrm>
            <a:off x="663070" y="253089"/>
            <a:ext cx="7863072" cy="584776"/>
          </a:xfrm>
          <a:prstGeom prst="rect">
            <a:avLst/>
          </a:prstGeom>
          <a:noFill/>
        </p:spPr>
        <p:txBody>
          <a:bodyPr wrap="none" rtlCol="0">
            <a:spAutoFit/>
          </a:bodyPr>
          <a:lstStyle/>
          <a:p>
            <a:r>
              <a:rPr lang="en-US" sz="3200" b="1" dirty="0" smtClean="0">
                <a:solidFill>
                  <a:srgbClr val="84BD00"/>
                </a:solidFill>
                <a:latin typeface="Proxima Nova Bold"/>
                <a:cs typeface="Proxima Nova Bold"/>
              </a:rPr>
              <a:t>Guild: </a:t>
            </a:r>
            <a:r>
              <a:rPr lang="en-US" sz="3200" b="1" dirty="0" smtClean="0">
                <a:solidFill>
                  <a:srgbClr val="FFFFFF"/>
                </a:solidFill>
                <a:latin typeface="Proxima Nova Bold"/>
                <a:cs typeface="Proxima Nova Bold"/>
              </a:rPr>
              <a:t>Community of interest, cross tribes</a:t>
            </a:r>
            <a:endParaRPr lang="en-US" sz="3200" b="1" dirty="0">
              <a:solidFill>
                <a:srgbClr val="FFFFFF"/>
              </a:solidFill>
              <a:latin typeface="Proxima Nova Bold"/>
              <a:cs typeface="Proxima Nova Bold"/>
            </a:endParaRPr>
          </a:p>
        </p:txBody>
      </p:sp>
      <p:pic>
        <p:nvPicPr>
          <p:cNvPr id="90" name="Picture 89" descr="tri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798" y="1642643"/>
            <a:ext cx="2841996" cy="2197378"/>
          </a:xfrm>
          <a:prstGeom prst="rect">
            <a:avLst/>
          </a:prstGeom>
        </p:spPr>
      </p:pic>
      <p:pic>
        <p:nvPicPr>
          <p:cNvPr id="91" name="Picture 90" descr="tri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802" y="1642643"/>
            <a:ext cx="2841996" cy="2197378"/>
          </a:xfrm>
          <a:prstGeom prst="rect">
            <a:avLst/>
          </a:prstGeom>
        </p:spPr>
      </p:pic>
      <p:pic>
        <p:nvPicPr>
          <p:cNvPr id="92" name="Picture 91" descr="user.png"/>
          <p:cNvPicPr>
            <a:picLocks noChangeAspect="1"/>
          </p:cNvPicPr>
          <p:nvPr/>
        </p:nvPicPr>
        <p:blipFill>
          <a:blip r:embed="rId4">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481962" y="1776209"/>
            <a:ext cx="561745" cy="498775"/>
          </a:xfrm>
          <a:prstGeom prst="rect">
            <a:avLst/>
          </a:prstGeom>
          <a:solidFill>
            <a:schemeClr val="accent1"/>
          </a:solidFill>
          <a:ln>
            <a:solidFill>
              <a:schemeClr val="accent2"/>
            </a:solidFill>
          </a:ln>
        </p:spPr>
      </p:pic>
      <p:pic>
        <p:nvPicPr>
          <p:cNvPr id="93" name="Picture 92" descr="user.png"/>
          <p:cNvPicPr>
            <a:picLocks noChangeAspect="1"/>
          </p:cNvPicPr>
          <p:nvPr/>
        </p:nvPicPr>
        <p:blipFill>
          <a:blip r:embed="rId4">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2327550" y="3245846"/>
            <a:ext cx="561745" cy="498775"/>
          </a:xfrm>
          <a:prstGeom prst="rect">
            <a:avLst/>
          </a:prstGeom>
          <a:solidFill>
            <a:schemeClr val="accent1"/>
          </a:solidFill>
          <a:ln>
            <a:solidFill>
              <a:schemeClr val="accent2"/>
            </a:solidFill>
          </a:ln>
        </p:spPr>
      </p:pic>
      <p:pic>
        <p:nvPicPr>
          <p:cNvPr id="94" name="Picture 93" descr="user.png"/>
          <p:cNvPicPr>
            <a:picLocks noChangeAspect="1"/>
          </p:cNvPicPr>
          <p:nvPr/>
        </p:nvPicPr>
        <p:blipFill>
          <a:blip r:embed="rId4">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3389255" y="3214127"/>
            <a:ext cx="561745" cy="498775"/>
          </a:xfrm>
          <a:prstGeom prst="rect">
            <a:avLst/>
          </a:prstGeom>
          <a:solidFill>
            <a:schemeClr val="accent1"/>
          </a:solidFill>
          <a:ln>
            <a:solidFill>
              <a:schemeClr val="accent2"/>
            </a:solidFill>
          </a:ln>
        </p:spPr>
      </p:pic>
      <p:pic>
        <p:nvPicPr>
          <p:cNvPr id="96" name="Picture 95" descr="user.png"/>
          <p:cNvPicPr>
            <a:picLocks noChangeAspect="1"/>
          </p:cNvPicPr>
          <p:nvPr/>
        </p:nvPicPr>
        <p:blipFill>
          <a:blip r:embed="rId4">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5214789" y="3245846"/>
            <a:ext cx="561745" cy="498775"/>
          </a:xfrm>
          <a:prstGeom prst="rect">
            <a:avLst/>
          </a:prstGeom>
          <a:solidFill>
            <a:schemeClr val="accent1"/>
          </a:solidFill>
          <a:ln>
            <a:solidFill>
              <a:schemeClr val="accent2"/>
            </a:solidFill>
          </a:ln>
        </p:spPr>
      </p:pic>
      <p:pic>
        <p:nvPicPr>
          <p:cNvPr id="97" name="Picture 96" descr="user.png"/>
          <p:cNvPicPr>
            <a:picLocks noChangeAspect="1"/>
          </p:cNvPicPr>
          <p:nvPr/>
        </p:nvPicPr>
        <p:blipFill>
          <a:blip r:embed="rId4">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8029616" y="3245846"/>
            <a:ext cx="561745" cy="498775"/>
          </a:xfrm>
          <a:prstGeom prst="rect">
            <a:avLst/>
          </a:prstGeom>
          <a:solidFill>
            <a:schemeClr val="accent1"/>
          </a:solidFill>
          <a:ln>
            <a:solidFill>
              <a:schemeClr val="accent2"/>
            </a:solidFill>
          </a:ln>
        </p:spPr>
      </p:pic>
      <p:pic>
        <p:nvPicPr>
          <p:cNvPr id="98" name="Picture 97" descr="user.png"/>
          <p:cNvPicPr>
            <a:picLocks noChangeAspect="1"/>
          </p:cNvPicPr>
          <p:nvPr/>
        </p:nvPicPr>
        <p:blipFill>
          <a:blip r:embed="rId4">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4594606" y="2470712"/>
            <a:ext cx="561745" cy="498775"/>
          </a:xfrm>
          <a:prstGeom prst="rect">
            <a:avLst/>
          </a:prstGeom>
          <a:solidFill>
            <a:schemeClr val="accent1"/>
          </a:solidFill>
          <a:ln>
            <a:solidFill>
              <a:schemeClr val="accent2"/>
            </a:solidFill>
          </a:ln>
        </p:spPr>
      </p:pic>
      <p:pic>
        <p:nvPicPr>
          <p:cNvPr id="99" name="Picture 98" descr="user.png"/>
          <p:cNvPicPr>
            <a:picLocks noChangeAspect="1"/>
          </p:cNvPicPr>
          <p:nvPr/>
        </p:nvPicPr>
        <p:blipFill>
          <a:blip r:embed="rId4">
            <a:duotone>
              <a:prstClr val="black"/>
              <a:srgbClr val="474747">
                <a:tint val="45000"/>
                <a:satMod val="400000"/>
              </a:srgbClr>
            </a:duotone>
            <a:extLst>
              <a:ext uri="{28A0092B-C50C-407E-A947-70E740481C1C}">
                <a14:useLocalDpi xmlns:a14="http://schemas.microsoft.com/office/drawing/2010/main" val="0"/>
              </a:ext>
            </a:extLst>
          </a:blip>
          <a:stretch>
            <a:fillRect/>
          </a:stretch>
        </p:blipFill>
        <p:spPr>
          <a:xfrm>
            <a:off x="6832137" y="2470712"/>
            <a:ext cx="561745" cy="498775"/>
          </a:xfrm>
          <a:prstGeom prst="rect">
            <a:avLst/>
          </a:prstGeom>
          <a:solidFill>
            <a:schemeClr val="accent1"/>
          </a:solidFill>
          <a:ln>
            <a:solidFill>
              <a:schemeClr val="accent2"/>
            </a:solidFill>
          </a:ln>
        </p:spPr>
      </p:pic>
    </p:spTree>
    <p:extLst>
      <p:ext uri="{BB962C8B-B14F-4D97-AF65-F5344CB8AC3E}">
        <p14:creationId xmlns:p14="http://schemas.microsoft.com/office/powerpoint/2010/main" val="16388316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3371" y="1393831"/>
            <a:ext cx="7979934" cy="3416320"/>
          </a:xfrm>
          <a:prstGeom prst="rect">
            <a:avLst/>
          </a:prstGeom>
          <a:noFill/>
        </p:spPr>
        <p:txBody>
          <a:bodyPr wrap="square" rtlCol="0">
            <a:spAutoFit/>
          </a:bodyPr>
          <a:lstStyle/>
          <a:p>
            <a:endParaRPr lang="en-US" sz="2400" dirty="0" smtClean="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High autonomy within tribes / squads</a:t>
            </a:r>
          </a:p>
          <a:p>
            <a:pPr marL="342900" indent="-342900">
              <a:buFont typeface="Arial"/>
              <a:buChar char="•"/>
            </a:pPr>
            <a:r>
              <a:rPr lang="en-US" sz="2400" dirty="0" smtClean="0">
                <a:solidFill>
                  <a:srgbClr val="FFFFFF"/>
                </a:solidFill>
                <a:latin typeface="Proxima Nova Light"/>
                <a:ea typeface="Proxima Nova"/>
                <a:cs typeface="Proxima Nova Light"/>
              </a:rPr>
              <a:t>Clear missions within tribes / squads</a:t>
            </a:r>
          </a:p>
          <a:p>
            <a:pPr marL="342900" indent="-342900">
              <a:buFont typeface="Arial"/>
              <a:buChar char="•"/>
            </a:pPr>
            <a:r>
              <a:rPr lang="en-US" sz="2400" dirty="0" smtClean="0">
                <a:solidFill>
                  <a:srgbClr val="FFFFFF"/>
                </a:solidFill>
                <a:latin typeface="Proxima Nova Light"/>
                <a:ea typeface="Proxima Nova"/>
                <a:cs typeface="Proxima Nova Light"/>
              </a:rPr>
              <a:t>Healthy tension between delivery and people management</a:t>
            </a:r>
          </a:p>
          <a:p>
            <a:pPr marL="342900" indent="-342900">
              <a:buFont typeface="Arial"/>
              <a:buChar char="•"/>
            </a:pPr>
            <a:r>
              <a:rPr lang="en-US" sz="2400" dirty="0" smtClean="0">
                <a:solidFill>
                  <a:srgbClr val="FFFFFF"/>
                </a:solidFill>
                <a:latin typeface="Proxima Nova Light"/>
                <a:ea typeface="Proxima Nova"/>
                <a:cs typeface="Proxima Nova Light"/>
              </a:rPr>
              <a:t>Easy to spin up new parts of the org, model seems to continue to scale well</a:t>
            </a:r>
          </a:p>
          <a:p>
            <a:pPr marL="342900" indent="-342900">
              <a:buFont typeface="Arial"/>
              <a:buChar char="•"/>
            </a:pPr>
            <a:r>
              <a:rPr lang="en-US" sz="2400" dirty="0" smtClean="0">
                <a:solidFill>
                  <a:srgbClr val="FFFFFF"/>
                </a:solidFill>
                <a:latin typeface="Proxima Nova Light"/>
                <a:ea typeface="Proxima Nova"/>
                <a:cs typeface="Proxima Nova Light"/>
              </a:rPr>
              <a:t>Initial signs that model can support fast restructuring</a:t>
            </a:r>
          </a:p>
          <a:p>
            <a:pPr marL="342900" indent="-342900">
              <a:buFont typeface="Arial"/>
              <a:buChar char="•"/>
            </a:pPr>
            <a:endParaRPr lang="en-US" sz="2400" dirty="0" smtClean="0">
              <a:solidFill>
                <a:srgbClr val="FFFFFF"/>
              </a:solidFill>
              <a:latin typeface="Proxima Nova Light"/>
              <a:ea typeface="Proxima Nova"/>
              <a:cs typeface="Proxima Nova Light"/>
            </a:endParaRPr>
          </a:p>
        </p:txBody>
      </p:sp>
      <p:sp>
        <p:nvSpPr>
          <p:cNvPr id="4" name="TextBox 3"/>
          <p:cNvSpPr txBox="1"/>
          <p:nvPr/>
        </p:nvSpPr>
        <p:spPr>
          <a:xfrm>
            <a:off x="1003370" y="515002"/>
            <a:ext cx="6851141" cy="769441"/>
          </a:xfrm>
          <a:prstGeom prst="rect">
            <a:avLst/>
          </a:prstGeom>
          <a:noFill/>
        </p:spPr>
        <p:txBody>
          <a:bodyPr wrap="square" rtlCol="0">
            <a:spAutoFit/>
          </a:bodyPr>
          <a:lstStyle/>
          <a:p>
            <a:r>
              <a:rPr lang="en-US" sz="4400" b="1" dirty="0" smtClean="0">
                <a:solidFill>
                  <a:srgbClr val="84BD00"/>
                </a:solidFill>
                <a:latin typeface="Proxima Nova Bold"/>
                <a:ea typeface="Proxima Nova"/>
                <a:cs typeface="Proxima Nova Bold"/>
              </a:rPr>
              <a:t>How’s this work? </a:t>
            </a:r>
            <a:r>
              <a:rPr lang="en-US" sz="4400" b="1" dirty="0" smtClean="0">
                <a:solidFill>
                  <a:srgbClr val="FFFFFF"/>
                </a:solidFill>
                <a:latin typeface="Proxima Nova Bold"/>
                <a:ea typeface="Proxima Nova"/>
                <a:cs typeface="Proxima Nova Bold"/>
              </a:rPr>
              <a:t>Pros:</a:t>
            </a:r>
            <a:endParaRPr lang="en-US" sz="4400" b="1" dirty="0">
              <a:solidFill>
                <a:srgbClr val="FFFFFF"/>
              </a:solidFill>
              <a:latin typeface="Proxima Nova Bold"/>
              <a:ea typeface="Proxima Nova"/>
              <a:cs typeface="Proxima Nova Bold"/>
            </a:endParaRPr>
          </a:p>
        </p:txBody>
      </p:sp>
    </p:spTree>
    <p:extLst>
      <p:ext uri="{BB962C8B-B14F-4D97-AF65-F5344CB8AC3E}">
        <p14:creationId xmlns:p14="http://schemas.microsoft.com/office/powerpoint/2010/main" val="34706239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3371" y="1393831"/>
            <a:ext cx="7885868" cy="3046988"/>
          </a:xfrm>
          <a:prstGeom prst="rect">
            <a:avLst/>
          </a:prstGeom>
          <a:noFill/>
        </p:spPr>
        <p:txBody>
          <a:bodyPr wrap="square" rtlCol="0">
            <a:spAutoFit/>
          </a:bodyPr>
          <a:lstStyle/>
          <a:p>
            <a:endParaRPr lang="en-US" sz="2400" dirty="0">
              <a:solidFill>
                <a:srgbClr val="FFFFFF"/>
              </a:solidFill>
            </a:endParaRPr>
          </a:p>
          <a:p>
            <a:pPr marL="342900" indent="-342900">
              <a:buFont typeface="Arial"/>
              <a:buChar char="•"/>
            </a:pPr>
            <a:r>
              <a:rPr lang="en-US" sz="2400" dirty="0" smtClean="0">
                <a:solidFill>
                  <a:srgbClr val="FFFFFF"/>
                </a:solidFill>
              </a:rPr>
              <a:t>Hard to get things done across tribes</a:t>
            </a:r>
            <a:endParaRPr lang="en-US" sz="2400" dirty="0">
              <a:solidFill>
                <a:srgbClr val="FFFFFF"/>
              </a:solidFill>
            </a:endParaRPr>
          </a:p>
          <a:p>
            <a:pPr marL="342900" indent="-342900">
              <a:buFont typeface="Arial"/>
              <a:buChar char="•"/>
            </a:pPr>
            <a:r>
              <a:rPr lang="en-US" sz="2400" dirty="0" smtClean="0">
                <a:solidFill>
                  <a:srgbClr val="FFFFFF"/>
                </a:solidFill>
              </a:rPr>
              <a:t>Squads (tribes) can outlive their usefulness</a:t>
            </a:r>
          </a:p>
          <a:p>
            <a:pPr marL="342900" indent="-342900">
              <a:buFont typeface="Arial"/>
              <a:buChar char="•"/>
            </a:pPr>
            <a:r>
              <a:rPr lang="en-US" sz="2400" dirty="0" smtClean="0">
                <a:solidFill>
                  <a:srgbClr val="FFFFFF"/>
                </a:solidFill>
              </a:rPr>
              <a:t>It can be hard for individuals to move between tribes</a:t>
            </a:r>
            <a:endParaRPr lang="en-US" sz="2400" dirty="0">
              <a:solidFill>
                <a:srgbClr val="FFFFFF"/>
              </a:solidFill>
            </a:endParaRPr>
          </a:p>
          <a:p>
            <a:pPr marL="342900" indent="-342900">
              <a:buFont typeface="Arial"/>
              <a:buChar char="•"/>
            </a:pPr>
            <a:r>
              <a:rPr lang="en-US" sz="2400" dirty="0" smtClean="0">
                <a:solidFill>
                  <a:srgbClr val="FFFFFF"/>
                </a:solidFill>
              </a:rPr>
              <a:t>The matrix model can diffuse responsibility to an infuriating degree</a:t>
            </a:r>
            <a:endParaRPr lang="en-US" sz="2400" dirty="0">
              <a:solidFill>
                <a:srgbClr val="FFFFFF"/>
              </a:solidFill>
            </a:endParaRPr>
          </a:p>
          <a:p>
            <a:pPr marL="342900" indent="-342900">
              <a:buFont typeface="Arial"/>
              <a:buChar char="•"/>
            </a:pPr>
            <a:endParaRPr lang="en-US" sz="2400" dirty="0">
              <a:solidFill>
                <a:srgbClr val="FFFFFF"/>
              </a:solidFill>
            </a:endParaRPr>
          </a:p>
          <a:p>
            <a:pPr marL="342900" indent="-342900">
              <a:buFont typeface="Arial"/>
              <a:buChar char="•"/>
            </a:pPr>
            <a:endParaRPr lang="en-US" sz="2400" dirty="0">
              <a:solidFill>
                <a:srgbClr val="FFFFFF"/>
              </a:solidFill>
              <a:latin typeface="Proxima Nova Light"/>
              <a:ea typeface="Proxima Nova"/>
              <a:cs typeface="Proxima Nova Light"/>
            </a:endParaRPr>
          </a:p>
        </p:txBody>
      </p:sp>
      <p:sp>
        <p:nvSpPr>
          <p:cNvPr id="4" name="TextBox 3"/>
          <p:cNvSpPr txBox="1"/>
          <p:nvPr/>
        </p:nvSpPr>
        <p:spPr>
          <a:xfrm>
            <a:off x="1003370" y="515002"/>
            <a:ext cx="6851141" cy="769441"/>
          </a:xfrm>
          <a:prstGeom prst="rect">
            <a:avLst/>
          </a:prstGeom>
          <a:noFill/>
        </p:spPr>
        <p:txBody>
          <a:bodyPr wrap="square" rtlCol="0">
            <a:spAutoFit/>
          </a:bodyPr>
          <a:lstStyle/>
          <a:p>
            <a:r>
              <a:rPr lang="en-US" sz="4400" b="1" dirty="0" smtClean="0">
                <a:solidFill>
                  <a:srgbClr val="84BD00"/>
                </a:solidFill>
                <a:latin typeface="Proxima Nova Bold"/>
                <a:ea typeface="Proxima Nova"/>
                <a:cs typeface="Proxima Nova Bold"/>
              </a:rPr>
              <a:t>How’s this work? </a:t>
            </a:r>
            <a:r>
              <a:rPr lang="en-US" sz="4400" b="1" dirty="0" smtClean="0">
                <a:solidFill>
                  <a:srgbClr val="FFFFFF"/>
                </a:solidFill>
                <a:latin typeface="Proxima Nova Bold"/>
                <a:ea typeface="Proxima Nova"/>
                <a:cs typeface="Proxima Nova Bold"/>
              </a:rPr>
              <a:t>Cons:</a:t>
            </a:r>
            <a:endParaRPr lang="en-US" sz="4400" b="1" dirty="0">
              <a:solidFill>
                <a:srgbClr val="FFFFFF"/>
              </a:solidFill>
              <a:latin typeface="Proxima Nova Bold"/>
              <a:ea typeface="Proxima Nova"/>
              <a:cs typeface="Proxima Nova Bold"/>
            </a:endParaRPr>
          </a:p>
        </p:txBody>
      </p:sp>
    </p:spTree>
    <p:extLst>
      <p:ext uri="{BB962C8B-B14F-4D97-AF65-F5344CB8AC3E}">
        <p14:creationId xmlns:p14="http://schemas.microsoft.com/office/powerpoint/2010/main" val="34603350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Shape 135"/>
          <p:cNvSpPr txBox="1">
            <a:spLocks noGrp="1"/>
          </p:cNvSpPr>
          <p:nvPr>
            <p:ph type="title"/>
          </p:nvPr>
        </p:nvSpPr>
        <p:spPr>
          <a:xfrm>
            <a:off x="516024" y="841958"/>
            <a:ext cx="8106300" cy="2048258"/>
          </a:xfrm>
          <a:prstGeom prst="rect">
            <a:avLst/>
          </a:prstGeom>
        </p:spPr>
        <p:txBody>
          <a:bodyPr lIns="91425" tIns="91425" rIns="91425" bIns="91425" anchor="b" anchorCtr="0">
            <a:noAutofit/>
          </a:bodyPr>
          <a:lstStyle/>
          <a:p>
            <a:pPr lvl="0" algn="ctr">
              <a:lnSpc>
                <a:spcPct val="80000"/>
              </a:lnSpc>
            </a:pPr>
            <a:r>
              <a:rPr lang="en-US" sz="7200" dirty="0" smtClean="0">
                <a:solidFill>
                  <a:srgbClr val="84BD00"/>
                </a:solidFill>
                <a:latin typeface="Proxima Nova Bold"/>
                <a:cs typeface="Proxima Nova Bold"/>
              </a:rPr>
              <a:t>Planning and </a:t>
            </a:r>
            <a:r>
              <a:rPr lang="en-US" sz="7200" dirty="0" smtClean="0">
                <a:latin typeface="Proxima Nova Bold"/>
                <a:cs typeface="Proxima Nova Bold"/>
              </a:rPr>
              <a:t>Alignment</a:t>
            </a:r>
            <a:endParaRPr lang="en-US" sz="7200" dirty="0"/>
          </a:p>
        </p:txBody>
      </p:sp>
    </p:spTree>
    <p:extLst>
      <p:ext uri="{BB962C8B-B14F-4D97-AF65-F5344CB8AC3E}">
        <p14:creationId xmlns:p14="http://schemas.microsoft.com/office/powerpoint/2010/main" val="13095866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3370" y="1393831"/>
            <a:ext cx="7507183" cy="3046988"/>
          </a:xfrm>
          <a:prstGeom prst="rect">
            <a:avLst/>
          </a:prstGeom>
          <a:noFill/>
        </p:spPr>
        <p:txBody>
          <a:bodyPr wrap="none" rtlCol="0">
            <a:spAutoFit/>
          </a:bodyPr>
          <a:lstStyle/>
          <a:p>
            <a:endParaRPr lang="en-US" sz="2400" dirty="0" smtClean="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Haphazard guidance from above</a:t>
            </a:r>
          </a:p>
          <a:p>
            <a:pPr marL="342900" indent="-342900">
              <a:buFont typeface="Arial"/>
              <a:buChar char="•"/>
            </a:pPr>
            <a:r>
              <a:rPr lang="en-US" sz="2400" dirty="0">
                <a:solidFill>
                  <a:srgbClr val="FFFFFF"/>
                </a:solidFill>
                <a:latin typeface="Proxima Nova Light"/>
                <a:ea typeface="Proxima Nova"/>
                <a:cs typeface="Proxima Nova Light"/>
              </a:rPr>
              <a:t>Poor deployment of strategy once </a:t>
            </a:r>
            <a:r>
              <a:rPr lang="en-US" sz="2400" dirty="0" smtClean="0">
                <a:solidFill>
                  <a:srgbClr val="FFFFFF"/>
                </a:solidFill>
                <a:latin typeface="Proxima Nova Light"/>
                <a:ea typeface="Proxima Nova"/>
                <a:cs typeface="Proxima Nova Light"/>
              </a:rPr>
              <a:t>announced</a:t>
            </a:r>
          </a:p>
          <a:p>
            <a:pPr marL="342900" indent="-342900">
              <a:buFont typeface="Arial"/>
              <a:buChar char="•"/>
            </a:pPr>
            <a:r>
              <a:rPr lang="en-US" sz="2400" dirty="0" smtClean="0">
                <a:solidFill>
                  <a:srgbClr val="FFFFFF"/>
                </a:solidFill>
                <a:latin typeface="Proxima Nova Light"/>
                <a:ea typeface="Proxima Nova"/>
                <a:cs typeface="Proxima Nova Light"/>
              </a:rPr>
              <a:t>Low visibility into progress and learning</a:t>
            </a:r>
          </a:p>
          <a:p>
            <a:pPr marL="342900" indent="-342900">
              <a:buFont typeface="Arial"/>
              <a:buChar char="•"/>
            </a:pPr>
            <a:r>
              <a:rPr lang="en-US" sz="2400" dirty="0" smtClean="0">
                <a:solidFill>
                  <a:srgbClr val="FFFFFF"/>
                </a:solidFill>
                <a:latin typeface="Proxima Nova Light"/>
                <a:ea typeface="Proxima Nova"/>
                <a:cs typeface="Proxima Nova Light"/>
              </a:rPr>
              <a:t>Little sense of how to influence strategy productively</a:t>
            </a:r>
          </a:p>
          <a:p>
            <a:pPr marL="342900" indent="-342900">
              <a:buFont typeface="Arial"/>
              <a:buChar char="•"/>
            </a:pPr>
            <a:r>
              <a:rPr lang="en-US" sz="2400" dirty="0" smtClean="0">
                <a:solidFill>
                  <a:srgbClr val="FFFFFF"/>
                </a:solidFill>
                <a:latin typeface="Proxima Nova Light"/>
                <a:ea typeface="Proxima Nova"/>
                <a:cs typeface="Proxima Nova Light"/>
              </a:rPr>
              <a:t>Lack of understanding of system-wide capacity</a:t>
            </a:r>
          </a:p>
          <a:p>
            <a:pPr marL="342900" indent="-342900">
              <a:buFont typeface="Arial"/>
              <a:buChar char="•"/>
            </a:pPr>
            <a:r>
              <a:rPr lang="en-US" sz="2400" dirty="0" smtClean="0">
                <a:solidFill>
                  <a:srgbClr val="FFFFFF"/>
                </a:solidFill>
                <a:latin typeface="Proxima Nova Light"/>
                <a:ea typeface="Proxima Nova"/>
                <a:cs typeface="Proxima Nova Light"/>
              </a:rPr>
              <a:t>Teams don’t know how to apply priorities</a:t>
            </a:r>
          </a:p>
          <a:p>
            <a:endParaRPr lang="en-US" sz="2400" dirty="0">
              <a:solidFill>
                <a:srgbClr val="FFFFFF"/>
              </a:solidFill>
              <a:latin typeface="Proxima Nova Light"/>
              <a:ea typeface="Proxima Nova"/>
              <a:cs typeface="Proxima Nova Light"/>
            </a:endParaRPr>
          </a:p>
        </p:txBody>
      </p:sp>
      <p:sp>
        <p:nvSpPr>
          <p:cNvPr id="4" name="TextBox 3"/>
          <p:cNvSpPr txBox="1"/>
          <p:nvPr/>
        </p:nvSpPr>
        <p:spPr>
          <a:xfrm>
            <a:off x="1003370" y="515002"/>
            <a:ext cx="6851141" cy="769441"/>
          </a:xfrm>
          <a:prstGeom prst="rect">
            <a:avLst/>
          </a:prstGeom>
          <a:noFill/>
        </p:spPr>
        <p:txBody>
          <a:bodyPr wrap="square" rtlCol="0">
            <a:spAutoFit/>
          </a:bodyPr>
          <a:lstStyle/>
          <a:p>
            <a:r>
              <a:rPr lang="en-US" sz="4400" b="1" dirty="0" smtClean="0">
                <a:solidFill>
                  <a:srgbClr val="84BD00"/>
                </a:solidFill>
                <a:latin typeface="Proxima Nova Bold"/>
                <a:ea typeface="Proxima Nova"/>
                <a:cs typeface="Proxima Nova Bold"/>
              </a:rPr>
              <a:t>The wages of </a:t>
            </a:r>
            <a:r>
              <a:rPr lang="en-US" sz="4400" b="1" dirty="0" smtClean="0">
                <a:solidFill>
                  <a:srgbClr val="FFFFFF"/>
                </a:solidFill>
                <a:latin typeface="Proxima Nova Bold"/>
                <a:ea typeface="Proxima Nova"/>
                <a:cs typeface="Proxima Nova Bold"/>
              </a:rPr>
              <a:t>autonomy</a:t>
            </a:r>
            <a:endParaRPr lang="en-US" sz="4400" b="1" dirty="0">
              <a:solidFill>
                <a:srgbClr val="FFFFFF"/>
              </a:solidFill>
              <a:latin typeface="Proxima Nova Bold"/>
              <a:ea typeface="Proxima Nova"/>
              <a:cs typeface="Proxima Nova Bold"/>
            </a:endParaRPr>
          </a:p>
        </p:txBody>
      </p:sp>
    </p:spTree>
    <p:extLst>
      <p:ext uri="{BB962C8B-B14F-4D97-AF65-F5344CB8AC3E}">
        <p14:creationId xmlns:p14="http://schemas.microsoft.com/office/powerpoint/2010/main" val="22241558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991360" y="2499360"/>
            <a:ext cx="517144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91360" y="2032000"/>
            <a:ext cx="983024" cy="307777"/>
          </a:xfrm>
          <a:prstGeom prst="rect">
            <a:avLst/>
          </a:prstGeom>
          <a:noFill/>
        </p:spPr>
        <p:txBody>
          <a:bodyPr wrap="none" rtlCol="0">
            <a:spAutoFit/>
          </a:bodyPr>
          <a:lstStyle/>
          <a:p>
            <a:r>
              <a:rPr lang="en-US" dirty="0" smtClean="0">
                <a:solidFill>
                  <a:srgbClr val="FFFFFF"/>
                </a:solidFill>
              </a:rPr>
              <a:t>Alignment</a:t>
            </a:r>
            <a:endParaRPr lang="en-US" dirty="0">
              <a:solidFill>
                <a:srgbClr val="FFFFFF"/>
              </a:solidFill>
            </a:endParaRPr>
          </a:p>
        </p:txBody>
      </p:sp>
      <p:sp>
        <p:nvSpPr>
          <p:cNvPr id="9" name="TextBox 8"/>
          <p:cNvSpPr txBox="1"/>
          <p:nvPr/>
        </p:nvSpPr>
        <p:spPr>
          <a:xfrm>
            <a:off x="6065520" y="2030511"/>
            <a:ext cx="1005403" cy="307777"/>
          </a:xfrm>
          <a:prstGeom prst="rect">
            <a:avLst/>
          </a:prstGeom>
          <a:noFill/>
        </p:spPr>
        <p:txBody>
          <a:bodyPr wrap="none" rtlCol="0">
            <a:spAutoFit/>
          </a:bodyPr>
          <a:lstStyle/>
          <a:p>
            <a:r>
              <a:rPr lang="en-US" dirty="0" smtClean="0">
                <a:solidFill>
                  <a:srgbClr val="FFFFFF"/>
                </a:solidFill>
              </a:rPr>
              <a:t>Autonomy</a:t>
            </a:r>
            <a:endParaRPr lang="en-US" dirty="0">
              <a:solidFill>
                <a:srgbClr val="FFFFFF"/>
              </a:solidFill>
            </a:endParaRPr>
          </a:p>
        </p:txBody>
      </p:sp>
      <p:sp>
        <p:nvSpPr>
          <p:cNvPr id="6" name="TextBox 5"/>
          <p:cNvSpPr txBox="1"/>
          <p:nvPr/>
        </p:nvSpPr>
        <p:spPr>
          <a:xfrm>
            <a:off x="2446063" y="1026191"/>
            <a:ext cx="1429785" cy="307777"/>
          </a:xfrm>
          <a:prstGeom prst="rect">
            <a:avLst/>
          </a:prstGeom>
          <a:noFill/>
        </p:spPr>
        <p:txBody>
          <a:bodyPr wrap="square" rtlCol="0">
            <a:spAutoFit/>
          </a:bodyPr>
          <a:lstStyle/>
          <a:p>
            <a:r>
              <a:rPr lang="en-US" dirty="0" smtClean="0">
                <a:solidFill>
                  <a:srgbClr val="FFFFFF"/>
                </a:solidFill>
              </a:rPr>
              <a:t>Awesome?</a:t>
            </a:r>
            <a:endParaRPr lang="en-US" dirty="0">
              <a:solidFill>
                <a:srgbClr val="FFFFFF"/>
              </a:solidFill>
            </a:endParaRPr>
          </a:p>
        </p:txBody>
      </p:sp>
      <p:cxnSp>
        <p:nvCxnSpPr>
          <p:cNvPr id="7" name="Straight Arrow Connector 6"/>
          <p:cNvCxnSpPr/>
          <p:nvPr/>
        </p:nvCxnSpPr>
        <p:spPr>
          <a:xfrm flipH="1">
            <a:off x="2072918" y="1646548"/>
            <a:ext cx="1802931" cy="1"/>
          </a:xfrm>
          <a:prstGeom prst="straightConnector1">
            <a:avLst/>
          </a:prstGeom>
          <a:ln>
            <a:tailEnd type="arrow"/>
          </a:ln>
          <a:effectLst>
            <a:glow rad="101600">
              <a:schemeClr val="tx2">
                <a:lumMod val="40000"/>
                <a:lumOff val="60000"/>
                <a:alpha val="75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4891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2" name="Picture 1" descr="ppt1.jpg"/>
          <p:cNvPicPr>
            <a:picLocks noChangeAspect="1"/>
          </p:cNvPicPr>
          <p:nvPr/>
        </p:nvPicPr>
        <p:blipFill>
          <a:blip r:embed="rId3">
            <a:alphaModFix amt="57000"/>
            <a:extLst>
              <a:ext uri="{28A0092B-C50C-407E-A947-70E740481C1C}">
                <a14:useLocalDpi xmlns:a14="http://schemas.microsoft.com/office/drawing/2010/main" val="0"/>
              </a:ext>
            </a:extLst>
          </a:blip>
          <a:stretch>
            <a:fillRect/>
          </a:stretch>
        </p:blipFill>
        <p:spPr>
          <a:xfrm>
            <a:off x="-9071" y="0"/>
            <a:ext cx="9271000" cy="5148131"/>
          </a:xfrm>
          <a:prstGeom prst="rect">
            <a:avLst/>
          </a:prstGeom>
        </p:spPr>
      </p:pic>
      <p:sp>
        <p:nvSpPr>
          <p:cNvPr id="5" name="TextBox 4"/>
          <p:cNvSpPr txBox="1"/>
          <p:nvPr/>
        </p:nvSpPr>
        <p:spPr>
          <a:xfrm>
            <a:off x="658809" y="470440"/>
            <a:ext cx="5362457" cy="830997"/>
          </a:xfrm>
          <a:prstGeom prst="rect">
            <a:avLst/>
          </a:prstGeom>
          <a:noFill/>
        </p:spPr>
        <p:txBody>
          <a:bodyPr wrap="square" rtlCol="0">
            <a:spAutoFit/>
          </a:bodyPr>
          <a:lstStyle/>
          <a:p>
            <a:pPr algn="ctr"/>
            <a:r>
              <a:rPr lang="en-US" sz="4800" b="1" dirty="0">
                <a:solidFill>
                  <a:schemeClr val="bg1"/>
                </a:solidFill>
                <a:latin typeface="Proxima Nova Bold"/>
                <a:cs typeface="Proxima Nova Bold"/>
              </a:rPr>
              <a:t>What’s a </a:t>
            </a:r>
            <a:r>
              <a:rPr lang="en-US" sz="4800" b="1" dirty="0">
                <a:solidFill>
                  <a:schemeClr val="tx2"/>
                </a:solidFill>
                <a:latin typeface="Proxima Nova Bold"/>
                <a:cs typeface="Proxima Nova Bold"/>
              </a:rPr>
              <a:t>Startup</a:t>
            </a:r>
            <a:r>
              <a:rPr lang="en-US" sz="4800" b="1" dirty="0">
                <a:solidFill>
                  <a:schemeClr val="bg1"/>
                </a:solidFill>
                <a:latin typeface="Proxima Nova Bold"/>
                <a:cs typeface="Proxima Nova Bold"/>
              </a:rPr>
              <a:t>?</a:t>
            </a:r>
          </a:p>
        </p:txBody>
      </p:sp>
      <p:sp>
        <p:nvSpPr>
          <p:cNvPr id="6" name="Shape 41"/>
          <p:cNvSpPr txBox="1">
            <a:spLocks noGrp="1"/>
          </p:cNvSpPr>
          <p:nvPr>
            <p:ph type="body" idx="1"/>
          </p:nvPr>
        </p:nvSpPr>
        <p:spPr>
          <a:xfrm>
            <a:off x="658809" y="1473275"/>
            <a:ext cx="7999799" cy="3080999"/>
          </a:xfrm>
          <a:prstGeom prst="rect">
            <a:avLst/>
          </a:prstGeom>
        </p:spPr>
        <p:txBody>
          <a:bodyPr lIns="0" tIns="0" rIns="0" bIns="0" anchor="t" anchorCtr="0">
            <a:noAutofit/>
          </a:bodyPr>
          <a:lstStyle/>
          <a:p>
            <a:pPr marL="38100" lvl="0" indent="0" rtl="0">
              <a:spcBef>
                <a:spcPts val="0"/>
              </a:spcBef>
              <a:buClr>
                <a:schemeClr val="lt1"/>
              </a:buClr>
              <a:buSzPct val="100000"/>
              <a:buNone/>
            </a:pPr>
            <a:endParaRPr lang="en-US" sz="2400" dirty="0">
              <a:latin typeface="Proxima Nova Light"/>
              <a:cs typeface="Proxima Nova Light"/>
            </a:endParaRPr>
          </a:p>
          <a:p>
            <a:pPr marL="381000" indent="-342900">
              <a:buClr>
                <a:schemeClr val="lt1"/>
              </a:buClr>
              <a:buSzPct val="100000"/>
            </a:pPr>
            <a:r>
              <a:rPr lang="en-US" sz="2400" dirty="0" smtClean="0">
                <a:latin typeface="Proxima Nova Light"/>
                <a:cs typeface="Proxima Nova Light"/>
              </a:rPr>
              <a:t>Seeking a market</a:t>
            </a:r>
          </a:p>
          <a:p>
            <a:pPr marL="381000" indent="-342900">
              <a:buClr>
                <a:schemeClr val="lt1"/>
              </a:buClr>
              <a:buSzPct val="100000"/>
            </a:pPr>
            <a:r>
              <a:rPr lang="en-US" sz="2400" dirty="0" smtClean="0">
                <a:latin typeface="Proxima Nova Light"/>
                <a:cs typeface="Proxima Nova Light"/>
              </a:rPr>
              <a:t>Everyone knows everyone</a:t>
            </a:r>
          </a:p>
          <a:p>
            <a:pPr marL="381000" indent="-342900">
              <a:buClr>
                <a:schemeClr val="lt1"/>
              </a:buClr>
              <a:buSzPct val="100000"/>
            </a:pPr>
            <a:r>
              <a:rPr lang="en-US" sz="2400" dirty="0" smtClean="0">
                <a:latin typeface="Proxima Nova Light"/>
                <a:cs typeface="Proxima Nova Light"/>
              </a:rPr>
              <a:t>Everyone does everything</a:t>
            </a:r>
          </a:p>
          <a:p>
            <a:pPr marL="381000" indent="-342900">
              <a:buClr>
                <a:schemeClr val="lt1"/>
              </a:buClr>
              <a:buSzPct val="100000"/>
            </a:pPr>
            <a:r>
              <a:rPr lang="en-US" sz="2400" dirty="0" smtClean="0">
                <a:latin typeface="Proxima Nova Light"/>
                <a:cs typeface="Proxima Nova Light"/>
              </a:rPr>
              <a:t>Boundaries and Constraints are visible</a:t>
            </a:r>
          </a:p>
          <a:p>
            <a:pPr marL="381000" indent="-342900">
              <a:buClr>
                <a:schemeClr val="lt1"/>
              </a:buClr>
              <a:buSzPct val="100000"/>
            </a:pPr>
            <a:r>
              <a:rPr lang="en-US" sz="2400" dirty="0" smtClean="0">
                <a:latin typeface="Proxima Nova Light"/>
                <a:cs typeface="Proxima Nova Light"/>
              </a:rPr>
              <a:t>Plan in days or weeks</a:t>
            </a:r>
            <a:endParaRPr sz="2400" dirty="0">
              <a:latin typeface="Proxima Nova Light"/>
              <a:cs typeface="Proxima Nova Light"/>
            </a:endParaRPr>
          </a:p>
        </p:txBody>
      </p:sp>
    </p:spTree>
    <p:extLst>
      <p:ext uri="{BB962C8B-B14F-4D97-AF65-F5344CB8AC3E}">
        <p14:creationId xmlns:p14="http://schemas.microsoft.com/office/powerpoint/2010/main" val="9923805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32000" y="2004497"/>
            <a:ext cx="983024" cy="307777"/>
          </a:xfrm>
          <a:prstGeom prst="rect">
            <a:avLst/>
          </a:prstGeom>
          <a:noFill/>
        </p:spPr>
        <p:txBody>
          <a:bodyPr wrap="none" rtlCol="0">
            <a:spAutoFit/>
          </a:bodyPr>
          <a:lstStyle/>
          <a:p>
            <a:r>
              <a:rPr lang="en-US" dirty="0" smtClean="0">
                <a:solidFill>
                  <a:srgbClr val="FFFFFF"/>
                </a:solidFill>
              </a:rPr>
              <a:t>Alignment</a:t>
            </a:r>
            <a:endParaRPr lang="en-US" dirty="0">
              <a:solidFill>
                <a:srgbClr val="FFFFFF"/>
              </a:solidFill>
            </a:endParaRPr>
          </a:p>
        </p:txBody>
      </p:sp>
      <p:sp>
        <p:nvSpPr>
          <p:cNvPr id="9" name="TextBox 8"/>
          <p:cNvSpPr txBox="1"/>
          <p:nvPr/>
        </p:nvSpPr>
        <p:spPr>
          <a:xfrm>
            <a:off x="4561840" y="3767871"/>
            <a:ext cx="1005403" cy="307777"/>
          </a:xfrm>
          <a:prstGeom prst="rect">
            <a:avLst/>
          </a:prstGeom>
          <a:noFill/>
        </p:spPr>
        <p:txBody>
          <a:bodyPr wrap="none" rtlCol="0">
            <a:spAutoFit/>
          </a:bodyPr>
          <a:lstStyle/>
          <a:p>
            <a:r>
              <a:rPr lang="en-US" dirty="0" smtClean="0">
                <a:solidFill>
                  <a:srgbClr val="FFFFFF"/>
                </a:solidFill>
              </a:rPr>
              <a:t>Autonomy</a:t>
            </a:r>
            <a:endParaRPr lang="en-US" dirty="0">
              <a:solidFill>
                <a:srgbClr val="FFFFFF"/>
              </a:solidFill>
            </a:endParaRPr>
          </a:p>
        </p:txBody>
      </p:sp>
      <p:cxnSp>
        <p:nvCxnSpPr>
          <p:cNvPr id="3" name="Straight Arrow Connector 2"/>
          <p:cNvCxnSpPr/>
          <p:nvPr/>
        </p:nvCxnSpPr>
        <p:spPr>
          <a:xfrm flipV="1">
            <a:off x="3139440" y="914400"/>
            <a:ext cx="50800" cy="2722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139440" y="3637280"/>
            <a:ext cx="39827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728720" y="1290320"/>
            <a:ext cx="2001520" cy="1940560"/>
          </a:xfrm>
          <a:prstGeom prst="straightConnector1">
            <a:avLst/>
          </a:prstGeom>
          <a:ln>
            <a:tailEnd type="arrow"/>
          </a:ln>
          <a:effectLst>
            <a:glow rad="101600">
              <a:schemeClr val="tx2">
                <a:lumMod val="40000"/>
                <a:lumOff val="60000"/>
                <a:alpha val="75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18960314">
            <a:off x="4490043" y="2362858"/>
            <a:ext cx="1361919" cy="307777"/>
          </a:xfrm>
          <a:prstGeom prst="rect">
            <a:avLst/>
          </a:prstGeom>
          <a:noFill/>
        </p:spPr>
        <p:txBody>
          <a:bodyPr wrap="square" rtlCol="0">
            <a:spAutoFit/>
          </a:bodyPr>
          <a:lstStyle/>
          <a:p>
            <a:r>
              <a:rPr lang="en-US" dirty="0" smtClean="0">
                <a:solidFill>
                  <a:srgbClr val="FFFFFF"/>
                </a:solidFill>
              </a:rPr>
              <a:t>Awesome!!!</a:t>
            </a:r>
            <a:endParaRPr lang="en-US" dirty="0">
              <a:solidFill>
                <a:srgbClr val="FFFFFF"/>
              </a:solidFill>
            </a:endParaRPr>
          </a:p>
        </p:txBody>
      </p:sp>
    </p:spTree>
    <p:extLst>
      <p:ext uri="{BB962C8B-B14F-4D97-AF65-F5344CB8AC3E}">
        <p14:creationId xmlns:p14="http://schemas.microsoft.com/office/powerpoint/2010/main" val="17436043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3373" y="2012088"/>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Data</a:t>
            </a:r>
            <a:endParaRPr lang="en-US" sz="2000" dirty="0"/>
          </a:p>
        </p:txBody>
      </p:sp>
      <p:sp>
        <p:nvSpPr>
          <p:cNvPr id="6" name="Rectangle 5"/>
          <p:cNvSpPr/>
          <p:nvPr/>
        </p:nvSpPr>
        <p:spPr>
          <a:xfrm>
            <a:off x="3027227" y="2012088"/>
            <a:ext cx="106464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Insights</a:t>
            </a:r>
            <a:endParaRPr lang="en-US" sz="2000" dirty="0"/>
          </a:p>
        </p:txBody>
      </p:sp>
      <p:sp>
        <p:nvSpPr>
          <p:cNvPr id="7" name="Rectangle 6"/>
          <p:cNvSpPr/>
          <p:nvPr/>
        </p:nvSpPr>
        <p:spPr>
          <a:xfrm>
            <a:off x="5248361" y="2012088"/>
            <a:ext cx="1054061"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Beliefs</a:t>
            </a:r>
            <a:endParaRPr lang="en-US" sz="2000" dirty="0"/>
          </a:p>
        </p:txBody>
      </p:sp>
      <p:sp>
        <p:nvSpPr>
          <p:cNvPr id="8" name="Rectangle 7"/>
          <p:cNvSpPr/>
          <p:nvPr/>
        </p:nvSpPr>
        <p:spPr>
          <a:xfrm>
            <a:off x="7229954" y="2012088"/>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Bets</a:t>
            </a:r>
            <a:endParaRPr lang="en-US" sz="2000" dirty="0"/>
          </a:p>
        </p:txBody>
      </p:sp>
      <p:cxnSp>
        <p:nvCxnSpPr>
          <p:cNvPr id="10" name="Straight Arrow Connector 9"/>
          <p:cNvCxnSpPr>
            <a:stCxn id="5" idx="3"/>
            <a:endCxn id="6" idx="1"/>
          </p:cNvCxnSpPr>
          <p:nvPr/>
        </p:nvCxnSpPr>
        <p:spPr>
          <a:xfrm>
            <a:off x="1917773" y="2469288"/>
            <a:ext cx="11094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3"/>
            <a:endCxn id="7" idx="1"/>
          </p:cNvCxnSpPr>
          <p:nvPr/>
        </p:nvCxnSpPr>
        <p:spPr>
          <a:xfrm>
            <a:off x="4091870" y="2469288"/>
            <a:ext cx="11564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a:off x="6302422" y="2469288"/>
            <a:ext cx="9275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03373" y="392034"/>
            <a:ext cx="5310721" cy="923330"/>
          </a:xfrm>
          <a:prstGeom prst="rect">
            <a:avLst/>
          </a:prstGeom>
          <a:noFill/>
        </p:spPr>
        <p:txBody>
          <a:bodyPr wrap="none" rtlCol="0">
            <a:spAutoFit/>
          </a:bodyPr>
          <a:lstStyle/>
          <a:p>
            <a:r>
              <a:rPr lang="en-US" sz="4800" b="1" dirty="0">
                <a:solidFill>
                  <a:srgbClr val="84BD00"/>
                </a:solidFill>
                <a:latin typeface="Proxima Nova Bold"/>
                <a:ea typeface="Proxima Nova"/>
                <a:cs typeface="Proxima Nova Bold"/>
              </a:rPr>
              <a:t>Strategic</a:t>
            </a:r>
            <a:r>
              <a:rPr lang="en-US" sz="5400" dirty="0" smtClean="0">
                <a:solidFill>
                  <a:schemeClr val="tx2"/>
                </a:solidFill>
              </a:rPr>
              <a:t> </a:t>
            </a:r>
            <a:r>
              <a:rPr lang="en-US" sz="4800" b="1" dirty="0" smtClean="0">
                <a:solidFill>
                  <a:schemeClr val="bg1"/>
                </a:solidFill>
                <a:latin typeface="Proxima Nova Bold"/>
                <a:ea typeface="Proxima Nova"/>
                <a:cs typeface="Proxima Nova Bold"/>
              </a:rPr>
              <a:t>Thinking</a:t>
            </a:r>
            <a:endParaRPr lang="en-US" sz="4800" b="1" dirty="0">
              <a:solidFill>
                <a:schemeClr val="bg1"/>
              </a:solidFill>
              <a:latin typeface="Proxima Nova Bold"/>
              <a:ea typeface="Proxima Nova"/>
              <a:cs typeface="Proxima Nova Bold"/>
            </a:endParaRPr>
          </a:p>
        </p:txBody>
      </p:sp>
      <p:sp>
        <p:nvSpPr>
          <p:cNvPr id="11" name="TextBox 10"/>
          <p:cNvSpPr txBox="1"/>
          <p:nvPr/>
        </p:nvSpPr>
        <p:spPr>
          <a:xfrm>
            <a:off x="7474327" y="4283865"/>
            <a:ext cx="1524653" cy="461665"/>
          </a:xfrm>
          <a:prstGeom prst="rect">
            <a:avLst/>
          </a:prstGeom>
          <a:noFill/>
        </p:spPr>
        <p:txBody>
          <a:bodyPr wrap="square" rtlCol="0">
            <a:spAutoFit/>
          </a:bodyPr>
          <a:lstStyle/>
          <a:p>
            <a:pPr algn="ctr"/>
            <a:r>
              <a:rPr lang="en-US" sz="2400" dirty="0" smtClean="0">
                <a:solidFill>
                  <a:srgbClr val="FF0000"/>
                </a:solidFill>
              </a:rPr>
              <a:t>DRAFT</a:t>
            </a:r>
            <a:endParaRPr lang="en-US" sz="2400" dirty="0">
              <a:solidFill>
                <a:srgbClr val="FF0000"/>
              </a:solidFill>
            </a:endParaRPr>
          </a:p>
        </p:txBody>
      </p:sp>
    </p:spTree>
    <p:extLst>
      <p:ext uri="{BB962C8B-B14F-4D97-AF65-F5344CB8AC3E}">
        <p14:creationId xmlns:p14="http://schemas.microsoft.com/office/powerpoint/2010/main" val="3543818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3165" y="459628"/>
            <a:ext cx="119150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Core Beliefs</a:t>
            </a:r>
            <a:endParaRPr lang="en-US" sz="2000" dirty="0"/>
          </a:p>
        </p:txBody>
      </p:sp>
      <p:sp>
        <p:nvSpPr>
          <p:cNvPr id="6" name="Rectangle 5"/>
          <p:cNvSpPr/>
          <p:nvPr/>
        </p:nvSpPr>
        <p:spPr>
          <a:xfrm>
            <a:off x="3543166" y="2158089"/>
            <a:ext cx="1207179"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Strategic Bets</a:t>
            </a:r>
            <a:endParaRPr lang="en-US" sz="2000" dirty="0"/>
          </a:p>
        </p:txBody>
      </p:sp>
      <p:sp>
        <p:nvSpPr>
          <p:cNvPr id="7" name="Rectangle 6"/>
          <p:cNvSpPr/>
          <p:nvPr/>
        </p:nvSpPr>
        <p:spPr>
          <a:xfrm>
            <a:off x="3558843" y="3831130"/>
            <a:ext cx="1191502"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Priorities</a:t>
            </a:r>
            <a:endParaRPr lang="en-US" sz="2000" dirty="0"/>
          </a:p>
        </p:txBody>
      </p:sp>
      <p:sp>
        <p:nvSpPr>
          <p:cNvPr id="18" name="TextBox 17"/>
          <p:cNvSpPr txBox="1"/>
          <p:nvPr/>
        </p:nvSpPr>
        <p:spPr>
          <a:xfrm>
            <a:off x="5220666" y="1583820"/>
            <a:ext cx="3778315" cy="1661993"/>
          </a:xfrm>
          <a:prstGeom prst="rect">
            <a:avLst/>
          </a:prstGeom>
          <a:noFill/>
        </p:spPr>
        <p:txBody>
          <a:bodyPr wrap="square" rtlCol="0">
            <a:spAutoFit/>
          </a:bodyPr>
          <a:lstStyle/>
          <a:p>
            <a:r>
              <a:rPr lang="en-US" sz="4800" b="1" dirty="0">
                <a:solidFill>
                  <a:srgbClr val="84BD00"/>
                </a:solidFill>
                <a:latin typeface="Proxima Nova Bold"/>
                <a:ea typeface="Proxima Nova"/>
                <a:cs typeface="Proxima Nova Bold"/>
              </a:rPr>
              <a:t>Strategic</a:t>
            </a:r>
            <a:r>
              <a:rPr lang="en-US" sz="5400" dirty="0" smtClean="0">
                <a:solidFill>
                  <a:schemeClr val="tx2"/>
                </a:solidFill>
              </a:rPr>
              <a:t> </a:t>
            </a:r>
            <a:r>
              <a:rPr lang="en-US" sz="4800" b="1" dirty="0" smtClean="0">
                <a:solidFill>
                  <a:schemeClr val="bg1"/>
                </a:solidFill>
                <a:latin typeface="Proxima Nova Bold"/>
                <a:ea typeface="Proxima Nova"/>
                <a:cs typeface="Proxima Nova Bold"/>
              </a:rPr>
              <a:t>Framework</a:t>
            </a:r>
            <a:endParaRPr lang="en-US" sz="4800" b="1" dirty="0">
              <a:solidFill>
                <a:schemeClr val="bg1"/>
              </a:solidFill>
              <a:latin typeface="Proxima Nova Bold"/>
              <a:ea typeface="Proxima Nova"/>
              <a:cs typeface="Proxima Nova Bold"/>
            </a:endParaRPr>
          </a:p>
        </p:txBody>
      </p:sp>
      <p:sp>
        <p:nvSpPr>
          <p:cNvPr id="9" name="TextBox 8"/>
          <p:cNvSpPr txBox="1"/>
          <p:nvPr/>
        </p:nvSpPr>
        <p:spPr>
          <a:xfrm>
            <a:off x="316167" y="406851"/>
            <a:ext cx="3095719" cy="1200329"/>
          </a:xfrm>
          <a:prstGeom prst="rect">
            <a:avLst/>
          </a:prstGeom>
          <a:noFill/>
        </p:spPr>
        <p:txBody>
          <a:bodyPr wrap="none" rtlCol="0">
            <a:spAutoFit/>
          </a:bodyPr>
          <a:lstStyle/>
          <a:p>
            <a:pPr marL="285750" indent="-285750">
              <a:buFont typeface="Arial"/>
              <a:buChar char="•"/>
            </a:pPr>
            <a:r>
              <a:rPr lang="en-US" sz="1800" dirty="0" smtClean="0">
                <a:solidFill>
                  <a:srgbClr val="FFFFFF"/>
                </a:solidFill>
              </a:rPr>
              <a:t>Informed by everyone</a:t>
            </a:r>
          </a:p>
          <a:p>
            <a:pPr marL="285750" indent="-285750">
              <a:buFont typeface="Arial"/>
              <a:buChar char="•"/>
            </a:pPr>
            <a:r>
              <a:rPr lang="en-US" sz="1800" dirty="0" smtClean="0">
                <a:solidFill>
                  <a:srgbClr val="FFFFFF"/>
                </a:solidFill>
              </a:rPr>
              <a:t>Set By Lead Team</a:t>
            </a:r>
          </a:p>
          <a:p>
            <a:pPr marL="285750" indent="-285750">
              <a:buFont typeface="Arial"/>
              <a:buChar char="•"/>
            </a:pPr>
            <a:r>
              <a:rPr lang="en-US" sz="1800" dirty="0" smtClean="0">
                <a:solidFill>
                  <a:srgbClr val="FFFFFF"/>
                </a:solidFill>
              </a:rPr>
              <a:t>Lifecycle of 12-18 months</a:t>
            </a:r>
          </a:p>
          <a:p>
            <a:pPr marL="285750" indent="-285750">
              <a:buFont typeface="Arial"/>
              <a:buChar char="•"/>
            </a:pPr>
            <a:endParaRPr lang="en-US" sz="1800" dirty="0">
              <a:solidFill>
                <a:srgbClr val="FFFFFF"/>
              </a:solidFill>
            </a:endParaRPr>
          </a:p>
        </p:txBody>
      </p:sp>
      <p:sp>
        <p:nvSpPr>
          <p:cNvPr id="14" name="TextBox 13"/>
          <p:cNvSpPr txBox="1"/>
          <p:nvPr/>
        </p:nvSpPr>
        <p:spPr>
          <a:xfrm>
            <a:off x="316167" y="2050377"/>
            <a:ext cx="3275256" cy="1477328"/>
          </a:xfrm>
          <a:prstGeom prst="rect">
            <a:avLst/>
          </a:prstGeom>
          <a:noFill/>
        </p:spPr>
        <p:txBody>
          <a:bodyPr wrap="none" rtlCol="0">
            <a:spAutoFit/>
          </a:bodyPr>
          <a:lstStyle/>
          <a:p>
            <a:pPr marL="285750" indent="-285750">
              <a:buFont typeface="Arial"/>
              <a:buChar char="•"/>
            </a:pPr>
            <a:r>
              <a:rPr lang="en-US" sz="1800" dirty="0" smtClean="0">
                <a:solidFill>
                  <a:srgbClr val="FFFFFF"/>
                </a:solidFill>
              </a:rPr>
              <a:t>Informed by everyone</a:t>
            </a:r>
          </a:p>
          <a:p>
            <a:pPr marL="285750" indent="-285750">
              <a:buFont typeface="Arial"/>
              <a:buChar char="•"/>
            </a:pPr>
            <a:r>
              <a:rPr lang="en-US" sz="1800" dirty="0" smtClean="0">
                <a:solidFill>
                  <a:srgbClr val="FFFFFF"/>
                </a:solidFill>
              </a:rPr>
              <a:t>Set By Lead team and TPD </a:t>
            </a:r>
            <a:br>
              <a:rPr lang="en-US" sz="1800" dirty="0" smtClean="0">
                <a:solidFill>
                  <a:srgbClr val="FFFFFF"/>
                </a:solidFill>
              </a:rPr>
            </a:br>
            <a:r>
              <a:rPr lang="en-US" sz="1800" dirty="0" smtClean="0">
                <a:solidFill>
                  <a:srgbClr val="FFFFFF"/>
                </a:solidFill>
              </a:rPr>
              <a:t>Leadership</a:t>
            </a:r>
          </a:p>
          <a:p>
            <a:pPr marL="285750" indent="-285750">
              <a:buFont typeface="Arial"/>
              <a:buChar char="•"/>
            </a:pPr>
            <a:r>
              <a:rPr lang="en-US" sz="1800" dirty="0" smtClean="0">
                <a:solidFill>
                  <a:srgbClr val="FFFFFF"/>
                </a:solidFill>
              </a:rPr>
              <a:t>Lifecycle of 6-12 months</a:t>
            </a:r>
          </a:p>
          <a:p>
            <a:pPr marL="285750" indent="-285750">
              <a:buFont typeface="Arial"/>
              <a:buChar char="•"/>
            </a:pPr>
            <a:endParaRPr lang="en-US" sz="1800" dirty="0">
              <a:solidFill>
                <a:srgbClr val="FFFFFF"/>
              </a:solidFill>
            </a:endParaRPr>
          </a:p>
        </p:txBody>
      </p:sp>
      <p:sp>
        <p:nvSpPr>
          <p:cNvPr id="15" name="TextBox 14"/>
          <p:cNvSpPr txBox="1"/>
          <p:nvPr/>
        </p:nvSpPr>
        <p:spPr>
          <a:xfrm>
            <a:off x="316167" y="3728699"/>
            <a:ext cx="3121367" cy="1477328"/>
          </a:xfrm>
          <a:prstGeom prst="rect">
            <a:avLst/>
          </a:prstGeom>
          <a:noFill/>
        </p:spPr>
        <p:txBody>
          <a:bodyPr wrap="none" rtlCol="0">
            <a:spAutoFit/>
          </a:bodyPr>
          <a:lstStyle/>
          <a:p>
            <a:pPr marL="285750" indent="-285750">
              <a:buFont typeface="Arial"/>
              <a:buChar char="•"/>
            </a:pPr>
            <a:r>
              <a:rPr lang="en-US" sz="1800" dirty="0" smtClean="0">
                <a:solidFill>
                  <a:srgbClr val="FFFFFF"/>
                </a:solidFill>
              </a:rPr>
              <a:t>Informed by beliefs + bets</a:t>
            </a:r>
          </a:p>
          <a:p>
            <a:pPr marL="285750" indent="-285750">
              <a:buFont typeface="Arial"/>
              <a:buChar char="•"/>
            </a:pPr>
            <a:r>
              <a:rPr lang="en-US" sz="1800" dirty="0" smtClean="0">
                <a:solidFill>
                  <a:srgbClr val="FFFFFF"/>
                </a:solidFill>
              </a:rPr>
              <a:t>Set by Tribes + Squads</a:t>
            </a:r>
          </a:p>
          <a:p>
            <a:pPr marL="285750" indent="-285750">
              <a:buFont typeface="Arial"/>
              <a:buChar char="•"/>
            </a:pPr>
            <a:r>
              <a:rPr lang="en-US" sz="1800" dirty="0" smtClean="0">
                <a:solidFill>
                  <a:srgbClr val="FFFFFF"/>
                </a:solidFill>
              </a:rPr>
              <a:t>Lifecycle of 6-12 weeks</a:t>
            </a:r>
          </a:p>
          <a:p>
            <a:pPr marL="285750" indent="-285750">
              <a:buFont typeface="Arial"/>
              <a:buChar char="•"/>
            </a:pPr>
            <a:r>
              <a:rPr lang="en-US" sz="1800" dirty="0" smtClean="0">
                <a:solidFill>
                  <a:srgbClr val="FFFFFF"/>
                </a:solidFill>
              </a:rPr>
              <a:t>Projects and </a:t>
            </a:r>
            <a:r>
              <a:rPr lang="en-US" sz="1800" dirty="0" err="1" smtClean="0">
                <a:solidFill>
                  <a:srgbClr val="FFFFFF"/>
                </a:solidFill>
              </a:rPr>
              <a:t>workstreams</a:t>
            </a:r>
            <a:endParaRPr lang="en-US" sz="1800" dirty="0" smtClean="0">
              <a:solidFill>
                <a:srgbClr val="FFFFFF"/>
              </a:solidFill>
            </a:endParaRPr>
          </a:p>
          <a:p>
            <a:pPr marL="285750" indent="-285750">
              <a:buFont typeface="Arial"/>
              <a:buChar char="•"/>
            </a:pPr>
            <a:endParaRPr lang="en-US" sz="1800" dirty="0">
              <a:solidFill>
                <a:srgbClr val="FFFFFF"/>
              </a:solidFill>
            </a:endParaRPr>
          </a:p>
        </p:txBody>
      </p:sp>
      <p:cxnSp>
        <p:nvCxnSpPr>
          <p:cNvPr id="16" name="Straight Arrow Connector 15"/>
          <p:cNvCxnSpPr>
            <a:stCxn id="5" idx="2"/>
            <a:endCxn id="6" idx="0"/>
          </p:cNvCxnSpPr>
          <p:nvPr/>
        </p:nvCxnSpPr>
        <p:spPr>
          <a:xfrm>
            <a:off x="4138917" y="1374028"/>
            <a:ext cx="7839" cy="7840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2"/>
            <a:endCxn id="7" idx="0"/>
          </p:cNvCxnSpPr>
          <p:nvPr/>
        </p:nvCxnSpPr>
        <p:spPr>
          <a:xfrm>
            <a:off x="4146756" y="3072489"/>
            <a:ext cx="7838" cy="758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474327" y="4283865"/>
            <a:ext cx="1524653" cy="461665"/>
          </a:xfrm>
          <a:prstGeom prst="rect">
            <a:avLst/>
          </a:prstGeom>
          <a:noFill/>
        </p:spPr>
        <p:txBody>
          <a:bodyPr wrap="square" rtlCol="0">
            <a:spAutoFit/>
          </a:bodyPr>
          <a:lstStyle/>
          <a:p>
            <a:pPr algn="ctr"/>
            <a:r>
              <a:rPr lang="en-US" sz="2400" dirty="0" smtClean="0">
                <a:solidFill>
                  <a:srgbClr val="FF0000"/>
                </a:solidFill>
              </a:rPr>
              <a:t>DRAFT</a:t>
            </a:r>
            <a:endParaRPr lang="en-US" sz="2400" dirty="0">
              <a:solidFill>
                <a:srgbClr val="FF0000"/>
              </a:solidFill>
            </a:endParaRPr>
          </a:p>
        </p:txBody>
      </p:sp>
    </p:spTree>
    <p:extLst>
      <p:ext uri="{BB962C8B-B14F-4D97-AF65-F5344CB8AC3E}">
        <p14:creationId xmlns:p14="http://schemas.microsoft.com/office/powerpoint/2010/main" val="1259321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03371" y="392034"/>
            <a:ext cx="5061255" cy="1015663"/>
          </a:xfrm>
          <a:prstGeom prst="rect">
            <a:avLst/>
          </a:prstGeom>
          <a:noFill/>
        </p:spPr>
        <p:txBody>
          <a:bodyPr wrap="none" rtlCol="0">
            <a:spAutoFit/>
          </a:bodyPr>
          <a:lstStyle/>
          <a:p>
            <a:r>
              <a:rPr lang="en-US" sz="4800" b="1" dirty="0">
                <a:solidFill>
                  <a:srgbClr val="84BD00"/>
                </a:solidFill>
                <a:latin typeface="Proxima Nova Bold"/>
                <a:ea typeface="Proxima Nova"/>
                <a:cs typeface="Proxima Nova Bold"/>
              </a:rPr>
              <a:t>Strategic</a:t>
            </a:r>
            <a:r>
              <a:rPr lang="en-US" sz="6000" dirty="0">
                <a:solidFill>
                  <a:schemeClr val="tx2"/>
                </a:solidFill>
              </a:rPr>
              <a:t> </a:t>
            </a:r>
            <a:r>
              <a:rPr lang="en-US" sz="4800" b="1" dirty="0" smtClean="0">
                <a:solidFill>
                  <a:srgbClr val="FFFFFF"/>
                </a:solidFill>
                <a:latin typeface="Proxima Nova Bold"/>
                <a:ea typeface="Proxima Nova"/>
                <a:cs typeface="Proxima Nova Bold"/>
              </a:rPr>
              <a:t>Rhythm</a:t>
            </a:r>
            <a:endParaRPr lang="en-US" sz="4800" b="1" dirty="0">
              <a:solidFill>
                <a:srgbClr val="FFFFFF"/>
              </a:solidFill>
              <a:latin typeface="Proxima Nova Bold"/>
              <a:ea typeface="Proxima Nova"/>
              <a:cs typeface="Proxima Nova Bold"/>
            </a:endParaRPr>
          </a:p>
        </p:txBody>
      </p:sp>
      <p:sp>
        <p:nvSpPr>
          <p:cNvPr id="17" name="TextBox 16"/>
          <p:cNvSpPr txBox="1"/>
          <p:nvPr/>
        </p:nvSpPr>
        <p:spPr>
          <a:xfrm>
            <a:off x="1003371" y="1393831"/>
            <a:ext cx="7885868" cy="2308324"/>
          </a:xfrm>
          <a:prstGeom prst="rect">
            <a:avLst/>
          </a:prstGeom>
          <a:noFill/>
        </p:spPr>
        <p:txBody>
          <a:bodyPr wrap="square" rtlCol="0">
            <a:spAutoFit/>
          </a:bodyPr>
          <a:lstStyle/>
          <a:p>
            <a:endParaRPr lang="en-US" sz="2400" dirty="0">
              <a:solidFill>
                <a:srgbClr val="FFFFFF"/>
              </a:solidFill>
            </a:endParaRPr>
          </a:p>
          <a:p>
            <a:pPr marL="342900" indent="-342900">
              <a:buFont typeface="Arial"/>
              <a:buChar char="•"/>
            </a:pPr>
            <a:r>
              <a:rPr lang="en-US" sz="2400" dirty="0" smtClean="0">
                <a:solidFill>
                  <a:srgbClr val="FFFFFF"/>
                </a:solidFill>
              </a:rPr>
              <a:t>Setting a cadence for the company</a:t>
            </a:r>
            <a:endParaRPr lang="en-US" sz="2400" dirty="0">
              <a:solidFill>
                <a:srgbClr val="FFFFFF"/>
              </a:solidFill>
            </a:endParaRPr>
          </a:p>
          <a:p>
            <a:pPr marL="342900" indent="-342900">
              <a:buFont typeface="Arial"/>
              <a:buChar char="•"/>
            </a:pPr>
            <a:r>
              <a:rPr lang="en-US" sz="2400" dirty="0" smtClean="0">
                <a:solidFill>
                  <a:srgbClr val="FFFFFF"/>
                </a:solidFill>
              </a:rPr>
              <a:t>Regular, structured touch-points for alignment</a:t>
            </a:r>
            <a:endParaRPr lang="en-US" sz="2400" dirty="0">
              <a:solidFill>
                <a:srgbClr val="FFFFFF"/>
              </a:solidFill>
            </a:endParaRPr>
          </a:p>
          <a:p>
            <a:pPr marL="342900" indent="-342900">
              <a:buFont typeface="Arial"/>
              <a:buChar char="•"/>
            </a:pPr>
            <a:r>
              <a:rPr lang="en-US" sz="2400" dirty="0" smtClean="0">
                <a:solidFill>
                  <a:srgbClr val="FFFFFF"/>
                </a:solidFill>
              </a:rPr>
              <a:t>Autonomy remains inside touch points</a:t>
            </a:r>
          </a:p>
          <a:p>
            <a:pPr marL="342900" indent="-342900">
              <a:buFont typeface="Arial"/>
              <a:buChar char="•"/>
            </a:pPr>
            <a:endParaRPr lang="en-US" sz="2400" dirty="0">
              <a:solidFill>
                <a:srgbClr val="FFFFFF"/>
              </a:solidFill>
            </a:endParaRPr>
          </a:p>
          <a:p>
            <a:pPr marL="342900" indent="-342900">
              <a:buFont typeface="Arial"/>
              <a:buChar char="•"/>
            </a:pPr>
            <a:endParaRPr lang="en-US" sz="2400" dirty="0">
              <a:solidFill>
                <a:srgbClr val="FFFFFF"/>
              </a:solidFill>
              <a:latin typeface="Proxima Nova Light"/>
              <a:ea typeface="Proxima Nova"/>
              <a:cs typeface="Proxima Nova Light"/>
            </a:endParaRPr>
          </a:p>
        </p:txBody>
      </p:sp>
      <p:sp>
        <p:nvSpPr>
          <p:cNvPr id="4" name="TextBox 3"/>
          <p:cNvSpPr txBox="1"/>
          <p:nvPr/>
        </p:nvSpPr>
        <p:spPr>
          <a:xfrm>
            <a:off x="7474327" y="4283865"/>
            <a:ext cx="1524653" cy="461665"/>
          </a:xfrm>
          <a:prstGeom prst="rect">
            <a:avLst/>
          </a:prstGeom>
          <a:noFill/>
        </p:spPr>
        <p:txBody>
          <a:bodyPr wrap="square" rtlCol="0">
            <a:spAutoFit/>
          </a:bodyPr>
          <a:lstStyle/>
          <a:p>
            <a:pPr algn="ctr"/>
            <a:r>
              <a:rPr lang="en-US" sz="2400" dirty="0" smtClean="0">
                <a:solidFill>
                  <a:srgbClr val="FF0000"/>
                </a:solidFill>
              </a:rPr>
              <a:t>DRAFT</a:t>
            </a:r>
            <a:endParaRPr lang="en-US" sz="2400" dirty="0">
              <a:solidFill>
                <a:srgbClr val="FF0000"/>
              </a:solidFill>
            </a:endParaRPr>
          </a:p>
        </p:txBody>
      </p:sp>
    </p:spTree>
    <p:extLst>
      <p:ext uri="{BB962C8B-B14F-4D97-AF65-F5344CB8AC3E}">
        <p14:creationId xmlns:p14="http://schemas.microsoft.com/office/powerpoint/2010/main" val="13065886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4" name="TextBox 33"/>
          <p:cNvSpPr txBox="1"/>
          <p:nvPr/>
        </p:nvSpPr>
        <p:spPr>
          <a:xfrm>
            <a:off x="2930744" y="1512926"/>
            <a:ext cx="4727446" cy="707886"/>
          </a:xfrm>
          <a:prstGeom prst="rect">
            <a:avLst/>
          </a:prstGeom>
          <a:noFill/>
        </p:spPr>
        <p:txBody>
          <a:bodyPr wrap="none" rtlCol="0">
            <a:spAutoFit/>
          </a:bodyPr>
          <a:lstStyle/>
          <a:p>
            <a:pPr lvl="0"/>
            <a:r>
              <a:rPr lang="en-US" sz="4000" b="1" dirty="0" smtClean="0">
                <a:solidFill>
                  <a:srgbClr val="FFFFFF"/>
                </a:solidFill>
                <a:latin typeface="Proxima Nova Bold"/>
                <a:cs typeface="Proxima Nova Bold"/>
              </a:rPr>
              <a:t>How we got started</a:t>
            </a:r>
            <a:endParaRPr lang="en-US" sz="4000" b="1" dirty="0">
              <a:solidFill>
                <a:srgbClr val="FFFFFF"/>
              </a:solidFill>
              <a:latin typeface="Proxima Nova Bold"/>
              <a:cs typeface="Proxima Nova Bold"/>
            </a:endParaRPr>
          </a:p>
        </p:txBody>
      </p:sp>
      <p:sp>
        <p:nvSpPr>
          <p:cNvPr id="35" name="TextBox 34"/>
          <p:cNvSpPr txBox="1"/>
          <p:nvPr/>
        </p:nvSpPr>
        <p:spPr>
          <a:xfrm>
            <a:off x="587449" y="4137378"/>
            <a:ext cx="6511729" cy="584776"/>
          </a:xfrm>
          <a:prstGeom prst="rect">
            <a:avLst/>
          </a:prstGeom>
          <a:noFill/>
        </p:spPr>
        <p:txBody>
          <a:bodyPr wrap="none" rtlCol="0">
            <a:spAutoFit/>
          </a:bodyPr>
          <a:lstStyle/>
          <a:p>
            <a:pPr lvl="0"/>
            <a:r>
              <a:rPr lang="en-US" sz="3200" b="1" dirty="0" smtClean="0">
                <a:solidFill>
                  <a:srgbClr val="6AB233"/>
                </a:solidFill>
                <a:latin typeface="Proxima Nova Bold"/>
                <a:cs typeface="Proxima Nova Bold"/>
              </a:rPr>
              <a:t>Bringing music to the world !@#!@</a:t>
            </a:r>
            <a:endParaRPr lang="en-US" sz="3200" b="1" dirty="0">
              <a:solidFill>
                <a:srgbClr val="6AB233"/>
              </a:solidFill>
              <a:latin typeface="Proxima Nova Bold"/>
              <a:cs typeface="Proxima Nova Bold"/>
            </a:endParaRPr>
          </a:p>
        </p:txBody>
      </p:sp>
      <p:sp>
        <p:nvSpPr>
          <p:cNvPr id="103" name="Shape 103"/>
          <p:cNvSpPr txBox="1">
            <a:spLocks noGrp="1"/>
          </p:cNvSpPr>
          <p:nvPr>
            <p:ph type="title"/>
          </p:nvPr>
        </p:nvSpPr>
        <p:spPr>
          <a:xfrm>
            <a:off x="349165" y="331454"/>
            <a:ext cx="8106300" cy="848999"/>
          </a:xfrm>
          <a:prstGeom prst="rect">
            <a:avLst/>
          </a:prstGeom>
        </p:spPr>
        <p:txBody>
          <a:bodyPr lIns="91425" tIns="91425" rIns="91425" bIns="91425" anchor="b" anchorCtr="0">
            <a:noAutofit/>
          </a:bodyPr>
          <a:lstStyle/>
          <a:p>
            <a:pPr lvl="0" rtl="0">
              <a:spcBef>
                <a:spcPts val="0"/>
              </a:spcBef>
              <a:buNone/>
            </a:pPr>
            <a:r>
              <a:rPr lang="en-US" sz="6000" dirty="0" smtClean="0">
                <a:solidFill>
                  <a:srgbClr val="84BD00"/>
                </a:solidFill>
              </a:rPr>
              <a:t>The Spotify Way</a:t>
            </a:r>
            <a:endParaRPr lang="en-US" sz="6000" dirty="0">
              <a:solidFill>
                <a:srgbClr val="84BD00"/>
              </a:solidFill>
            </a:endParaRPr>
          </a:p>
        </p:txBody>
      </p:sp>
      <p:sp>
        <p:nvSpPr>
          <p:cNvPr id="2" name="TextBox 1"/>
          <p:cNvSpPr txBox="1"/>
          <p:nvPr/>
        </p:nvSpPr>
        <p:spPr>
          <a:xfrm>
            <a:off x="848406" y="1180567"/>
            <a:ext cx="2082338" cy="615553"/>
          </a:xfrm>
          <a:prstGeom prst="rect">
            <a:avLst/>
          </a:prstGeom>
          <a:noFill/>
        </p:spPr>
        <p:txBody>
          <a:bodyPr wrap="none" rtlCol="0">
            <a:spAutoFit/>
          </a:bodyPr>
          <a:lstStyle/>
          <a:p>
            <a:pPr lvl="0"/>
            <a:r>
              <a:rPr lang="en-US" sz="2000" dirty="0">
                <a:solidFill>
                  <a:schemeClr val="bg1"/>
                </a:solidFill>
                <a:latin typeface="Proxima Nova Regular"/>
                <a:cs typeface="Proxima Nova Regular"/>
              </a:rPr>
              <a:t>Our work spaces</a:t>
            </a:r>
          </a:p>
          <a:p>
            <a:endParaRPr lang="en-US" dirty="0">
              <a:solidFill>
                <a:schemeClr val="bg1"/>
              </a:solidFill>
              <a:latin typeface="Proxima Nova Regular"/>
              <a:cs typeface="Proxima Nova Regular"/>
            </a:endParaRPr>
          </a:p>
        </p:txBody>
      </p:sp>
      <p:sp>
        <p:nvSpPr>
          <p:cNvPr id="3" name="TextBox 2"/>
          <p:cNvSpPr txBox="1"/>
          <p:nvPr/>
        </p:nvSpPr>
        <p:spPr>
          <a:xfrm>
            <a:off x="947769" y="2229198"/>
            <a:ext cx="3000820" cy="1097736"/>
          </a:xfrm>
          <a:prstGeom prst="rect">
            <a:avLst/>
          </a:prstGeom>
          <a:noFill/>
        </p:spPr>
        <p:txBody>
          <a:bodyPr wrap="none" rtlCol="0">
            <a:spAutoFit/>
          </a:bodyPr>
          <a:lstStyle/>
          <a:p>
            <a:pPr lvl="0">
              <a:lnSpc>
                <a:spcPct val="80000"/>
              </a:lnSpc>
            </a:pPr>
            <a:r>
              <a:rPr lang="en-US" sz="4000" dirty="0">
                <a:solidFill>
                  <a:srgbClr val="6AB233"/>
                </a:solidFill>
                <a:latin typeface="Proxima Nova Bold"/>
                <a:cs typeface="Proxima Nova Bold"/>
              </a:rPr>
              <a:t>Who we </a:t>
            </a:r>
            <a:r>
              <a:rPr lang="en-US" sz="4000" dirty="0" smtClean="0">
                <a:solidFill>
                  <a:srgbClr val="6AB233"/>
                </a:solidFill>
                <a:latin typeface="Proxima Nova Bold"/>
                <a:cs typeface="Proxima Nova Bold"/>
              </a:rPr>
              <a:t>hire</a:t>
            </a:r>
            <a:endParaRPr lang="en-US" sz="4000" dirty="0">
              <a:solidFill>
                <a:srgbClr val="6AB233"/>
              </a:solidFill>
              <a:latin typeface="Proxima Nova Bold"/>
              <a:cs typeface="Proxima Nova Bold"/>
            </a:endParaRPr>
          </a:p>
          <a:p>
            <a:pPr>
              <a:lnSpc>
                <a:spcPct val="80000"/>
              </a:lnSpc>
            </a:pPr>
            <a:endParaRPr lang="en-US" sz="4000" dirty="0">
              <a:solidFill>
                <a:srgbClr val="6AB233"/>
              </a:solidFill>
              <a:latin typeface="Proxima Nova Bold"/>
              <a:cs typeface="Proxima Nova Bold"/>
            </a:endParaRPr>
          </a:p>
        </p:txBody>
      </p:sp>
      <p:sp>
        <p:nvSpPr>
          <p:cNvPr id="4" name="TextBox 3"/>
          <p:cNvSpPr txBox="1"/>
          <p:nvPr/>
        </p:nvSpPr>
        <p:spPr>
          <a:xfrm>
            <a:off x="4435490" y="2171862"/>
            <a:ext cx="3178430" cy="738664"/>
          </a:xfrm>
          <a:prstGeom prst="rect">
            <a:avLst/>
          </a:prstGeom>
          <a:noFill/>
        </p:spPr>
        <p:txBody>
          <a:bodyPr wrap="none" rtlCol="0">
            <a:spAutoFit/>
          </a:bodyPr>
          <a:lstStyle/>
          <a:p>
            <a:pPr lvl="0"/>
            <a:r>
              <a:rPr lang="en-US" sz="2800" dirty="0">
                <a:solidFill>
                  <a:srgbClr val="FFFFFF"/>
                </a:solidFill>
                <a:latin typeface="Proxima Nova Regular"/>
                <a:cs typeface="Proxima Nova Regular"/>
              </a:rPr>
              <a:t>The roles we have</a:t>
            </a:r>
          </a:p>
          <a:p>
            <a:endParaRPr lang="en-US" dirty="0">
              <a:solidFill>
                <a:srgbClr val="FFFFFF"/>
              </a:solidFill>
              <a:latin typeface="Proxima Nova Regular"/>
              <a:cs typeface="Proxima Nova Regular"/>
            </a:endParaRPr>
          </a:p>
        </p:txBody>
      </p:sp>
      <p:sp>
        <p:nvSpPr>
          <p:cNvPr id="7" name="TextBox 6"/>
          <p:cNvSpPr txBox="1"/>
          <p:nvPr/>
        </p:nvSpPr>
        <p:spPr>
          <a:xfrm>
            <a:off x="4061979" y="3619266"/>
            <a:ext cx="3401135" cy="584776"/>
          </a:xfrm>
          <a:prstGeom prst="rect">
            <a:avLst/>
          </a:prstGeom>
          <a:noFill/>
        </p:spPr>
        <p:txBody>
          <a:bodyPr wrap="none" rtlCol="0">
            <a:spAutoFit/>
          </a:bodyPr>
          <a:lstStyle/>
          <a:p>
            <a:pPr lvl="0"/>
            <a:r>
              <a:rPr lang="en-US" sz="3200" b="1" dirty="0" smtClean="0">
                <a:solidFill>
                  <a:srgbClr val="FFFFFF"/>
                </a:solidFill>
                <a:latin typeface="Proxima Nova Bold"/>
                <a:cs typeface="Proxima Nova Bold"/>
              </a:rPr>
              <a:t>How we have fun</a:t>
            </a:r>
            <a:endParaRPr lang="en-US" sz="3200" b="1" dirty="0">
              <a:latin typeface="Proxima Nova Bold"/>
              <a:cs typeface="Proxima Nova Bold"/>
            </a:endParaRPr>
          </a:p>
        </p:txBody>
      </p:sp>
      <p:sp>
        <p:nvSpPr>
          <p:cNvPr id="8" name="TextBox 7"/>
          <p:cNvSpPr txBox="1"/>
          <p:nvPr/>
        </p:nvSpPr>
        <p:spPr>
          <a:xfrm>
            <a:off x="1267024" y="3265974"/>
            <a:ext cx="2104172" cy="369332"/>
          </a:xfrm>
          <a:prstGeom prst="rect">
            <a:avLst/>
          </a:prstGeom>
          <a:noFill/>
        </p:spPr>
        <p:txBody>
          <a:bodyPr wrap="none" rtlCol="0">
            <a:spAutoFit/>
          </a:bodyPr>
          <a:lstStyle/>
          <a:p>
            <a:pPr lvl="0"/>
            <a:r>
              <a:rPr lang="en-US" sz="1800" b="1" dirty="0" smtClean="0">
                <a:solidFill>
                  <a:srgbClr val="6AB233"/>
                </a:solidFill>
                <a:latin typeface="Proxima Nova Bold"/>
                <a:cs typeface="Proxima Nova Bold"/>
              </a:rPr>
              <a:t>The words we use</a:t>
            </a:r>
            <a:endParaRPr lang="en-US" sz="1800" b="1" dirty="0">
              <a:solidFill>
                <a:srgbClr val="6AB233"/>
              </a:solidFill>
              <a:latin typeface="Proxima Nova Bold"/>
              <a:cs typeface="Proxima Nova Bold"/>
            </a:endParaRPr>
          </a:p>
        </p:txBody>
      </p:sp>
      <p:sp>
        <p:nvSpPr>
          <p:cNvPr id="27" name="TextBox 26"/>
          <p:cNvSpPr txBox="1"/>
          <p:nvPr/>
        </p:nvSpPr>
        <p:spPr>
          <a:xfrm>
            <a:off x="339277" y="3662440"/>
            <a:ext cx="3446752" cy="461665"/>
          </a:xfrm>
          <a:prstGeom prst="rect">
            <a:avLst/>
          </a:prstGeom>
          <a:noFill/>
        </p:spPr>
        <p:txBody>
          <a:bodyPr wrap="none" rtlCol="0">
            <a:spAutoFit/>
          </a:bodyPr>
          <a:lstStyle/>
          <a:p>
            <a:pPr lvl="0"/>
            <a:r>
              <a:rPr lang="en-US" sz="2400" dirty="0" smtClean="0">
                <a:solidFill>
                  <a:srgbClr val="FFFFFF"/>
                </a:solidFill>
                <a:latin typeface="Proxima Nova Regular"/>
                <a:cs typeface="Proxima Nova Regular"/>
              </a:rPr>
              <a:t>The words we </a:t>
            </a:r>
            <a:r>
              <a:rPr lang="en-US" sz="2400" b="1" dirty="0" smtClean="0">
                <a:solidFill>
                  <a:srgbClr val="6AB233"/>
                </a:solidFill>
                <a:latin typeface="Proxima Nova Bold"/>
                <a:cs typeface="Proxima Nova Bold"/>
              </a:rPr>
              <a:t>don’t</a:t>
            </a:r>
            <a:r>
              <a:rPr lang="en-US" sz="2400" b="1" dirty="0" smtClean="0">
                <a:solidFill>
                  <a:srgbClr val="FFFFFF"/>
                </a:solidFill>
                <a:latin typeface="Proxima Nova Bold"/>
                <a:cs typeface="Proxima Nova Bold"/>
              </a:rPr>
              <a:t> </a:t>
            </a:r>
            <a:r>
              <a:rPr lang="en-US" sz="2400" dirty="0" smtClean="0">
                <a:solidFill>
                  <a:srgbClr val="FFFFFF"/>
                </a:solidFill>
                <a:latin typeface="Proxima Nova Regular"/>
                <a:cs typeface="Proxima Nova Regular"/>
              </a:rPr>
              <a:t>use</a:t>
            </a:r>
            <a:endParaRPr lang="en-US" sz="2400" dirty="0">
              <a:solidFill>
                <a:srgbClr val="FFFFFF"/>
              </a:solidFill>
              <a:latin typeface="Proxima Nova Regular"/>
              <a:cs typeface="Proxima Nova Regular"/>
            </a:endParaRPr>
          </a:p>
        </p:txBody>
      </p:sp>
      <p:sp>
        <p:nvSpPr>
          <p:cNvPr id="28" name="TextBox 27"/>
          <p:cNvSpPr txBox="1"/>
          <p:nvPr/>
        </p:nvSpPr>
        <p:spPr>
          <a:xfrm>
            <a:off x="419067" y="2775268"/>
            <a:ext cx="2481564" cy="461665"/>
          </a:xfrm>
          <a:prstGeom prst="rect">
            <a:avLst/>
          </a:prstGeom>
          <a:noFill/>
        </p:spPr>
        <p:txBody>
          <a:bodyPr wrap="none" rtlCol="0">
            <a:spAutoFit/>
          </a:bodyPr>
          <a:lstStyle/>
          <a:p>
            <a:pPr lvl="0"/>
            <a:r>
              <a:rPr lang="en-US" sz="2400" dirty="0" smtClean="0">
                <a:solidFill>
                  <a:srgbClr val="FFFFFF"/>
                </a:solidFill>
                <a:latin typeface="Proxima Nova Regular"/>
                <a:cs typeface="Proxima Nova Regular"/>
              </a:rPr>
              <a:t>The tools we use</a:t>
            </a:r>
            <a:endParaRPr lang="en-US" sz="2400" dirty="0">
              <a:solidFill>
                <a:srgbClr val="FFFFFF"/>
              </a:solidFill>
              <a:latin typeface="Proxima Nova Regular"/>
              <a:cs typeface="Proxima Nova Regular"/>
            </a:endParaRPr>
          </a:p>
        </p:txBody>
      </p:sp>
      <p:sp>
        <p:nvSpPr>
          <p:cNvPr id="29" name="TextBox 28"/>
          <p:cNvSpPr txBox="1"/>
          <p:nvPr/>
        </p:nvSpPr>
        <p:spPr>
          <a:xfrm>
            <a:off x="6252389" y="2712072"/>
            <a:ext cx="1869712" cy="461665"/>
          </a:xfrm>
          <a:prstGeom prst="rect">
            <a:avLst/>
          </a:prstGeom>
          <a:noFill/>
        </p:spPr>
        <p:txBody>
          <a:bodyPr wrap="none" rtlCol="0">
            <a:spAutoFit/>
          </a:bodyPr>
          <a:lstStyle/>
          <a:p>
            <a:pPr lvl="0"/>
            <a:r>
              <a:rPr lang="en-US" sz="2400" dirty="0" smtClean="0">
                <a:solidFill>
                  <a:srgbClr val="6AB233"/>
                </a:solidFill>
                <a:latin typeface="Proxima Nova Regular"/>
                <a:cs typeface="Proxima Nova Regular"/>
              </a:rPr>
              <a:t>Implicit rules</a:t>
            </a:r>
            <a:endParaRPr lang="en-US" sz="2400" dirty="0">
              <a:solidFill>
                <a:srgbClr val="6AB233"/>
              </a:solidFill>
              <a:latin typeface="Proxima Nova Regular"/>
              <a:cs typeface="Proxima Nova Regular"/>
            </a:endParaRPr>
          </a:p>
        </p:txBody>
      </p:sp>
      <p:sp>
        <p:nvSpPr>
          <p:cNvPr id="30" name="TextBox 29"/>
          <p:cNvSpPr txBox="1"/>
          <p:nvPr/>
        </p:nvSpPr>
        <p:spPr>
          <a:xfrm>
            <a:off x="456770" y="1597134"/>
            <a:ext cx="2186467" cy="651460"/>
          </a:xfrm>
          <a:prstGeom prst="rect">
            <a:avLst/>
          </a:prstGeom>
          <a:noFill/>
        </p:spPr>
        <p:txBody>
          <a:bodyPr wrap="none" rtlCol="0">
            <a:spAutoFit/>
          </a:bodyPr>
          <a:lstStyle/>
          <a:p>
            <a:pPr lvl="0">
              <a:lnSpc>
                <a:spcPct val="90000"/>
              </a:lnSpc>
            </a:pPr>
            <a:r>
              <a:rPr lang="en-US" sz="2000" dirty="0" smtClean="0">
                <a:solidFill>
                  <a:schemeClr val="bg1"/>
                </a:solidFill>
                <a:latin typeface="Proxima Nova Regular"/>
                <a:cs typeface="Proxima Nova Regular"/>
              </a:rPr>
              <a:t>How we act when </a:t>
            </a:r>
          </a:p>
          <a:p>
            <a:pPr lvl="0">
              <a:lnSpc>
                <a:spcPct val="90000"/>
              </a:lnSpc>
            </a:pPr>
            <a:r>
              <a:rPr lang="en-US" sz="2000" dirty="0" smtClean="0">
                <a:solidFill>
                  <a:schemeClr val="bg1"/>
                </a:solidFill>
                <a:latin typeface="Proxima Nova Regular"/>
                <a:cs typeface="Proxima Nova Regular"/>
              </a:rPr>
              <a:t>things go </a:t>
            </a:r>
            <a:r>
              <a:rPr lang="en-US" sz="2000" b="1" dirty="0" smtClean="0">
                <a:solidFill>
                  <a:schemeClr val="bg1"/>
                </a:solidFill>
                <a:latin typeface="Proxima Nova Bold"/>
                <a:cs typeface="Proxima Nova Bold"/>
              </a:rPr>
              <a:t>right</a:t>
            </a:r>
            <a:endParaRPr lang="en-US" sz="2000" b="1" dirty="0">
              <a:solidFill>
                <a:schemeClr val="bg1"/>
              </a:solidFill>
              <a:latin typeface="Proxima Nova Bold"/>
              <a:cs typeface="Proxima Nova Bold"/>
            </a:endParaRPr>
          </a:p>
        </p:txBody>
      </p:sp>
      <p:sp>
        <p:nvSpPr>
          <p:cNvPr id="9" name="TextBox 8"/>
          <p:cNvSpPr txBox="1"/>
          <p:nvPr/>
        </p:nvSpPr>
        <p:spPr>
          <a:xfrm>
            <a:off x="7486849" y="3253584"/>
            <a:ext cx="972061" cy="1631216"/>
          </a:xfrm>
          <a:prstGeom prst="rect">
            <a:avLst/>
          </a:prstGeom>
          <a:noFill/>
        </p:spPr>
        <p:txBody>
          <a:bodyPr wrap="none" rtlCol="0">
            <a:spAutoFit/>
          </a:bodyPr>
          <a:lstStyle/>
          <a:p>
            <a:r>
              <a:rPr lang="en-US" sz="10000" b="1" dirty="0" smtClean="0">
                <a:solidFill>
                  <a:srgbClr val="6AB233"/>
                </a:solidFill>
                <a:latin typeface="Proxima Nova Bold"/>
                <a:cs typeface="Proxima Nova Bold"/>
              </a:rPr>
              <a:t>$</a:t>
            </a:r>
            <a:endParaRPr lang="en-US" sz="10000" b="1" dirty="0">
              <a:solidFill>
                <a:srgbClr val="6AB233"/>
              </a:solidFill>
              <a:latin typeface="Proxima Nova Bold"/>
              <a:cs typeface="Proxima Nova Bold"/>
            </a:endParaRPr>
          </a:p>
        </p:txBody>
      </p:sp>
      <p:sp>
        <p:nvSpPr>
          <p:cNvPr id="32" name="TextBox 31"/>
          <p:cNvSpPr txBox="1"/>
          <p:nvPr/>
        </p:nvSpPr>
        <p:spPr>
          <a:xfrm>
            <a:off x="3714909" y="3119870"/>
            <a:ext cx="4028178" cy="584776"/>
          </a:xfrm>
          <a:prstGeom prst="rect">
            <a:avLst/>
          </a:prstGeom>
          <a:noFill/>
        </p:spPr>
        <p:txBody>
          <a:bodyPr wrap="none" rtlCol="0">
            <a:spAutoFit/>
          </a:bodyPr>
          <a:lstStyle/>
          <a:p>
            <a:pPr lvl="0"/>
            <a:r>
              <a:rPr lang="en-US" sz="3200" dirty="0" smtClean="0">
                <a:solidFill>
                  <a:srgbClr val="FFFFFF"/>
                </a:solidFill>
                <a:latin typeface="Proxima Nova Regular"/>
                <a:cs typeface="Proxima Nova Regular"/>
              </a:rPr>
              <a:t>How we grow people</a:t>
            </a:r>
            <a:endParaRPr lang="en-US" sz="3200" dirty="0">
              <a:solidFill>
                <a:srgbClr val="FFFFFF"/>
              </a:solidFill>
              <a:latin typeface="Proxima Nova Regular"/>
              <a:cs typeface="Proxima Nova Regular"/>
            </a:endParaRPr>
          </a:p>
        </p:txBody>
      </p:sp>
      <p:sp>
        <p:nvSpPr>
          <p:cNvPr id="33" name="TextBox 32"/>
          <p:cNvSpPr txBox="1"/>
          <p:nvPr/>
        </p:nvSpPr>
        <p:spPr>
          <a:xfrm>
            <a:off x="3194904" y="2699635"/>
            <a:ext cx="2409479" cy="523220"/>
          </a:xfrm>
          <a:prstGeom prst="rect">
            <a:avLst/>
          </a:prstGeom>
          <a:noFill/>
        </p:spPr>
        <p:txBody>
          <a:bodyPr wrap="none" rtlCol="0">
            <a:spAutoFit/>
          </a:bodyPr>
          <a:lstStyle/>
          <a:p>
            <a:pPr lvl="0"/>
            <a:r>
              <a:rPr lang="en-US" sz="2800" b="1" dirty="0" smtClean="0">
                <a:solidFill>
                  <a:srgbClr val="FFFFFF"/>
                </a:solidFill>
                <a:latin typeface="Proxima Nova Bold"/>
                <a:cs typeface="Proxima Nova Bold"/>
              </a:rPr>
              <a:t>How we learn</a:t>
            </a:r>
            <a:endParaRPr lang="en-US" sz="2800" b="1" dirty="0">
              <a:solidFill>
                <a:srgbClr val="FFFFFF"/>
              </a:solidFill>
              <a:latin typeface="Proxima Nova Bold"/>
              <a:cs typeface="Proxima Nova Bold"/>
            </a:endParaRPr>
          </a:p>
        </p:txBody>
      </p:sp>
      <p:sp>
        <p:nvSpPr>
          <p:cNvPr id="19" name="TextBox 18"/>
          <p:cNvSpPr txBox="1"/>
          <p:nvPr/>
        </p:nvSpPr>
        <p:spPr>
          <a:xfrm>
            <a:off x="4061979" y="1038097"/>
            <a:ext cx="3542302" cy="584776"/>
          </a:xfrm>
          <a:prstGeom prst="rect">
            <a:avLst/>
          </a:prstGeom>
          <a:noFill/>
        </p:spPr>
        <p:txBody>
          <a:bodyPr wrap="none" rtlCol="0">
            <a:spAutoFit/>
          </a:bodyPr>
          <a:lstStyle/>
          <a:p>
            <a:pPr lvl="0"/>
            <a:r>
              <a:rPr lang="en-US" sz="3200" dirty="0" smtClean="0">
                <a:solidFill>
                  <a:srgbClr val="6AB233"/>
                </a:solidFill>
                <a:latin typeface="Proxima Nova Regular"/>
                <a:cs typeface="Proxima Nova Regular"/>
              </a:rPr>
              <a:t>Being </a:t>
            </a:r>
            <a:r>
              <a:rPr lang="en-US" sz="3200" dirty="0" err="1" smtClean="0">
                <a:solidFill>
                  <a:srgbClr val="6AB233"/>
                </a:solidFill>
                <a:latin typeface="Proxima Nova Regular"/>
                <a:cs typeface="Proxima Nova Regular"/>
              </a:rPr>
              <a:t>Swemerican</a:t>
            </a:r>
            <a:endParaRPr lang="en-US" sz="3200" dirty="0">
              <a:solidFill>
                <a:srgbClr val="6AB233"/>
              </a:solidFill>
            </a:endParaRPr>
          </a:p>
        </p:txBody>
      </p:sp>
    </p:spTree>
    <p:extLst>
      <p:ext uri="{BB962C8B-B14F-4D97-AF65-F5344CB8AC3E}">
        <p14:creationId xmlns:p14="http://schemas.microsoft.com/office/powerpoint/2010/main" val="16902411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4" name="TextBox 33"/>
          <p:cNvSpPr txBox="1"/>
          <p:nvPr/>
        </p:nvSpPr>
        <p:spPr>
          <a:xfrm>
            <a:off x="2930744" y="1512926"/>
            <a:ext cx="4727446" cy="707886"/>
          </a:xfrm>
          <a:prstGeom prst="rect">
            <a:avLst/>
          </a:prstGeom>
          <a:noFill/>
        </p:spPr>
        <p:txBody>
          <a:bodyPr wrap="none" rtlCol="0">
            <a:spAutoFit/>
          </a:bodyPr>
          <a:lstStyle/>
          <a:p>
            <a:pPr lvl="0"/>
            <a:r>
              <a:rPr lang="en-US" sz="4000" b="1" dirty="0" smtClean="0">
                <a:solidFill>
                  <a:srgbClr val="FFFFFF"/>
                </a:solidFill>
                <a:latin typeface="Proxima Nova Bold"/>
                <a:cs typeface="Proxima Nova Bold"/>
              </a:rPr>
              <a:t>How we got started</a:t>
            </a:r>
            <a:endParaRPr lang="en-US" sz="4000" b="1" dirty="0">
              <a:solidFill>
                <a:srgbClr val="FFFFFF"/>
              </a:solidFill>
              <a:latin typeface="Proxima Nova Bold"/>
              <a:cs typeface="Proxima Nova Bold"/>
            </a:endParaRPr>
          </a:p>
        </p:txBody>
      </p:sp>
      <p:sp>
        <p:nvSpPr>
          <p:cNvPr id="35" name="TextBox 34"/>
          <p:cNvSpPr txBox="1"/>
          <p:nvPr/>
        </p:nvSpPr>
        <p:spPr>
          <a:xfrm>
            <a:off x="587449" y="4137378"/>
            <a:ext cx="6511729" cy="584776"/>
          </a:xfrm>
          <a:prstGeom prst="rect">
            <a:avLst/>
          </a:prstGeom>
          <a:noFill/>
        </p:spPr>
        <p:txBody>
          <a:bodyPr wrap="none" rtlCol="0">
            <a:spAutoFit/>
          </a:bodyPr>
          <a:lstStyle/>
          <a:p>
            <a:pPr lvl="0"/>
            <a:r>
              <a:rPr lang="en-US" sz="3200" b="1" dirty="0" smtClean="0">
                <a:solidFill>
                  <a:srgbClr val="6AB233"/>
                </a:solidFill>
                <a:latin typeface="Proxima Nova Bold"/>
                <a:cs typeface="Proxima Nova Bold"/>
              </a:rPr>
              <a:t>Bringing music to the world !@#!@</a:t>
            </a:r>
            <a:endParaRPr lang="en-US" sz="3200" b="1" dirty="0">
              <a:solidFill>
                <a:srgbClr val="6AB233"/>
              </a:solidFill>
              <a:latin typeface="Proxima Nova Bold"/>
              <a:cs typeface="Proxima Nova Bold"/>
            </a:endParaRPr>
          </a:p>
        </p:txBody>
      </p:sp>
      <p:sp>
        <p:nvSpPr>
          <p:cNvPr id="103" name="Shape 103"/>
          <p:cNvSpPr txBox="1">
            <a:spLocks noGrp="1"/>
          </p:cNvSpPr>
          <p:nvPr>
            <p:ph type="title"/>
          </p:nvPr>
        </p:nvSpPr>
        <p:spPr>
          <a:xfrm>
            <a:off x="349165" y="331454"/>
            <a:ext cx="8106300" cy="848999"/>
          </a:xfrm>
          <a:prstGeom prst="rect">
            <a:avLst/>
          </a:prstGeom>
        </p:spPr>
        <p:txBody>
          <a:bodyPr lIns="91425" tIns="91425" rIns="91425" bIns="91425" anchor="b" anchorCtr="0">
            <a:noAutofit/>
          </a:bodyPr>
          <a:lstStyle/>
          <a:p>
            <a:pPr lvl="0" rtl="0">
              <a:spcBef>
                <a:spcPts val="0"/>
              </a:spcBef>
              <a:buNone/>
            </a:pPr>
            <a:r>
              <a:rPr lang="en-US" sz="6000" dirty="0" smtClean="0">
                <a:solidFill>
                  <a:srgbClr val="84BD00"/>
                </a:solidFill>
              </a:rPr>
              <a:t>The Spotify Way</a:t>
            </a:r>
            <a:endParaRPr lang="en-US" sz="6000" dirty="0">
              <a:solidFill>
                <a:srgbClr val="84BD00"/>
              </a:solidFill>
            </a:endParaRPr>
          </a:p>
        </p:txBody>
      </p:sp>
      <p:sp>
        <p:nvSpPr>
          <p:cNvPr id="2" name="TextBox 1"/>
          <p:cNvSpPr txBox="1"/>
          <p:nvPr/>
        </p:nvSpPr>
        <p:spPr>
          <a:xfrm>
            <a:off x="848406" y="1180567"/>
            <a:ext cx="2082338" cy="615553"/>
          </a:xfrm>
          <a:prstGeom prst="rect">
            <a:avLst/>
          </a:prstGeom>
          <a:noFill/>
        </p:spPr>
        <p:txBody>
          <a:bodyPr wrap="none" rtlCol="0">
            <a:spAutoFit/>
          </a:bodyPr>
          <a:lstStyle/>
          <a:p>
            <a:pPr lvl="0"/>
            <a:r>
              <a:rPr lang="en-US" sz="2000" dirty="0">
                <a:solidFill>
                  <a:schemeClr val="bg1"/>
                </a:solidFill>
                <a:latin typeface="Proxima Nova Regular"/>
                <a:cs typeface="Proxima Nova Regular"/>
              </a:rPr>
              <a:t>Our work spaces</a:t>
            </a:r>
          </a:p>
          <a:p>
            <a:endParaRPr lang="en-US" dirty="0">
              <a:solidFill>
                <a:schemeClr val="bg1"/>
              </a:solidFill>
              <a:latin typeface="Proxima Nova Regular"/>
              <a:cs typeface="Proxima Nova Regular"/>
            </a:endParaRPr>
          </a:p>
        </p:txBody>
      </p:sp>
      <p:sp>
        <p:nvSpPr>
          <p:cNvPr id="3" name="TextBox 2"/>
          <p:cNvSpPr txBox="1"/>
          <p:nvPr/>
        </p:nvSpPr>
        <p:spPr>
          <a:xfrm>
            <a:off x="947769" y="2229198"/>
            <a:ext cx="3000820" cy="1097736"/>
          </a:xfrm>
          <a:prstGeom prst="rect">
            <a:avLst/>
          </a:prstGeom>
          <a:noFill/>
        </p:spPr>
        <p:txBody>
          <a:bodyPr wrap="none" rtlCol="0">
            <a:spAutoFit/>
          </a:bodyPr>
          <a:lstStyle/>
          <a:p>
            <a:pPr lvl="0">
              <a:lnSpc>
                <a:spcPct val="80000"/>
              </a:lnSpc>
            </a:pPr>
            <a:r>
              <a:rPr lang="en-US" sz="4000" dirty="0">
                <a:solidFill>
                  <a:srgbClr val="6AB233"/>
                </a:solidFill>
                <a:latin typeface="Proxima Nova Bold"/>
                <a:cs typeface="Proxima Nova Bold"/>
              </a:rPr>
              <a:t>Who we </a:t>
            </a:r>
            <a:r>
              <a:rPr lang="en-US" sz="4000" dirty="0" smtClean="0">
                <a:solidFill>
                  <a:srgbClr val="6AB233"/>
                </a:solidFill>
                <a:latin typeface="Proxima Nova Bold"/>
                <a:cs typeface="Proxima Nova Bold"/>
              </a:rPr>
              <a:t>hire</a:t>
            </a:r>
            <a:endParaRPr lang="en-US" sz="4000" dirty="0">
              <a:solidFill>
                <a:srgbClr val="6AB233"/>
              </a:solidFill>
              <a:latin typeface="Proxima Nova Bold"/>
              <a:cs typeface="Proxima Nova Bold"/>
            </a:endParaRPr>
          </a:p>
          <a:p>
            <a:pPr>
              <a:lnSpc>
                <a:spcPct val="80000"/>
              </a:lnSpc>
            </a:pPr>
            <a:endParaRPr lang="en-US" sz="4000" dirty="0">
              <a:solidFill>
                <a:srgbClr val="6AB233"/>
              </a:solidFill>
              <a:latin typeface="Proxima Nova Bold"/>
              <a:cs typeface="Proxima Nova Bold"/>
            </a:endParaRPr>
          </a:p>
        </p:txBody>
      </p:sp>
      <p:sp>
        <p:nvSpPr>
          <p:cNvPr id="4" name="TextBox 3"/>
          <p:cNvSpPr txBox="1"/>
          <p:nvPr/>
        </p:nvSpPr>
        <p:spPr>
          <a:xfrm>
            <a:off x="4435490" y="2171862"/>
            <a:ext cx="3178430" cy="738664"/>
          </a:xfrm>
          <a:prstGeom prst="rect">
            <a:avLst/>
          </a:prstGeom>
          <a:noFill/>
        </p:spPr>
        <p:txBody>
          <a:bodyPr wrap="none" rtlCol="0">
            <a:spAutoFit/>
          </a:bodyPr>
          <a:lstStyle/>
          <a:p>
            <a:pPr lvl="0"/>
            <a:r>
              <a:rPr lang="en-US" sz="2800" dirty="0">
                <a:solidFill>
                  <a:srgbClr val="FFFFFF"/>
                </a:solidFill>
                <a:latin typeface="Proxima Nova Regular"/>
                <a:cs typeface="Proxima Nova Regular"/>
              </a:rPr>
              <a:t>The roles we have</a:t>
            </a:r>
          </a:p>
          <a:p>
            <a:endParaRPr lang="en-US" dirty="0">
              <a:solidFill>
                <a:srgbClr val="FFFFFF"/>
              </a:solidFill>
              <a:latin typeface="Proxima Nova Regular"/>
              <a:cs typeface="Proxima Nova Regular"/>
            </a:endParaRPr>
          </a:p>
        </p:txBody>
      </p:sp>
      <p:sp>
        <p:nvSpPr>
          <p:cNvPr id="7" name="TextBox 6"/>
          <p:cNvSpPr txBox="1"/>
          <p:nvPr/>
        </p:nvSpPr>
        <p:spPr>
          <a:xfrm>
            <a:off x="4061979" y="3619266"/>
            <a:ext cx="3401135" cy="584776"/>
          </a:xfrm>
          <a:prstGeom prst="rect">
            <a:avLst/>
          </a:prstGeom>
          <a:noFill/>
        </p:spPr>
        <p:txBody>
          <a:bodyPr wrap="none" rtlCol="0">
            <a:spAutoFit/>
          </a:bodyPr>
          <a:lstStyle/>
          <a:p>
            <a:pPr lvl="0"/>
            <a:r>
              <a:rPr lang="en-US" sz="3200" b="1" dirty="0" smtClean="0">
                <a:solidFill>
                  <a:srgbClr val="FFFFFF"/>
                </a:solidFill>
                <a:latin typeface="Proxima Nova Bold"/>
                <a:cs typeface="Proxima Nova Bold"/>
              </a:rPr>
              <a:t>How we have fun</a:t>
            </a:r>
            <a:endParaRPr lang="en-US" sz="3200" b="1" dirty="0">
              <a:latin typeface="Proxima Nova Bold"/>
              <a:cs typeface="Proxima Nova Bold"/>
            </a:endParaRPr>
          </a:p>
        </p:txBody>
      </p:sp>
      <p:sp>
        <p:nvSpPr>
          <p:cNvPr id="8" name="TextBox 7"/>
          <p:cNvSpPr txBox="1"/>
          <p:nvPr/>
        </p:nvSpPr>
        <p:spPr>
          <a:xfrm>
            <a:off x="1267024" y="3265974"/>
            <a:ext cx="2104172" cy="369332"/>
          </a:xfrm>
          <a:prstGeom prst="rect">
            <a:avLst/>
          </a:prstGeom>
          <a:noFill/>
        </p:spPr>
        <p:txBody>
          <a:bodyPr wrap="none" rtlCol="0">
            <a:spAutoFit/>
          </a:bodyPr>
          <a:lstStyle/>
          <a:p>
            <a:pPr lvl="0"/>
            <a:r>
              <a:rPr lang="en-US" sz="1800" b="1" dirty="0" smtClean="0">
                <a:solidFill>
                  <a:srgbClr val="6AB233"/>
                </a:solidFill>
                <a:latin typeface="Proxima Nova Bold"/>
                <a:cs typeface="Proxima Nova Bold"/>
              </a:rPr>
              <a:t>The words we use</a:t>
            </a:r>
            <a:endParaRPr lang="en-US" sz="1800" b="1" dirty="0">
              <a:solidFill>
                <a:srgbClr val="6AB233"/>
              </a:solidFill>
              <a:latin typeface="Proxima Nova Bold"/>
              <a:cs typeface="Proxima Nova Bold"/>
            </a:endParaRPr>
          </a:p>
        </p:txBody>
      </p:sp>
      <p:sp>
        <p:nvSpPr>
          <p:cNvPr id="27" name="TextBox 26"/>
          <p:cNvSpPr txBox="1"/>
          <p:nvPr/>
        </p:nvSpPr>
        <p:spPr>
          <a:xfrm>
            <a:off x="339277" y="3662440"/>
            <a:ext cx="3446752" cy="461665"/>
          </a:xfrm>
          <a:prstGeom prst="rect">
            <a:avLst/>
          </a:prstGeom>
          <a:noFill/>
        </p:spPr>
        <p:txBody>
          <a:bodyPr wrap="none" rtlCol="0">
            <a:spAutoFit/>
          </a:bodyPr>
          <a:lstStyle/>
          <a:p>
            <a:pPr lvl="0"/>
            <a:r>
              <a:rPr lang="en-US" sz="2400" dirty="0" smtClean="0">
                <a:solidFill>
                  <a:srgbClr val="FFFFFF"/>
                </a:solidFill>
                <a:latin typeface="Proxima Nova Regular"/>
                <a:cs typeface="Proxima Nova Regular"/>
              </a:rPr>
              <a:t>The words we </a:t>
            </a:r>
            <a:r>
              <a:rPr lang="en-US" sz="2400" b="1" dirty="0" smtClean="0">
                <a:solidFill>
                  <a:srgbClr val="6AB233"/>
                </a:solidFill>
                <a:latin typeface="Proxima Nova Bold"/>
                <a:cs typeface="Proxima Nova Bold"/>
              </a:rPr>
              <a:t>don’t</a:t>
            </a:r>
            <a:r>
              <a:rPr lang="en-US" sz="2400" b="1" dirty="0" smtClean="0">
                <a:solidFill>
                  <a:srgbClr val="FFFFFF"/>
                </a:solidFill>
                <a:latin typeface="Proxima Nova Bold"/>
                <a:cs typeface="Proxima Nova Bold"/>
              </a:rPr>
              <a:t> </a:t>
            </a:r>
            <a:r>
              <a:rPr lang="en-US" sz="2400" dirty="0" smtClean="0">
                <a:solidFill>
                  <a:srgbClr val="FFFFFF"/>
                </a:solidFill>
                <a:latin typeface="Proxima Nova Regular"/>
                <a:cs typeface="Proxima Nova Regular"/>
              </a:rPr>
              <a:t>use</a:t>
            </a:r>
            <a:endParaRPr lang="en-US" sz="2400" dirty="0">
              <a:solidFill>
                <a:srgbClr val="FFFFFF"/>
              </a:solidFill>
              <a:latin typeface="Proxima Nova Regular"/>
              <a:cs typeface="Proxima Nova Regular"/>
            </a:endParaRPr>
          </a:p>
        </p:txBody>
      </p:sp>
      <p:sp>
        <p:nvSpPr>
          <p:cNvPr id="28" name="TextBox 27"/>
          <p:cNvSpPr txBox="1"/>
          <p:nvPr/>
        </p:nvSpPr>
        <p:spPr>
          <a:xfrm>
            <a:off x="419067" y="2775268"/>
            <a:ext cx="2481564" cy="461665"/>
          </a:xfrm>
          <a:prstGeom prst="rect">
            <a:avLst/>
          </a:prstGeom>
          <a:noFill/>
        </p:spPr>
        <p:txBody>
          <a:bodyPr wrap="none" rtlCol="0">
            <a:spAutoFit/>
          </a:bodyPr>
          <a:lstStyle/>
          <a:p>
            <a:pPr lvl="0"/>
            <a:r>
              <a:rPr lang="en-US" sz="2400" dirty="0" smtClean="0">
                <a:solidFill>
                  <a:srgbClr val="FFFFFF"/>
                </a:solidFill>
                <a:latin typeface="Proxima Nova Regular"/>
                <a:cs typeface="Proxima Nova Regular"/>
              </a:rPr>
              <a:t>The tools we use</a:t>
            </a:r>
            <a:endParaRPr lang="en-US" sz="2400" dirty="0">
              <a:solidFill>
                <a:srgbClr val="FFFFFF"/>
              </a:solidFill>
              <a:latin typeface="Proxima Nova Regular"/>
              <a:cs typeface="Proxima Nova Regular"/>
            </a:endParaRPr>
          </a:p>
        </p:txBody>
      </p:sp>
      <p:sp>
        <p:nvSpPr>
          <p:cNvPr id="29" name="TextBox 28"/>
          <p:cNvSpPr txBox="1"/>
          <p:nvPr/>
        </p:nvSpPr>
        <p:spPr>
          <a:xfrm>
            <a:off x="6252389" y="2712072"/>
            <a:ext cx="1869712" cy="461665"/>
          </a:xfrm>
          <a:prstGeom prst="rect">
            <a:avLst/>
          </a:prstGeom>
          <a:noFill/>
        </p:spPr>
        <p:txBody>
          <a:bodyPr wrap="none" rtlCol="0">
            <a:spAutoFit/>
          </a:bodyPr>
          <a:lstStyle/>
          <a:p>
            <a:pPr lvl="0"/>
            <a:r>
              <a:rPr lang="en-US" sz="2400" dirty="0" smtClean="0">
                <a:solidFill>
                  <a:srgbClr val="6AB233"/>
                </a:solidFill>
                <a:latin typeface="Proxima Nova Regular"/>
                <a:cs typeface="Proxima Nova Regular"/>
              </a:rPr>
              <a:t>Implicit rules</a:t>
            </a:r>
            <a:endParaRPr lang="en-US" sz="2400" dirty="0">
              <a:solidFill>
                <a:srgbClr val="6AB233"/>
              </a:solidFill>
              <a:latin typeface="Proxima Nova Regular"/>
              <a:cs typeface="Proxima Nova Regular"/>
            </a:endParaRPr>
          </a:p>
        </p:txBody>
      </p:sp>
      <p:sp>
        <p:nvSpPr>
          <p:cNvPr id="30" name="TextBox 29"/>
          <p:cNvSpPr txBox="1"/>
          <p:nvPr/>
        </p:nvSpPr>
        <p:spPr>
          <a:xfrm>
            <a:off x="456770" y="1597134"/>
            <a:ext cx="2186467" cy="651460"/>
          </a:xfrm>
          <a:prstGeom prst="rect">
            <a:avLst/>
          </a:prstGeom>
          <a:noFill/>
        </p:spPr>
        <p:txBody>
          <a:bodyPr wrap="none" rtlCol="0">
            <a:spAutoFit/>
          </a:bodyPr>
          <a:lstStyle/>
          <a:p>
            <a:pPr lvl="0">
              <a:lnSpc>
                <a:spcPct val="90000"/>
              </a:lnSpc>
            </a:pPr>
            <a:r>
              <a:rPr lang="en-US" sz="2000" dirty="0" smtClean="0">
                <a:solidFill>
                  <a:schemeClr val="bg1"/>
                </a:solidFill>
                <a:latin typeface="Proxima Nova Regular"/>
                <a:cs typeface="Proxima Nova Regular"/>
              </a:rPr>
              <a:t>How we act when </a:t>
            </a:r>
          </a:p>
          <a:p>
            <a:pPr lvl="0">
              <a:lnSpc>
                <a:spcPct val="90000"/>
              </a:lnSpc>
            </a:pPr>
            <a:r>
              <a:rPr lang="en-US" sz="2000" dirty="0" smtClean="0">
                <a:solidFill>
                  <a:schemeClr val="bg1"/>
                </a:solidFill>
                <a:latin typeface="Proxima Nova Regular"/>
                <a:cs typeface="Proxima Nova Regular"/>
              </a:rPr>
              <a:t>things go </a:t>
            </a:r>
            <a:r>
              <a:rPr lang="en-US" sz="2000" b="1" dirty="0" smtClean="0">
                <a:solidFill>
                  <a:schemeClr val="bg1"/>
                </a:solidFill>
                <a:latin typeface="Proxima Nova Bold"/>
                <a:cs typeface="Proxima Nova Bold"/>
              </a:rPr>
              <a:t>right</a:t>
            </a:r>
            <a:endParaRPr lang="en-US" sz="2000" b="1" dirty="0">
              <a:solidFill>
                <a:schemeClr val="bg1"/>
              </a:solidFill>
              <a:latin typeface="Proxima Nova Bold"/>
              <a:cs typeface="Proxima Nova Bold"/>
            </a:endParaRPr>
          </a:p>
        </p:txBody>
      </p:sp>
      <p:sp>
        <p:nvSpPr>
          <p:cNvPr id="9" name="TextBox 8"/>
          <p:cNvSpPr txBox="1"/>
          <p:nvPr/>
        </p:nvSpPr>
        <p:spPr>
          <a:xfrm>
            <a:off x="7486849" y="3253584"/>
            <a:ext cx="972061" cy="1631216"/>
          </a:xfrm>
          <a:prstGeom prst="rect">
            <a:avLst/>
          </a:prstGeom>
          <a:noFill/>
        </p:spPr>
        <p:txBody>
          <a:bodyPr wrap="none" rtlCol="0">
            <a:spAutoFit/>
          </a:bodyPr>
          <a:lstStyle/>
          <a:p>
            <a:r>
              <a:rPr lang="en-US" sz="10000" b="1" dirty="0" smtClean="0">
                <a:solidFill>
                  <a:srgbClr val="6AB233"/>
                </a:solidFill>
                <a:latin typeface="Proxima Nova Bold"/>
                <a:cs typeface="Proxima Nova Bold"/>
              </a:rPr>
              <a:t>$</a:t>
            </a:r>
            <a:endParaRPr lang="en-US" sz="10000" b="1" dirty="0">
              <a:solidFill>
                <a:srgbClr val="6AB233"/>
              </a:solidFill>
              <a:latin typeface="Proxima Nova Bold"/>
              <a:cs typeface="Proxima Nova Bold"/>
            </a:endParaRPr>
          </a:p>
        </p:txBody>
      </p:sp>
      <p:sp>
        <p:nvSpPr>
          <p:cNvPr id="32" name="TextBox 31"/>
          <p:cNvSpPr txBox="1"/>
          <p:nvPr/>
        </p:nvSpPr>
        <p:spPr>
          <a:xfrm>
            <a:off x="3714909" y="3119870"/>
            <a:ext cx="4028178" cy="584776"/>
          </a:xfrm>
          <a:prstGeom prst="rect">
            <a:avLst/>
          </a:prstGeom>
          <a:noFill/>
        </p:spPr>
        <p:txBody>
          <a:bodyPr wrap="none" rtlCol="0">
            <a:spAutoFit/>
          </a:bodyPr>
          <a:lstStyle/>
          <a:p>
            <a:pPr lvl="0"/>
            <a:r>
              <a:rPr lang="en-US" sz="3200" dirty="0" smtClean="0">
                <a:solidFill>
                  <a:srgbClr val="FFFFFF"/>
                </a:solidFill>
                <a:latin typeface="Proxima Nova Regular"/>
                <a:cs typeface="Proxima Nova Regular"/>
              </a:rPr>
              <a:t>How we grow people</a:t>
            </a:r>
            <a:endParaRPr lang="en-US" sz="3200" dirty="0">
              <a:solidFill>
                <a:srgbClr val="FFFFFF"/>
              </a:solidFill>
              <a:latin typeface="Proxima Nova Regular"/>
              <a:cs typeface="Proxima Nova Regular"/>
            </a:endParaRPr>
          </a:p>
        </p:txBody>
      </p:sp>
      <p:sp>
        <p:nvSpPr>
          <p:cNvPr id="33" name="TextBox 32"/>
          <p:cNvSpPr txBox="1"/>
          <p:nvPr/>
        </p:nvSpPr>
        <p:spPr>
          <a:xfrm>
            <a:off x="3194904" y="2699635"/>
            <a:ext cx="2409479" cy="523220"/>
          </a:xfrm>
          <a:prstGeom prst="rect">
            <a:avLst/>
          </a:prstGeom>
          <a:noFill/>
        </p:spPr>
        <p:txBody>
          <a:bodyPr wrap="none" rtlCol="0">
            <a:spAutoFit/>
          </a:bodyPr>
          <a:lstStyle/>
          <a:p>
            <a:pPr lvl="0"/>
            <a:r>
              <a:rPr lang="en-US" sz="2800" b="1" dirty="0" smtClean="0">
                <a:solidFill>
                  <a:srgbClr val="FFFFFF"/>
                </a:solidFill>
                <a:latin typeface="Proxima Nova Bold"/>
                <a:cs typeface="Proxima Nova Bold"/>
              </a:rPr>
              <a:t>How we learn</a:t>
            </a:r>
            <a:endParaRPr lang="en-US" sz="2800" b="1" dirty="0">
              <a:solidFill>
                <a:srgbClr val="FFFFFF"/>
              </a:solidFill>
              <a:latin typeface="Proxima Nova Bold"/>
              <a:cs typeface="Proxima Nova Bold"/>
            </a:endParaRPr>
          </a:p>
        </p:txBody>
      </p:sp>
      <p:sp>
        <p:nvSpPr>
          <p:cNvPr id="19" name="TextBox 18"/>
          <p:cNvSpPr txBox="1"/>
          <p:nvPr/>
        </p:nvSpPr>
        <p:spPr>
          <a:xfrm>
            <a:off x="4061979" y="1038097"/>
            <a:ext cx="3542302" cy="584776"/>
          </a:xfrm>
          <a:prstGeom prst="rect">
            <a:avLst/>
          </a:prstGeom>
          <a:noFill/>
        </p:spPr>
        <p:txBody>
          <a:bodyPr wrap="none" rtlCol="0">
            <a:spAutoFit/>
          </a:bodyPr>
          <a:lstStyle/>
          <a:p>
            <a:pPr lvl="0"/>
            <a:r>
              <a:rPr lang="en-US" sz="3200" dirty="0" smtClean="0">
                <a:solidFill>
                  <a:srgbClr val="6AB233"/>
                </a:solidFill>
                <a:latin typeface="Proxima Nova Regular"/>
                <a:cs typeface="Proxima Nova Regular"/>
              </a:rPr>
              <a:t>Being </a:t>
            </a:r>
            <a:r>
              <a:rPr lang="en-US" sz="3200" dirty="0" err="1" smtClean="0">
                <a:solidFill>
                  <a:srgbClr val="6AB233"/>
                </a:solidFill>
                <a:latin typeface="Proxima Nova Regular"/>
                <a:cs typeface="Proxima Nova Regular"/>
              </a:rPr>
              <a:t>Swemerican</a:t>
            </a:r>
            <a:endParaRPr lang="en-US" sz="3200" dirty="0">
              <a:solidFill>
                <a:srgbClr val="6AB233"/>
              </a:solidFill>
            </a:endParaRPr>
          </a:p>
        </p:txBody>
      </p:sp>
    </p:spTree>
    <p:extLst>
      <p:ext uri="{BB962C8B-B14F-4D97-AF65-F5344CB8AC3E}">
        <p14:creationId xmlns:p14="http://schemas.microsoft.com/office/powerpoint/2010/main" val="202615250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4" name="TextBox 33"/>
          <p:cNvSpPr txBox="1"/>
          <p:nvPr/>
        </p:nvSpPr>
        <p:spPr>
          <a:xfrm>
            <a:off x="2930744" y="1512926"/>
            <a:ext cx="4727446" cy="707886"/>
          </a:xfrm>
          <a:prstGeom prst="rect">
            <a:avLst/>
          </a:prstGeom>
          <a:noFill/>
        </p:spPr>
        <p:txBody>
          <a:bodyPr wrap="none" rtlCol="0">
            <a:spAutoFit/>
          </a:bodyPr>
          <a:lstStyle/>
          <a:p>
            <a:pPr lvl="0"/>
            <a:r>
              <a:rPr lang="en-US" sz="4000" b="1" dirty="0" smtClean="0">
                <a:solidFill>
                  <a:srgbClr val="FFFFFF"/>
                </a:solidFill>
                <a:latin typeface="Proxima Nova Bold"/>
                <a:cs typeface="Proxima Nova Bold"/>
              </a:rPr>
              <a:t>How we got started</a:t>
            </a:r>
            <a:endParaRPr lang="en-US" sz="4000" b="1" dirty="0">
              <a:solidFill>
                <a:srgbClr val="FFFFFF"/>
              </a:solidFill>
              <a:latin typeface="Proxima Nova Bold"/>
              <a:cs typeface="Proxima Nova Bold"/>
            </a:endParaRPr>
          </a:p>
        </p:txBody>
      </p:sp>
      <p:sp>
        <p:nvSpPr>
          <p:cNvPr id="35" name="TextBox 34"/>
          <p:cNvSpPr txBox="1"/>
          <p:nvPr/>
        </p:nvSpPr>
        <p:spPr>
          <a:xfrm>
            <a:off x="587449" y="4137378"/>
            <a:ext cx="6511729" cy="584776"/>
          </a:xfrm>
          <a:prstGeom prst="rect">
            <a:avLst/>
          </a:prstGeom>
          <a:noFill/>
        </p:spPr>
        <p:txBody>
          <a:bodyPr wrap="none" rtlCol="0">
            <a:spAutoFit/>
          </a:bodyPr>
          <a:lstStyle/>
          <a:p>
            <a:pPr lvl="0"/>
            <a:r>
              <a:rPr lang="en-US" sz="3200" b="1" dirty="0" smtClean="0">
                <a:solidFill>
                  <a:srgbClr val="6AB233"/>
                </a:solidFill>
                <a:latin typeface="Proxima Nova Bold"/>
                <a:cs typeface="Proxima Nova Bold"/>
              </a:rPr>
              <a:t>Bringing music to the world !@#!@</a:t>
            </a:r>
            <a:endParaRPr lang="en-US" sz="3200" b="1" dirty="0">
              <a:solidFill>
                <a:srgbClr val="6AB233"/>
              </a:solidFill>
              <a:latin typeface="Proxima Nova Bold"/>
              <a:cs typeface="Proxima Nova Bold"/>
            </a:endParaRPr>
          </a:p>
        </p:txBody>
      </p:sp>
      <p:sp>
        <p:nvSpPr>
          <p:cNvPr id="103" name="Shape 103"/>
          <p:cNvSpPr txBox="1">
            <a:spLocks noGrp="1"/>
          </p:cNvSpPr>
          <p:nvPr>
            <p:ph type="title"/>
          </p:nvPr>
        </p:nvSpPr>
        <p:spPr>
          <a:xfrm>
            <a:off x="349165" y="331454"/>
            <a:ext cx="8106300" cy="848999"/>
          </a:xfrm>
          <a:prstGeom prst="rect">
            <a:avLst/>
          </a:prstGeom>
        </p:spPr>
        <p:txBody>
          <a:bodyPr lIns="91425" tIns="91425" rIns="91425" bIns="91425" anchor="b" anchorCtr="0">
            <a:noAutofit/>
          </a:bodyPr>
          <a:lstStyle/>
          <a:p>
            <a:pPr lvl="0" rtl="0">
              <a:spcBef>
                <a:spcPts val="0"/>
              </a:spcBef>
              <a:buNone/>
            </a:pPr>
            <a:r>
              <a:rPr lang="en-US" sz="6000" dirty="0" smtClean="0">
                <a:solidFill>
                  <a:srgbClr val="84BD00"/>
                </a:solidFill>
              </a:rPr>
              <a:t>The Spotify Way</a:t>
            </a:r>
            <a:endParaRPr lang="en-US" sz="6000" dirty="0">
              <a:solidFill>
                <a:srgbClr val="84BD00"/>
              </a:solidFill>
            </a:endParaRPr>
          </a:p>
        </p:txBody>
      </p:sp>
      <p:sp>
        <p:nvSpPr>
          <p:cNvPr id="2" name="TextBox 1"/>
          <p:cNvSpPr txBox="1"/>
          <p:nvPr/>
        </p:nvSpPr>
        <p:spPr>
          <a:xfrm>
            <a:off x="848406" y="1180567"/>
            <a:ext cx="2082338" cy="615553"/>
          </a:xfrm>
          <a:prstGeom prst="rect">
            <a:avLst/>
          </a:prstGeom>
          <a:noFill/>
        </p:spPr>
        <p:txBody>
          <a:bodyPr wrap="none" rtlCol="0">
            <a:spAutoFit/>
          </a:bodyPr>
          <a:lstStyle/>
          <a:p>
            <a:pPr lvl="0"/>
            <a:r>
              <a:rPr lang="en-US" sz="2000" dirty="0">
                <a:solidFill>
                  <a:schemeClr val="bg1"/>
                </a:solidFill>
                <a:latin typeface="Proxima Nova Regular"/>
                <a:cs typeface="Proxima Nova Regular"/>
              </a:rPr>
              <a:t>Our work spaces</a:t>
            </a:r>
          </a:p>
          <a:p>
            <a:endParaRPr lang="en-US" dirty="0">
              <a:solidFill>
                <a:schemeClr val="bg1"/>
              </a:solidFill>
              <a:latin typeface="Proxima Nova Regular"/>
              <a:cs typeface="Proxima Nova Regular"/>
            </a:endParaRPr>
          </a:p>
        </p:txBody>
      </p:sp>
      <p:sp>
        <p:nvSpPr>
          <p:cNvPr id="3" name="TextBox 2"/>
          <p:cNvSpPr txBox="1"/>
          <p:nvPr/>
        </p:nvSpPr>
        <p:spPr>
          <a:xfrm>
            <a:off x="947769" y="2229198"/>
            <a:ext cx="3000820" cy="1097736"/>
          </a:xfrm>
          <a:prstGeom prst="rect">
            <a:avLst/>
          </a:prstGeom>
          <a:noFill/>
        </p:spPr>
        <p:txBody>
          <a:bodyPr wrap="none" rtlCol="0">
            <a:spAutoFit/>
          </a:bodyPr>
          <a:lstStyle/>
          <a:p>
            <a:pPr lvl="0">
              <a:lnSpc>
                <a:spcPct val="80000"/>
              </a:lnSpc>
            </a:pPr>
            <a:r>
              <a:rPr lang="en-US" sz="4000" dirty="0">
                <a:solidFill>
                  <a:srgbClr val="6AB233"/>
                </a:solidFill>
                <a:latin typeface="Proxima Nova Bold"/>
                <a:cs typeface="Proxima Nova Bold"/>
              </a:rPr>
              <a:t>Who we </a:t>
            </a:r>
            <a:r>
              <a:rPr lang="en-US" sz="4000" dirty="0" smtClean="0">
                <a:solidFill>
                  <a:srgbClr val="6AB233"/>
                </a:solidFill>
                <a:latin typeface="Proxima Nova Bold"/>
                <a:cs typeface="Proxima Nova Bold"/>
              </a:rPr>
              <a:t>hire</a:t>
            </a:r>
            <a:endParaRPr lang="en-US" sz="4000" dirty="0">
              <a:solidFill>
                <a:srgbClr val="6AB233"/>
              </a:solidFill>
              <a:latin typeface="Proxima Nova Bold"/>
              <a:cs typeface="Proxima Nova Bold"/>
            </a:endParaRPr>
          </a:p>
          <a:p>
            <a:pPr>
              <a:lnSpc>
                <a:spcPct val="80000"/>
              </a:lnSpc>
            </a:pPr>
            <a:endParaRPr lang="en-US" sz="4000" dirty="0">
              <a:solidFill>
                <a:srgbClr val="6AB233"/>
              </a:solidFill>
              <a:latin typeface="Proxima Nova Bold"/>
              <a:cs typeface="Proxima Nova Bold"/>
            </a:endParaRPr>
          </a:p>
        </p:txBody>
      </p:sp>
      <p:sp>
        <p:nvSpPr>
          <p:cNvPr id="4" name="TextBox 3"/>
          <p:cNvSpPr txBox="1"/>
          <p:nvPr/>
        </p:nvSpPr>
        <p:spPr>
          <a:xfrm>
            <a:off x="4435490" y="2171862"/>
            <a:ext cx="3178430" cy="738664"/>
          </a:xfrm>
          <a:prstGeom prst="rect">
            <a:avLst/>
          </a:prstGeom>
          <a:noFill/>
        </p:spPr>
        <p:txBody>
          <a:bodyPr wrap="none" rtlCol="0">
            <a:spAutoFit/>
          </a:bodyPr>
          <a:lstStyle/>
          <a:p>
            <a:pPr lvl="0"/>
            <a:r>
              <a:rPr lang="en-US" sz="2800" dirty="0">
                <a:solidFill>
                  <a:srgbClr val="FFFFFF"/>
                </a:solidFill>
                <a:latin typeface="Proxima Nova Regular"/>
                <a:cs typeface="Proxima Nova Regular"/>
              </a:rPr>
              <a:t>The roles we have</a:t>
            </a:r>
          </a:p>
          <a:p>
            <a:endParaRPr lang="en-US" dirty="0">
              <a:solidFill>
                <a:srgbClr val="FFFFFF"/>
              </a:solidFill>
              <a:latin typeface="Proxima Nova Regular"/>
              <a:cs typeface="Proxima Nova Regular"/>
            </a:endParaRPr>
          </a:p>
        </p:txBody>
      </p:sp>
      <p:sp>
        <p:nvSpPr>
          <p:cNvPr id="7" name="TextBox 6"/>
          <p:cNvSpPr txBox="1"/>
          <p:nvPr/>
        </p:nvSpPr>
        <p:spPr>
          <a:xfrm>
            <a:off x="4061979" y="3619266"/>
            <a:ext cx="3401135" cy="584776"/>
          </a:xfrm>
          <a:prstGeom prst="rect">
            <a:avLst/>
          </a:prstGeom>
          <a:noFill/>
        </p:spPr>
        <p:txBody>
          <a:bodyPr wrap="none" rtlCol="0">
            <a:spAutoFit/>
          </a:bodyPr>
          <a:lstStyle/>
          <a:p>
            <a:pPr lvl="0"/>
            <a:r>
              <a:rPr lang="en-US" sz="3200" b="1" dirty="0" smtClean="0">
                <a:solidFill>
                  <a:srgbClr val="FFFFFF"/>
                </a:solidFill>
                <a:latin typeface="Proxima Nova Bold"/>
                <a:cs typeface="Proxima Nova Bold"/>
              </a:rPr>
              <a:t>How we have fun</a:t>
            </a:r>
            <a:endParaRPr lang="en-US" sz="3200" b="1" dirty="0">
              <a:latin typeface="Proxima Nova Bold"/>
              <a:cs typeface="Proxima Nova Bold"/>
            </a:endParaRPr>
          </a:p>
        </p:txBody>
      </p:sp>
      <p:sp>
        <p:nvSpPr>
          <p:cNvPr id="8" name="TextBox 7"/>
          <p:cNvSpPr txBox="1"/>
          <p:nvPr/>
        </p:nvSpPr>
        <p:spPr>
          <a:xfrm>
            <a:off x="1267024" y="3265974"/>
            <a:ext cx="2104172" cy="369332"/>
          </a:xfrm>
          <a:prstGeom prst="rect">
            <a:avLst/>
          </a:prstGeom>
          <a:noFill/>
        </p:spPr>
        <p:txBody>
          <a:bodyPr wrap="none" rtlCol="0">
            <a:spAutoFit/>
          </a:bodyPr>
          <a:lstStyle/>
          <a:p>
            <a:pPr lvl="0"/>
            <a:r>
              <a:rPr lang="en-US" sz="1800" b="1" dirty="0" smtClean="0">
                <a:solidFill>
                  <a:srgbClr val="6AB233"/>
                </a:solidFill>
                <a:latin typeface="Proxima Nova Bold"/>
                <a:cs typeface="Proxima Nova Bold"/>
              </a:rPr>
              <a:t>The words we use</a:t>
            </a:r>
            <a:endParaRPr lang="en-US" sz="1800" b="1" dirty="0">
              <a:solidFill>
                <a:srgbClr val="6AB233"/>
              </a:solidFill>
              <a:latin typeface="Proxima Nova Bold"/>
              <a:cs typeface="Proxima Nova Bold"/>
            </a:endParaRPr>
          </a:p>
        </p:txBody>
      </p:sp>
      <p:sp>
        <p:nvSpPr>
          <p:cNvPr id="27" name="TextBox 26"/>
          <p:cNvSpPr txBox="1"/>
          <p:nvPr/>
        </p:nvSpPr>
        <p:spPr>
          <a:xfrm>
            <a:off x="339277" y="3662440"/>
            <a:ext cx="3446752" cy="461665"/>
          </a:xfrm>
          <a:prstGeom prst="rect">
            <a:avLst/>
          </a:prstGeom>
          <a:noFill/>
        </p:spPr>
        <p:txBody>
          <a:bodyPr wrap="none" rtlCol="0">
            <a:spAutoFit/>
          </a:bodyPr>
          <a:lstStyle/>
          <a:p>
            <a:pPr lvl="0"/>
            <a:r>
              <a:rPr lang="en-US" sz="2400" dirty="0" smtClean="0">
                <a:solidFill>
                  <a:srgbClr val="FFFFFF"/>
                </a:solidFill>
                <a:latin typeface="Proxima Nova Regular"/>
                <a:cs typeface="Proxima Nova Regular"/>
              </a:rPr>
              <a:t>The words we </a:t>
            </a:r>
            <a:r>
              <a:rPr lang="en-US" sz="2400" b="1" dirty="0" smtClean="0">
                <a:solidFill>
                  <a:srgbClr val="6AB233"/>
                </a:solidFill>
                <a:latin typeface="Proxima Nova Bold"/>
                <a:cs typeface="Proxima Nova Bold"/>
              </a:rPr>
              <a:t>don’t</a:t>
            </a:r>
            <a:r>
              <a:rPr lang="en-US" sz="2400" b="1" dirty="0" smtClean="0">
                <a:solidFill>
                  <a:srgbClr val="FFFFFF"/>
                </a:solidFill>
                <a:latin typeface="Proxima Nova Bold"/>
                <a:cs typeface="Proxima Nova Bold"/>
              </a:rPr>
              <a:t> </a:t>
            </a:r>
            <a:r>
              <a:rPr lang="en-US" sz="2400" dirty="0" smtClean="0">
                <a:solidFill>
                  <a:srgbClr val="FFFFFF"/>
                </a:solidFill>
                <a:latin typeface="Proxima Nova Regular"/>
                <a:cs typeface="Proxima Nova Regular"/>
              </a:rPr>
              <a:t>use</a:t>
            </a:r>
            <a:endParaRPr lang="en-US" sz="2400" dirty="0">
              <a:solidFill>
                <a:srgbClr val="FFFFFF"/>
              </a:solidFill>
              <a:latin typeface="Proxima Nova Regular"/>
              <a:cs typeface="Proxima Nova Regular"/>
            </a:endParaRPr>
          </a:p>
        </p:txBody>
      </p:sp>
      <p:sp>
        <p:nvSpPr>
          <p:cNvPr id="28" name="TextBox 27"/>
          <p:cNvSpPr txBox="1"/>
          <p:nvPr/>
        </p:nvSpPr>
        <p:spPr>
          <a:xfrm>
            <a:off x="419067" y="2775268"/>
            <a:ext cx="2481564" cy="461665"/>
          </a:xfrm>
          <a:prstGeom prst="rect">
            <a:avLst/>
          </a:prstGeom>
          <a:noFill/>
        </p:spPr>
        <p:txBody>
          <a:bodyPr wrap="none" rtlCol="0">
            <a:spAutoFit/>
          </a:bodyPr>
          <a:lstStyle/>
          <a:p>
            <a:pPr lvl="0"/>
            <a:r>
              <a:rPr lang="en-US" sz="2400" dirty="0" smtClean="0">
                <a:solidFill>
                  <a:srgbClr val="FFFFFF"/>
                </a:solidFill>
                <a:latin typeface="Proxima Nova Regular"/>
                <a:cs typeface="Proxima Nova Regular"/>
              </a:rPr>
              <a:t>The tools we use</a:t>
            </a:r>
            <a:endParaRPr lang="en-US" sz="2400" dirty="0">
              <a:solidFill>
                <a:srgbClr val="FFFFFF"/>
              </a:solidFill>
              <a:latin typeface="Proxima Nova Regular"/>
              <a:cs typeface="Proxima Nova Regular"/>
            </a:endParaRPr>
          </a:p>
        </p:txBody>
      </p:sp>
      <p:sp>
        <p:nvSpPr>
          <p:cNvPr id="29" name="TextBox 28"/>
          <p:cNvSpPr txBox="1"/>
          <p:nvPr/>
        </p:nvSpPr>
        <p:spPr>
          <a:xfrm>
            <a:off x="6252389" y="2712072"/>
            <a:ext cx="1869712" cy="461665"/>
          </a:xfrm>
          <a:prstGeom prst="rect">
            <a:avLst/>
          </a:prstGeom>
          <a:noFill/>
        </p:spPr>
        <p:txBody>
          <a:bodyPr wrap="none" rtlCol="0">
            <a:spAutoFit/>
          </a:bodyPr>
          <a:lstStyle/>
          <a:p>
            <a:pPr lvl="0"/>
            <a:r>
              <a:rPr lang="en-US" sz="2400" dirty="0" smtClean="0">
                <a:solidFill>
                  <a:srgbClr val="6AB233"/>
                </a:solidFill>
                <a:latin typeface="Proxima Nova Regular"/>
                <a:cs typeface="Proxima Nova Regular"/>
              </a:rPr>
              <a:t>Implicit rules</a:t>
            </a:r>
            <a:endParaRPr lang="en-US" sz="2400" dirty="0">
              <a:solidFill>
                <a:srgbClr val="6AB233"/>
              </a:solidFill>
              <a:latin typeface="Proxima Nova Regular"/>
              <a:cs typeface="Proxima Nova Regular"/>
            </a:endParaRPr>
          </a:p>
        </p:txBody>
      </p:sp>
      <p:sp>
        <p:nvSpPr>
          <p:cNvPr id="30" name="TextBox 29"/>
          <p:cNvSpPr txBox="1"/>
          <p:nvPr/>
        </p:nvSpPr>
        <p:spPr>
          <a:xfrm>
            <a:off x="456770" y="1597134"/>
            <a:ext cx="2186467" cy="651460"/>
          </a:xfrm>
          <a:prstGeom prst="rect">
            <a:avLst/>
          </a:prstGeom>
          <a:noFill/>
        </p:spPr>
        <p:txBody>
          <a:bodyPr wrap="none" rtlCol="0">
            <a:spAutoFit/>
          </a:bodyPr>
          <a:lstStyle/>
          <a:p>
            <a:pPr lvl="0">
              <a:lnSpc>
                <a:spcPct val="90000"/>
              </a:lnSpc>
            </a:pPr>
            <a:r>
              <a:rPr lang="en-US" sz="2000" dirty="0" smtClean="0">
                <a:solidFill>
                  <a:schemeClr val="bg1"/>
                </a:solidFill>
                <a:latin typeface="Proxima Nova Regular"/>
                <a:cs typeface="Proxima Nova Regular"/>
              </a:rPr>
              <a:t>How we act when </a:t>
            </a:r>
          </a:p>
          <a:p>
            <a:pPr lvl="0">
              <a:lnSpc>
                <a:spcPct val="90000"/>
              </a:lnSpc>
            </a:pPr>
            <a:r>
              <a:rPr lang="en-US" sz="2000" dirty="0" smtClean="0">
                <a:solidFill>
                  <a:schemeClr val="bg1"/>
                </a:solidFill>
                <a:latin typeface="Proxima Nova Regular"/>
                <a:cs typeface="Proxima Nova Regular"/>
              </a:rPr>
              <a:t>things go </a:t>
            </a:r>
            <a:r>
              <a:rPr lang="en-US" sz="2000" b="1" dirty="0" smtClean="0">
                <a:solidFill>
                  <a:schemeClr val="bg1"/>
                </a:solidFill>
                <a:latin typeface="Proxima Nova Bold"/>
                <a:cs typeface="Proxima Nova Bold"/>
              </a:rPr>
              <a:t>right</a:t>
            </a:r>
            <a:endParaRPr lang="en-US" sz="2000" b="1" dirty="0">
              <a:solidFill>
                <a:schemeClr val="bg1"/>
              </a:solidFill>
              <a:latin typeface="Proxima Nova Bold"/>
              <a:cs typeface="Proxima Nova Bold"/>
            </a:endParaRPr>
          </a:p>
        </p:txBody>
      </p:sp>
      <p:sp>
        <p:nvSpPr>
          <p:cNvPr id="9" name="TextBox 8"/>
          <p:cNvSpPr txBox="1"/>
          <p:nvPr/>
        </p:nvSpPr>
        <p:spPr>
          <a:xfrm>
            <a:off x="7486849" y="3253584"/>
            <a:ext cx="972061" cy="1631216"/>
          </a:xfrm>
          <a:prstGeom prst="rect">
            <a:avLst/>
          </a:prstGeom>
          <a:noFill/>
        </p:spPr>
        <p:txBody>
          <a:bodyPr wrap="none" rtlCol="0">
            <a:spAutoFit/>
          </a:bodyPr>
          <a:lstStyle/>
          <a:p>
            <a:r>
              <a:rPr lang="en-US" sz="10000" b="1" dirty="0" smtClean="0">
                <a:solidFill>
                  <a:srgbClr val="6AB233"/>
                </a:solidFill>
                <a:latin typeface="Proxima Nova Bold"/>
                <a:cs typeface="Proxima Nova Bold"/>
              </a:rPr>
              <a:t>$</a:t>
            </a:r>
            <a:endParaRPr lang="en-US" sz="10000" b="1" dirty="0">
              <a:solidFill>
                <a:srgbClr val="6AB233"/>
              </a:solidFill>
              <a:latin typeface="Proxima Nova Bold"/>
              <a:cs typeface="Proxima Nova Bold"/>
            </a:endParaRPr>
          </a:p>
        </p:txBody>
      </p:sp>
      <p:sp>
        <p:nvSpPr>
          <p:cNvPr id="32" name="TextBox 31"/>
          <p:cNvSpPr txBox="1"/>
          <p:nvPr/>
        </p:nvSpPr>
        <p:spPr>
          <a:xfrm>
            <a:off x="3714909" y="3119870"/>
            <a:ext cx="4028178" cy="584776"/>
          </a:xfrm>
          <a:prstGeom prst="rect">
            <a:avLst/>
          </a:prstGeom>
          <a:noFill/>
        </p:spPr>
        <p:txBody>
          <a:bodyPr wrap="none" rtlCol="0">
            <a:spAutoFit/>
          </a:bodyPr>
          <a:lstStyle/>
          <a:p>
            <a:pPr lvl="0"/>
            <a:r>
              <a:rPr lang="en-US" sz="3200" dirty="0" smtClean="0">
                <a:solidFill>
                  <a:srgbClr val="FFFFFF"/>
                </a:solidFill>
                <a:latin typeface="Proxima Nova Regular"/>
                <a:cs typeface="Proxima Nova Regular"/>
              </a:rPr>
              <a:t>How we grow people</a:t>
            </a:r>
            <a:endParaRPr lang="en-US" sz="3200" dirty="0">
              <a:solidFill>
                <a:srgbClr val="FFFFFF"/>
              </a:solidFill>
              <a:latin typeface="Proxima Nova Regular"/>
              <a:cs typeface="Proxima Nova Regular"/>
            </a:endParaRPr>
          </a:p>
        </p:txBody>
      </p:sp>
      <p:sp>
        <p:nvSpPr>
          <p:cNvPr id="33" name="TextBox 32"/>
          <p:cNvSpPr txBox="1"/>
          <p:nvPr/>
        </p:nvSpPr>
        <p:spPr>
          <a:xfrm>
            <a:off x="3194904" y="2699635"/>
            <a:ext cx="2409479" cy="523220"/>
          </a:xfrm>
          <a:prstGeom prst="rect">
            <a:avLst/>
          </a:prstGeom>
          <a:noFill/>
        </p:spPr>
        <p:txBody>
          <a:bodyPr wrap="none" rtlCol="0">
            <a:spAutoFit/>
          </a:bodyPr>
          <a:lstStyle/>
          <a:p>
            <a:pPr lvl="0"/>
            <a:r>
              <a:rPr lang="en-US" sz="2800" b="1" dirty="0" smtClean="0">
                <a:solidFill>
                  <a:srgbClr val="FFFFFF"/>
                </a:solidFill>
                <a:latin typeface="Proxima Nova Bold"/>
                <a:cs typeface="Proxima Nova Bold"/>
              </a:rPr>
              <a:t>How we learn</a:t>
            </a:r>
            <a:endParaRPr lang="en-US" sz="2800" b="1" dirty="0">
              <a:solidFill>
                <a:srgbClr val="FFFFFF"/>
              </a:solidFill>
              <a:latin typeface="Proxima Nova Bold"/>
              <a:cs typeface="Proxima Nova Bold"/>
            </a:endParaRPr>
          </a:p>
        </p:txBody>
      </p:sp>
      <p:sp>
        <p:nvSpPr>
          <p:cNvPr id="19" name="TextBox 18"/>
          <p:cNvSpPr txBox="1"/>
          <p:nvPr/>
        </p:nvSpPr>
        <p:spPr>
          <a:xfrm>
            <a:off x="4061979" y="1038097"/>
            <a:ext cx="3542302" cy="584776"/>
          </a:xfrm>
          <a:prstGeom prst="rect">
            <a:avLst/>
          </a:prstGeom>
          <a:noFill/>
        </p:spPr>
        <p:txBody>
          <a:bodyPr wrap="none" rtlCol="0">
            <a:spAutoFit/>
          </a:bodyPr>
          <a:lstStyle/>
          <a:p>
            <a:pPr lvl="0"/>
            <a:r>
              <a:rPr lang="en-US" sz="3200" dirty="0" smtClean="0">
                <a:solidFill>
                  <a:srgbClr val="6AB233"/>
                </a:solidFill>
                <a:latin typeface="Proxima Nova Regular"/>
                <a:cs typeface="Proxima Nova Regular"/>
              </a:rPr>
              <a:t>Being </a:t>
            </a:r>
            <a:r>
              <a:rPr lang="en-US" sz="3200" dirty="0" err="1" smtClean="0">
                <a:solidFill>
                  <a:srgbClr val="6AB233"/>
                </a:solidFill>
                <a:latin typeface="Proxima Nova Regular"/>
                <a:cs typeface="Proxima Nova Regular"/>
              </a:rPr>
              <a:t>Swemerican</a:t>
            </a:r>
            <a:endParaRPr lang="en-US" sz="3200" dirty="0">
              <a:solidFill>
                <a:srgbClr val="6AB233"/>
              </a:solidFill>
            </a:endParaRPr>
          </a:p>
        </p:txBody>
      </p:sp>
    </p:spTree>
    <p:extLst>
      <p:ext uri="{BB962C8B-B14F-4D97-AF65-F5344CB8AC3E}">
        <p14:creationId xmlns:p14="http://schemas.microsoft.com/office/powerpoint/2010/main" val="28945003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22525" y="1473275"/>
            <a:ext cx="7999799" cy="3080999"/>
          </a:xfrm>
          <a:prstGeom prst="rect">
            <a:avLst/>
          </a:prstGeom>
        </p:spPr>
        <p:txBody>
          <a:bodyPr lIns="0" tIns="0" rIns="0" bIns="0" anchor="t" anchorCtr="0">
            <a:noAutofit/>
          </a:bodyPr>
          <a:lstStyle/>
          <a:p>
            <a:pPr marL="381000" indent="-342900">
              <a:buClr>
                <a:schemeClr val="lt1"/>
              </a:buClr>
              <a:buSzPct val="100000"/>
            </a:pPr>
            <a:r>
              <a:rPr lang="en-US" sz="2400" dirty="0" smtClean="0"/>
              <a:t>A culture of openness, feedback and even dissent</a:t>
            </a:r>
            <a:endParaRPr lang="en-US" sz="2400" dirty="0"/>
          </a:p>
          <a:p>
            <a:pPr marL="381000" indent="-342900">
              <a:buClr>
                <a:schemeClr val="lt1"/>
              </a:buClr>
              <a:buSzPct val="100000"/>
            </a:pPr>
            <a:r>
              <a:rPr lang="en-US" sz="2400" dirty="0" smtClean="0"/>
              <a:t>Optimized for lots of ideas, personal growth, long term effectiveness…</a:t>
            </a:r>
            <a:endParaRPr lang="en-US" sz="2400" dirty="0"/>
          </a:p>
          <a:p>
            <a:pPr marL="381000" indent="-342900">
              <a:buClr>
                <a:schemeClr val="lt1"/>
              </a:buClr>
              <a:buSzPct val="100000"/>
            </a:pPr>
            <a:r>
              <a:rPr lang="en-US" sz="2400" dirty="0" smtClean="0"/>
              <a:t>Challenged to find better ways of moving faster, learning more, making it easier to get things done.</a:t>
            </a:r>
            <a:endParaRPr lang="en-US" sz="2400" dirty="0"/>
          </a:p>
          <a:p>
            <a:pPr lvl="0" rtl="0">
              <a:spcBef>
                <a:spcPts val="0"/>
              </a:spcBef>
              <a:buNone/>
            </a:pPr>
            <a:endParaRPr dirty="0"/>
          </a:p>
          <a:p>
            <a:pPr marL="0" lvl="0" indent="0" rtl="0">
              <a:spcBef>
                <a:spcPts val="0"/>
              </a:spcBef>
              <a:buNone/>
            </a:pPr>
            <a:endParaRPr dirty="0"/>
          </a:p>
        </p:txBody>
      </p:sp>
      <p:sp>
        <p:nvSpPr>
          <p:cNvPr id="330" name="Shape 330"/>
          <p:cNvSpPr txBox="1">
            <a:spLocks noGrp="1"/>
          </p:cNvSpPr>
          <p:nvPr>
            <p:ph type="title"/>
          </p:nvPr>
        </p:nvSpPr>
        <p:spPr>
          <a:xfrm>
            <a:off x="516025" y="482575"/>
            <a:ext cx="8106300" cy="848999"/>
          </a:xfrm>
          <a:prstGeom prst="rect">
            <a:avLst/>
          </a:prstGeom>
        </p:spPr>
        <p:txBody>
          <a:bodyPr lIns="91425" tIns="91425" rIns="91425" bIns="91425" anchor="b" anchorCtr="0">
            <a:noAutofit/>
          </a:bodyPr>
          <a:lstStyle/>
          <a:p>
            <a:pPr lvl="0"/>
            <a:r>
              <a:rPr lang="en-US" sz="4000" dirty="0">
                <a:solidFill>
                  <a:schemeClr val="tx2"/>
                </a:solidFill>
                <a:latin typeface="Proxima Nova Bold"/>
                <a:cs typeface="Proxima Nova Bold"/>
              </a:rPr>
              <a:t>Spotify </a:t>
            </a:r>
            <a:r>
              <a:rPr lang="en-US" sz="4000" dirty="0" smtClean="0">
                <a:solidFill>
                  <a:schemeClr val="tx2"/>
                </a:solidFill>
                <a:latin typeface="Proxima Nova Bold"/>
                <a:cs typeface="Proxima Nova Bold"/>
              </a:rPr>
              <a:t>is growing up</a:t>
            </a:r>
            <a:r>
              <a:rPr lang="en-US" sz="4000" dirty="0" smtClean="0">
                <a:latin typeface="Proxima Nova Bold"/>
                <a:cs typeface="Proxima Nova Bold"/>
              </a:rPr>
              <a:t>, with…</a:t>
            </a:r>
            <a:endParaRPr lang="en-US" sz="4000" dirty="0"/>
          </a:p>
        </p:txBody>
      </p:sp>
    </p:spTree>
    <p:extLst>
      <p:ext uri="{BB962C8B-B14F-4D97-AF65-F5344CB8AC3E}">
        <p14:creationId xmlns:p14="http://schemas.microsoft.com/office/powerpoint/2010/main" val="34976437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22525" y="1473275"/>
            <a:ext cx="7999799" cy="3080999"/>
          </a:xfrm>
          <a:prstGeom prst="rect">
            <a:avLst/>
          </a:prstGeom>
        </p:spPr>
        <p:txBody>
          <a:bodyPr lIns="0" tIns="0" rIns="0" bIns="0" anchor="t" anchorCtr="0">
            <a:noAutofit/>
          </a:bodyPr>
          <a:lstStyle/>
          <a:p>
            <a:pPr lvl="0" indent="0">
              <a:buNone/>
            </a:pPr>
            <a:endParaRPr lang="en-US" dirty="0"/>
          </a:p>
          <a:p>
            <a:pPr lvl="0" indent="0" algn="ctr">
              <a:buNone/>
            </a:pPr>
            <a:r>
              <a:rPr lang="en-US" dirty="0" smtClean="0"/>
              <a:t>Spotify’s Blog</a:t>
            </a:r>
            <a:r>
              <a:rPr lang="en-US" dirty="0"/>
              <a:t>: </a:t>
            </a:r>
            <a:r>
              <a:rPr lang="en-US" dirty="0">
                <a:solidFill>
                  <a:srgbClr val="84BD00"/>
                </a:solidFill>
                <a:hlinkClick r:id="rId3"/>
              </a:rPr>
              <a:t>http://labs.spotify.com</a:t>
            </a:r>
            <a:r>
              <a:rPr lang="en-US" dirty="0" smtClean="0">
                <a:solidFill>
                  <a:srgbClr val="84BD00"/>
                </a:solidFill>
                <a:hlinkClick r:id="rId3"/>
              </a:rPr>
              <a:t>/</a:t>
            </a:r>
            <a:endParaRPr lang="en-US" dirty="0" smtClean="0">
              <a:solidFill>
                <a:srgbClr val="84BD00"/>
              </a:solidFill>
            </a:endParaRPr>
          </a:p>
          <a:p>
            <a:pPr lvl="0" indent="0" algn="ctr">
              <a:buNone/>
            </a:pPr>
            <a:r>
              <a:rPr lang="en-US" dirty="0" smtClean="0"/>
              <a:t>My Twitter: @lycaonmarcus</a:t>
            </a:r>
          </a:p>
          <a:p>
            <a:pPr lvl="0" indent="0" algn="ctr">
              <a:buNone/>
            </a:pPr>
            <a:r>
              <a:rPr lang="en-US" dirty="0" smtClean="0"/>
              <a:t>Feedback: </a:t>
            </a:r>
            <a:r>
              <a:rPr lang="en-US" dirty="0" err="1" smtClean="0"/>
              <a:t>sayat.me</a:t>
            </a:r>
            <a:r>
              <a:rPr lang="en-US" dirty="0" smtClean="0"/>
              <a:t>/lycaonmarcus</a:t>
            </a:r>
            <a:endParaRPr dirty="0"/>
          </a:p>
        </p:txBody>
      </p:sp>
      <p:sp>
        <p:nvSpPr>
          <p:cNvPr id="330" name="Shape 330"/>
          <p:cNvSpPr txBox="1">
            <a:spLocks noGrp="1"/>
          </p:cNvSpPr>
          <p:nvPr>
            <p:ph type="title"/>
          </p:nvPr>
        </p:nvSpPr>
        <p:spPr>
          <a:xfrm>
            <a:off x="516025" y="482575"/>
            <a:ext cx="8106300" cy="848999"/>
          </a:xfrm>
          <a:prstGeom prst="rect">
            <a:avLst/>
          </a:prstGeom>
        </p:spPr>
        <p:txBody>
          <a:bodyPr lIns="91425" tIns="91425" rIns="91425" bIns="91425" anchor="b" anchorCtr="0">
            <a:noAutofit/>
          </a:bodyPr>
          <a:lstStyle/>
          <a:p>
            <a:pPr lvl="0"/>
            <a:r>
              <a:rPr lang="en-US" sz="4000" dirty="0" smtClean="0">
                <a:solidFill>
                  <a:srgbClr val="84BD00"/>
                </a:solidFill>
                <a:latin typeface="Proxima Nova Bold"/>
                <a:cs typeface="Proxima Nova Bold"/>
              </a:rPr>
              <a:t>Want More?</a:t>
            </a:r>
            <a:endParaRPr lang="en-US" sz="4000" dirty="0">
              <a:solidFill>
                <a:srgbClr val="84BD00"/>
              </a:solidFill>
            </a:endParaRPr>
          </a:p>
        </p:txBody>
      </p:sp>
    </p:spTree>
    <p:extLst>
      <p:ext uri="{BB962C8B-B14F-4D97-AF65-F5344CB8AC3E}">
        <p14:creationId xmlns:p14="http://schemas.microsoft.com/office/powerpoint/2010/main" val="73302638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809" y="439078"/>
            <a:ext cx="6459199" cy="830997"/>
          </a:xfrm>
          <a:prstGeom prst="rect">
            <a:avLst/>
          </a:prstGeom>
          <a:noFill/>
        </p:spPr>
        <p:txBody>
          <a:bodyPr wrap="square" rtlCol="0">
            <a:spAutoFit/>
          </a:bodyPr>
          <a:lstStyle/>
          <a:p>
            <a:pPr algn="ctr"/>
            <a:r>
              <a:rPr lang="en-US" sz="4800" b="1" dirty="0">
                <a:solidFill>
                  <a:srgbClr val="84BD00"/>
                </a:solidFill>
                <a:latin typeface="Proxima Nova Bold"/>
                <a:cs typeface="Proxima Nova Bold"/>
              </a:rPr>
              <a:t>Spotify</a:t>
            </a:r>
            <a:r>
              <a:rPr lang="en-US" sz="4800" b="1" dirty="0" smtClean="0">
                <a:solidFill>
                  <a:schemeClr val="bg1"/>
                </a:solidFill>
                <a:latin typeface="Proxima Nova Bold"/>
                <a:cs typeface="Proxima Nova Bold"/>
              </a:rPr>
              <a:t> isn’t a Startup</a:t>
            </a:r>
            <a:endParaRPr lang="en-US" sz="4800" b="1" dirty="0">
              <a:solidFill>
                <a:schemeClr val="bg1"/>
              </a:solidFill>
              <a:latin typeface="Proxima Nova Bold"/>
              <a:cs typeface="Proxima Nova Bold"/>
            </a:endParaRPr>
          </a:p>
        </p:txBody>
      </p:sp>
      <p:sp>
        <p:nvSpPr>
          <p:cNvPr id="6" name="Shape 41"/>
          <p:cNvSpPr txBox="1">
            <a:spLocks noGrp="1"/>
          </p:cNvSpPr>
          <p:nvPr>
            <p:ph type="body" idx="1"/>
          </p:nvPr>
        </p:nvSpPr>
        <p:spPr>
          <a:xfrm>
            <a:off x="658809" y="1473275"/>
            <a:ext cx="7999799" cy="3080999"/>
          </a:xfrm>
          <a:prstGeom prst="rect">
            <a:avLst/>
          </a:prstGeom>
        </p:spPr>
        <p:txBody>
          <a:bodyPr lIns="0" tIns="0" rIns="0" bIns="0" anchor="t" anchorCtr="0">
            <a:noAutofit/>
          </a:bodyPr>
          <a:lstStyle/>
          <a:p>
            <a:pPr marL="38100" lvl="0" indent="0" rtl="0">
              <a:spcBef>
                <a:spcPts val="0"/>
              </a:spcBef>
              <a:buClr>
                <a:schemeClr val="lt1"/>
              </a:buClr>
              <a:buSzPct val="100000"/>
              <a:buNone/>
            </a:pPr>
            <a:endParaRPr lang="en-US" sz="2400" dirty="0">
              <a:latin typeface="Proxima Nova Light"/>
              <a:cs typeface="Proxima Nova Light"/>
            </a:endParaRPr>
          </a:p>
          <a:p>
            <a:pPr marL="381000" indent="-342900">
              <a:buClr>
                <a:schemeClr val="lt1"/>
              </a:buClr>
              <a:buSzPct val="100000"/>
            </a:pPr>
            <a:r>
              <a:rPr lang="en-US" sz="2400" dirty="0">
                <a:latin typeface="Proxima Nova Light"/>
                <a:cs typeface="Proxima Nova Light"/>
              </a:rPr>
              <a:t>1500 People / 700 in Tech, Product and </a:t>
            </a:r>
            <a:r>
              <a:rPr lang="en-US" sz="2400" dirty="0" smtClean="0">
                <a:latin typeface="Proxima Nova Light"/>
                <a:cs typeface="Proxima Nova Light"/>
              </a:rPr>
              <a:t>Design</a:t>
            </a:r>
          </a:p>
          <a:p>
            <a:pPr marL="381000" indent="-342900">
              <a:buClr>
                <a:schemeClr val="lt1"/>
              </a:buClr>
              <a:buSzPct val="100000"/>
            </a:pPr>
            <a:r>
              <a:rPr lang="en-US" sz="2400" dirty="0" smtClean="0">
                <a:latin typeface="Proxima Nova Light"/>
                <a:cs typeface="Proxima Nova Light"/>
              </a:rPr>
              <a:t>50mm MAU  / 20mm DAU</a:t>
            </a:r>
          </a:p>
          <a:p>
            <a:pPr marL="381000" indent="-342900">
              <a:buClr>
                <a:schemeClr val="lt1"/>
              </a:buClr>
              <a:buSzPct val="100000"/>
            </a:pPr>
            <a:r>
              <a:rPr lang="en-US" sz="2400" dirty="0" smtClean="0">
                <a:latin typeface="Proxima Nova Light"/>
                <a:cs typeface="Proxima Nova Light"/>
              </a:rPr>
              <a:t>5mm Playlists created / edited every day</a:t>
            </a:r>
          </a:p>
          <a:p>
            <a:pPr marL="381000" indent="-342900">
              <a:buClr>
                <a:schemeClr val="lt1"/>
              </a:buClr>
              <a:buSzPct val="100000"/>
            </a:pPr>
            <a:r>
              <a:rPr lang="en-US" sz="2400" dirty="0" smtClean="0">
                <a:latin typeface="Proxima Nova Light"/>
                <a:cs typeface="Proxima Nova Light"/>
              </a:rPr>
              <a:t>60 Countries</a:t>
            </a:r>
          </a:p>
          <a:p>
            <a:pPr marL="381000" indent="-342900">
              <a:buClr>
                <a:schemeClr val="lt1"/>
              </a:buClr>
              <a:buSzPct val="100000"/>
            </a:pPr>
            <a:r>
              <a:rPr lang="en-US" sz="2400" dirty="0" smtClean="0">
                <a:latin typeface="Proxima Nova Light"/>
                <a:cs typeface="Proxima Nova Light"/>
              </a:rPr>
              <a:t>Plan in months in years</a:t>
            </a:r>
            <a:endParaRPr sz="2400" dirty="0">
              <a:latin typeface="Proxima Nova Light"/>
              <a:cs typeface="Proxima Nova Light"/>
            </a:endParaRPr>
          </a:p>
        </p:txBody>
      </p:sp>
    </p:spTree>
    <p:extLst>
      <p:ext uri="{BB962C8B-B14F-4D97-AF65-F5344CB8AC3E}">
        <p14:creationId xmlns:p14="http://schemas.microsoft.com/office/powerpoint/2010/main" val="2144502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809" y="439078"/>
            <a:ext cx="6459199" cy="830997"/>
          </a:xfrm>
          <a:prstGeom prst="rect">
            <a:avLst/>
          </a:prstGeom>
          <a:noFill/>
        </p:spPr>
        <p:txBody>
          <a:bodyPr wrap="square" rtlCol="0">
            <a:spAutoFit/>
          </a:bodyPr>
          <a:lstStyle/>
          <a:p>
            <a:pPr algn="ctr"/>
            <a:r>
              <a:rPr lang="en-US" sz="4800" b="1" dirty="0">
                <a:solidFill>
                  <a:srgbClr val="84BD00"/>
                </a:solidFill>
                <a:latin typeface="Proxima Nova Bold"/>
                <a:cs typeface="Proxima Nova Bold"/>
              </a:rPr>
              <a:t>Spotify</a:t>
            </a:r>
            <a:r>
              <a:rPr lang="en-US" sz="4800" b="1" dirty="0" smtClean="0">
                <a:solidFill>
                  <a:schemeClr val="bg1"/>
                </a:solidFill>
                <a:latin typeface="Proxima Nova Bold"/>
                <a:cs typeface="Proxima Nova Bold"/>
              </a:rPr>
              <a:t> isn’t a Startup</a:t>
            </a:r>
            <a:endParaRPr lang="en-US" sz="4800" b="1" dirty="0">
              <a:solidFill>
                <a:schemeClr val="bg1"/>
              </a:solidFill>
              <a:latin typeface="Proxima Nova Bold"/>
              <a:cs typeface="Proxima Nova Bold"/>
            </a:endParaRPr>
          </a:p>
        </p:txBody>
      </p:sp>
      <p:sp>
        <p:nvSpPr>
          <p:cNvPr id="6" name="Shape 41"/>
          <p:cNvSpPr txBox="1">
            <a:spLocks noGrp="1"/>
          </p:cNvSpPr>
          <p:nvPr>
            <p:ph type="body" idx="1"/>
          </p:nvPr>
        </p:nvSpPr>
        <p:spPr>
          <a:xfrm>
            <a:off x="658809" y="1473275"/>
            <a:ext cx="7999799" cy="3080999"/>
          </a:xfrm>
          <a:prstGeom prst="rect">
            <a:avLst/>
          </a:prstGeom>
        </p:spPr>
        <p:txBody>
          <a:bodyPr lIns="0" tIns="0" rIns="0" bIns="0" anchor="t" anchorCtr="0">
            <a:noAutofit/>
          </a:bodyPr>
          <a:lstStyle/>
          <a:p>
            <a:pPr marL="38100" lvl="0" indent="0" rtl="0">
              <a:spcBef>
                <a:spcPts val="0"/>
              </a:spcBef>
              <a:buClr>
                <a:schemeClr val="lt1"/>
              </a:buClr>
              <a:buSzPct val="100000"/>
              <a:buNone/>
            </a:pPr>
            <a:endParaRPr lang="en-US" sz="2400" dirty="0">
              <a:latin typeface="Proxima Nova Light"/>
              <a:cs typeface="Proxima Nova Light"/>
            </a:endParaRPr>
          </a:p>
          <a:p>
            <a:pPr marL="381000" indent="-342900">
              <a:buClr>
                <a:schemeClr val="lt1"/>
              </a:buClr>
              <a:buSzPct val="100000"/>
            </a:pPr>
            <a:r>
              <a:rPr lang="en-US" sz="2400" dirty="0" smtClean="0">
                <a:latin typeface="Proxima Nova Light"/>
                <a:cs typeface="Proxima Nova Light"/>
              </a:rPr>
              <a:t>Assets, markets and people worth protecting</a:t>
            </a:r>
          </a:p>
          <a:p>
            <a:pPr marL="381000" indent="-342900">
              <a:buClr>
                <a:schemeClr val="lt1"/>
              </a:buClr>
              <a:buSzPct val="100000"/>
            </a:pPr>
            <a:r>
              <a:rPr lang="en-US" sz="2400" dirty="0" smtClean="0">
                <a:latin typeface="Proxima Nova Light"/>
                <a:cs typeface="Proxima Nova Light"/>
              </a:rPr>
              <a:t>You can’t know everyone you rely on</a:t>
            </a:r>
          </a:p>
          <a:p>
            <a:pPr marL="381000" indent="-342900">
              <a:buClr>
                <a:schemeClr val="lt1"/>
              </a:buClr>
              <a:buSzPct val="100000"/>
            </a:pPr>
            <a:r>
              <a:rPr lang="en-US" sz="2400" dirty="0" smtClean="0">
                <a:latin typeface="Proxima Nova Light"/>
                <a:cs typeface="Proxima Nova Light"/>
              </a:rPr>
              <a:t>Boundaries are not visible</a:t>
            </a:r>
          </a:p>
          <a:p>
            <a:pPr marL="381000" indent="-342900">
              <a:buClr>
                <a:schemeClr val="lt1"/>
              </a:buClr>
              <a:buSzPct val="100000"/>
            </a:pPr>
            <a:r>
              <a:rPr lang="en-US" sz="2400" dirty="0" smtClean="0">
                <a:latin typeface="Proxima Nova Light"/>
                <a:cs typeface="Proxima Nova Light"/>
              </a:rPr>
              <a:t>Constraints are not visible</a:t>
            </a:r>
          </a:p>
          <a:p>
            <a:pPr marL="381000" indent="-342900">
              <a:buClr>
                <a:schemeClr val="lt1"/>
              </a:buClr>
              <a:buSzPct val="100000"/>
            </a:pPr>
            <a:r>
              <a:rPr lang="en-US" sz="2400" dirty="0" smtClean="0">
                <a:latin typeface="Proxima Nova Light"/>
                <a:cs typeface="Proxima Nova Light"/>
              </a:rPr>
              <a:t>Planning must happen on longer horizons</a:t>
            </a:r>
            <a:endParaRPr sz="2400" dirty="0">
              <a:latin typeface="Proxima Nova Light"/>
              <a:cs typeface="Proxima Nova Light"/>
            </a:endParaRPr>
          </a:p>
        </p:txBody>
      </p:sp>
    </p:spTree>
    <p:extLst>
      <p:ext uri="{BB962C8B-B14F-4D97-AF65-F5344CB8AC3E}">
        <p14:creationId xmlns:p14="http://schemas.microsoft.com/office/powerpoint/2010/main" val="14929245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3370" y="580212"/>
            <a:ext cx="6851141" cy="1569660"/>
          </a:xfrm>
          <a:prstGeom prst="rect">
            <a:avLst/>
          </a:prstGeom>
          <a:noFill/>
        </p:spPr>
        <p:txBody>
          <a:bodyPr wrap="square" rtlCol="0">
            <a:spAutoFit/>
          </a:bodyPr>
          <a:lstStyle/>
          <a:p>
            <a:r>
              <a:rPr lang="en-US" sz="4800" b="1" dirty="0">
                <a:solidFill>
                  <a:srgbClr val="84BD00"/>
                </a:solidFill>
                <a:latin typeface="Proxima Nova Bold"/>
                <a:ea typeface="Proxima Nova"/>
                <a:cs typeface="Proxima Nova Bold"/>
              </a:rPr>
              <a:t>Spotify </a:t>
            </a:r>
            <a:r>
              <a:rPr lang="en-US" sz="4800" b="1" dirty="0" smtClean="0">
                <a:solidFill>
                  <a:srgbClr val="84BD00"/>
                </a:solidFill>
                <a:latin typeface="Proxima Nova Bold"/>
                <a:ea typeface="Proxima Nova"/>
                <a:cs typeface="Proxima Nova Bold"/>
              </a:rPr>
              <a:t>is an adhocracy, </a:t>
            </a:r>
            <a:r>
              <a:rPr lang="en-US" sz="4800" b="1" dirty="0" smtClean="0">
                <a:solidFill>
                  <a:schemeClr val="bg1"/>
                </a:solidFill>
                <a:latin typeface="Proxima Nova Bold"/>
                <a:ea typeface="Proxima Nova"/>
                <a:cs typeface="Proxima Nova Bold"/>
              </a:rPr>
              <a:t>and it’s awesome!</a:t>
            </a:r>
            <a:endParaRPr lang="en-US" sz="4800" b="1" dirty="0">
              <a:solidFill>
                <a:schemeClr val="bg1"/>
              </a:solidFill>
              <a:latin typeface="Proxima Nova Bold"/>
              <a:ea typeface="Proxima Nova"/>
              <a:cs typeface="Proxima Nova Bold"/>
            </a:endParaRPr>
          </a:p>
        </p:txBody>
      </p:sp>
      <p:sp>
        <p:nvSpPr>
          <p:cNvPr id="6" name="TextBox 5"/>
          <p:cNvSpPr txBox="1"/>
          <p:nvPr/>
        </p:nvSpPr>
        <p:spPr>
          <a:xfrm>
            <a:off x="1003370" y="2363327"/>
            <a:ext cx="6545382" cy="1938992"/>
          </a:xfrm>
          <a:prstGeom prst="rect">
            <a:avLst/>
          </a:prstGeom>
          <a:noFill/>
        </p:spPr>
        <p:txBody>
          <a:bodyPr wrap="none" rtlCol="0">
            <a:spAutoFit/>
          </a:bodyPr>
          <a:lstStyle/>
          <a:p>
            <a:pPr marL="342900" indent="-342900">
              <a:buFont typeface="Arial"/>
              <a:buChar char="•"/>
            </a:pPr>
            <a:r>
              <a:rPr lang="en-US" sz="2400" dirty="0">
                <a:solidFill>
                  <a:srgbClr val="FFFFFF"/>
                </a:solidFill>
                <a:latin typeface="Proxima Nova Light"/>
                <a:ea typeface="Proxima Nova"/>
                <a:cs typeface="Proxima Nova Light"/>
              </a:rPr>
              <a:t>Organic organization</a:t>
            </a:r>
          </a:p>
          <a:p>
            <a:pPr marL="342900" indent="-342900">
              <a:buFont typeface="Arial"/>
              <a:buChar char="•"/>
            </a:pPr>
            <a:r>
              <a:rPr lang="en-US" sz="2400" dirty="0" smtClean="0">
                <a:solidFill>
                  <a:srgbClr val="FFFFFF"/>
                </a:solidFill>
                <a:latin typeface="Proxima Nova Light"/>
                <a:ea typeface="Proxima Nova"/>
                <a:cs typeface="Proxima Nova Light"/>
              </a:rPr>
              <a:t>Resists </a:t>
            </a:r>
            <a:r>
              <a:rPr lang="en-US" sz="2400" dirty="0">
                <a:solidFill>
                  <a:srgbClr val="FFFFFF"/>
                </a:solidFill>
                <a:latin typeface="Proxima Nova Light"/>
                <a:ea typeface="Proxima Nova"/>
                <a:cs typeface="Proxima Nova Light"/>
                <a:sym typeface="Proxima Nova"/>
              </a:rPr>
              <a:t>formalization</a:t>
            </a:r>
            <a:r>
              <a:rPr lang="en-US" sz="2400" dirty="0">
                <a:solidFill>
                  <a:srgbClr val="FFFFFF"/>
                </a:solidFill>
                <a:latin typeface="Proxima Nova Light"/>
                <a:ea typeface="Proxima Nova"/>
                <a:cs typeface="Proxima Nova Light"/>
              </a:rPr>
              <a:t> / rules / </a:t>
            </a:r>
            <a:r>
              <a:rPr lang="en-US" sz="2400" dirty="0" smtClean="0">
                <a:solidFill>
                  <a:srgbClr val="FFFFFF"/>
                </a:solidFill>
                <a:latin typeface="Proxima Nova Light"/>
                <a:ea typeface="Proxima Nova"/>
                <a:cs typeface="Proxima Nova Light"/>
              </a:rPr>
              <a:t>standards</a:t>
            </a:r>
          </a:p>
          <a:p>
            <a:pPr marL="342900" indent="-342900">
              <a:buFont typeface="Arial"/>
              <a:buChar char="•"/>
            </a:pPr>
            <a:r>
              <a:rPr lang="en-US" sz="2400" dirty="0">
                <a:solidFill>
                  <a:srgbClr val="FFFFFF"/>
                </a:solidFill>
                <a:latin typeface="Proxima Nova Light"/>
                <a:ea typeface="Proxima Nova"/>
                <a:cs typeface="Proxima Nova Light"/>
              </a:rPr>
              <a:t>Preference for decentralized decision </a:t>
            </a:r>
            <a:r>
              <a:rPr lang="en-US" sz="2400" dirty="0" smtClean="0">
                <a:solidFill>
                  <a:srgbClr val="FFFFFF"/>
                </a:solidFill>
                <a:latin typeface="Proxima Nova Light"/>
                <a:ea typeface="Proxima Nova"/>
                <a:cs typeface="Proxima Nova Light"/>
              </a:rPr>
              <a:t>making</a:t>
            </a:r>
            <a:endParaRPr lang="en-US" sz="2400" dirty="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Encourages </a:t>
            </a:r>
            <a:r>
              <a:rPr lang="en-US" sz="2400" dirty="0">
                <a:solidFill>
                  <a:srgbClr val="FFFFFF"/>
                </a:solidFill>
                <a:latin typeface="Proxima Nova Light"/>
                <a:ea typeface="Proxima Nova"/>
                <a:cs typeface="Proxima Nova Light"/>
              </a:rPr>
              <a:t>dissent / consensus seeking</a:t>
            </a:r>
          </a:p>
          <a:p>
            <a:pPr marL="342900" indent="-342900">
              <a:buFont typeface="Arial"/>
              <a:buChar char="•"/>
            </a:pPr>
            <a:r>
              <a:rPr lang="en-US" sz="2400" dirty="0">
                <a:solidFill>
                  <a:srgbClr val="FFFFFF"/>
                </a:solidFill>
                <a:latin typeface="Proxima Nova Light"/>
                <a:ea typeface="Proxima Nova"/>
                <a:cs typeface="Proxima Nova Light"/>
              </a:rPr>
              <a:t>Fluid </a:t>
            </a:r>
            <a:r>
              <a:rPr lang="en-US" sz="2400" dirty="0" smtClean="0">
                <a:solidFill>
                  <a:srgbClr val="FFFFFF"/>
                </a:solidFill>
                <a:latin typeface="Proxima Nova Light"/>
                <a:ea typeface="Proxima Nova"/>
                <a:cs typeface="Proxima Nova Light"/>
              </a:rPr>
              <a:t>Roles</a:t>
            </a:r>
            <a:endParaRPr lang="en-US" sz="2400" dirty="0">
              <a:solidFill>
                <a:srgbClr val="FFFFFF"/>
              </a:solidFill>
              <a:latin typeface="Proxima Nova Light"/>
              <a:ea typeface="Proxima Nova"/>
              <a:cs typeface="Proxima Nova Light"/>
            </a:endParaRPr>
          </a:p>
        </p:txBody>
      </p:sp>
    </p:spTree>
    <p:extLst>
      <p:ext uri="{BB962C8B-B14F-4D97-AF65-F5344CB8AC3E}">
        <p14:creationId xmlns:p14="http://schemas.microsoft.com/office/powerpoint/2010/main" val="16624645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61360" y="3180080"/>
            <a:ext cx="1372165" cy="307777"/>
          </a:xfrm>
          <a:prstGeom prst="rect">
            <a:avLst/>
          </a:prstGeom>
          <a:noFill/>
        </p:spPr>
        <p:txBody>
          <a:bodyPr wrap="none" rtlCol="0">
            <a:spAutoFit/>
          </a:bodyPr>
          <a:lstStyle/>
          <a:p>
            <a:r>
              <a:rPr lang="en-US" dirty="0" smtClean="0">
                <a:solidFill>
                  <a:srgbClr val="FFFFFF"/>
                </a:solidFill>
              </a:rPr>
              <a:t>A lot of Talking</a:t>
            </a:r>
            <a:endParaRPr lang="en-US" dirty="0">
              <a:solidFill>
                <a:srgbClr val="FFFFFF"/>
              </a:solidFill>
            </a:endParaRPr>
          </a:p>
        </p:txBody>
      </p:sp>
      <p:sp>
        <p:nvSpPr>
          <p:cNvPr id="9" name="TextBox 8"/>
          <p:cNvSpPr txBox="1"/>
          <p:nvPr/>
        </p:nvSpPr>
        <p:spPr>
          <a:xfrm>
            <a:off x="6929120" y="2030511"/>
            <a:ext cx="973118" cy="307777"/>
          </a:xfrm>
          <a:prstGeom prst="rect">
            <a:avLst/>
          </a:prstGeom>
          <a:noFill/>
        </p:spPr>
        <p:txBody>
          <a:bodyPr wrap="none" rtlCol="0">
            <a:spAutoFit/>
          </a:bodyPr>
          <a:lstStyle/>
          <a:p>
            <a:r>
              <a:rPr lang="en-US" dirty="0" smtClean="0">
                <a:solidFill>
                  <a:srgbClr val="FFFFFF"/>
                </a:solidFill>
              </a:rPr>
              <a:t>Execution</a:t>
            </a:r>
            <a:endParaRPr lang="en-US" dirty="0">
              <a:solidFill>
                <a:srgbClr val="FFFFFF"/>
              </a:solidFill>
            </a:endParaRPr>
          </a:p>
        </p:txBody>
      </p:sp>
      <p:sp>
        <p:nvSpPr>
          <p:cNvPr id="10" name="Freeform 9"/>
          <p:cNvSpPr/>
          <p:nvPr/>
        </p:nvSpPr>
        <p:spPr>
          <a:xfrm>
            <a:off x="1381760" y="2631440"/>
            <a:ext cx="4978400" cy="396240"/>
          </a:xfrm>
          <a:custGeom>
            <a:avLst/>
            <a:gdLst>
              <a:gd name="connsiteX0" fmla="*/ 0 w 4978400"/>
              <a:gd name="connsiteY0" fmla="*/ 203200 h 396240"/>
              <a:gd name="connsiteX1" fmla="*/ 294640 w 4978400"/>
              <a:gd name="connsiteY1" fmla="*/ 193040 h 396240"/>
              <a:gd name="connsiteX2" fmla="*/ 345440 w 4978400"/>
              <a:gd name="connsiteY2" fmla="*/ 172720 h 396240"/>
              <a:gd name="connsiteX3" fmla="*/ 375920 w 4978400"/>
              <a:gd name="connsiteY3" fmla="*/ 162560 h 396240"/>
              <a:gd name="connsiteX4" fmla="*/ 396240 w 4978400"/>
              <a:gd name="connsiteY4" fmla="*/ 101600 h 396240"/>
              <a:gd name="connsiteX5" fmla="*/ 335280 w 4978400"/>
              <a:gd name="connsiteY5" fmla="*/ 50800 h 396240"/>
              <a:gd name="connsiteX6" fmla="*/ 304800 w 4978400"/>
              <a:gd name="connsiteY6" fmla="*/ 40640 h 396240"/>
              <a:gd name="connsiteX7" fmla="*/ 264160 w 4978400"/>
              <a:gd name="connsiteY7" fmla="*/ 50800 h 396240"/>
              <a:gd name="connsiteX8" fmla="*/ 233680 w 4978400"/>
              <a:gd name="connsiteY8" fmla="*/ 60960 h 396240"/>
              <a:gd name="connsiteX9" fmla="*/ 274320 w 4978400"/>
              <a:gd name="connsiteY9" fmla="*/ 152400 h 396240"/>
              <a:gd name="connsiteX10" fmla="*/ 284480 w 4978400"/>
              <a:gd name="connsiteY10" fmla="*/ 182880 h 396240"/>
              <a:gd name="connsiteX11" fmla="*/ 345440 w 4978400"/>
              <a:gd name="connsiteY11" fmla="*/ 203200 h 396240"/>
              <a:gd name="connsiteX12" fmla="*/ 497840 w 4978400"/>
              <a:gd name="connsiteY12" fmla="*/ 193040 h 396240"/>
              <a:gd name="connsiteX13" fmla="*/ 568960 w 4978400"/>
              <a:gd name="connsiteY13" fmla="*/ 111760 h 396240"/>
              <a:gd name="connsiteX14" fmla="*/ 589280 w 4978400"/>
              <a:gd name="connsiteY14" fmla="*/ 81280 h 396240"/>
              <a:gd name="connsiteX15" fmla="*/ 619760 w 4978400"/>
              <a:gd name="connsiteY15" fmla="*/ 71120 h 396240"/>
              <a:gd name="connsiteX16" fmla="*/ 701040 w 4978400"/>
              <a:gd name="connsiteY16" fmla="*/ 81280 h 396240"/>
              <a:gd name="connsiteX17" fmla="*/ 711200 w 4978400"/>
              <a:gd name="connsiteY17" fmla="*/ 111760 h 396240"/>
              <a:gd name="connsiteX18" fmla="*/ 701040 w 4978400"/>
              <a:gd name="connsiteY18" fmla="*/ 233680 h 396240"/>
              <a:gd name="connsiteX19" fmla="*/ 640080 w 4978400"/>
              <a:gd name="connsiteY19" fmla="*/ 274320 h 396240"/>
              <a:gd name="connsiteX20" fmla="*/ 497840 w 4978400"/>
              <a:gd name="connsiteY20" fmla="*/ 304800 h 396240"/>
              <a:gd name="connsiteX21" fmla="*/ 467360 w 4978400"/>
              <a:gd name="connsiteY21" fmla="*/ 314960 h 396240"/>
              <a:gd name="connsiteX22" fmla="*/ 457200 w 4978400"/>
              <a:gd name="connsiteY22" fmla="*/ 345440 h 396240"/>
              <a:gd name="connsiteX23" fmla="*/ 528320 w 4978400"/>
              <a:gd name="connsiteY23" fmla="*/ 355600 h 396240"/>
              <a:gd name="connsiteX24" fmla="*/ 660400 w 4978400"/>
              <a:gd name="connsiteY24" fmla="*/ 365760 h 396240"/>
              <a:gd name="connsiteX25" fmla="*/ 772160 w 4978400"/>
              <a:gd name="connsiteY25" fmla="*/ 355600 h 396240"/>
              <a:gd name="connsiteX26" fmla="*/ 802640 w 4978400"/>
              <a:gd name="connsiteY26" fmla="*/ 345440 h 396240"/>
              <a:gd name="connsiteX27" fmla="*/ 843280 w 4978400"/>
              <a:gd name="connsiteY27" fmla="*/ 284480 h 396240"/>
              <a:gd name="connsiteX28" fmla="*/ 853440 w 4978400"/>
              <a:gd name="connsiteY28" fmla="*/ 213360 h 396240"/>
              <a:gd name="connsiteX29" fmla="*/ 894080 w 4978400"/>
              <a:gd name="connsiteY29" fmla="*/ 193040 h 396240"/>
              <a:gd name="connsiteX30" fmla="*/ 1005840 w 4978400"/>
              <a:gd name="connsiteY30" fmla="*/ 172720 h 396240"/>
              <a:gd name="connsiteX31" fmla="*/ 1127760 w 4978400"/>
              <a:gd name="connsiteY31" fmla="*/ 162560 h 396240"/>
              <a:gd name="connsiteX32" fmla="*/ 1056640 w 4978400"/>
              <a:gd name="connsiteY32" fmla="*/ 233680 h 396240"/>
              <a:gd name="connsiteX33" fmla="*/ 1066800 w 4978400"/>
              <a:gd name="connsiteY33" fmla="*/ 264160 h 396240"/>
              <a:gd name="connsiteX34" fmla="*/ 1178560 w 4978400"/>
              <a:gd name="connsiteY34" fmla="*/ 294640 h 396240"/>
              <a:gd name="connsiteX35" fmla="*/ 1280160 w 4978400"/>
              <a:gd name="connsiteY35" fmla="*/ 284480 h 396240"/>
              <a:gd name="connsiteX36" fmla="*/ 1249680 w 4978400"/>
              <a:gd name="connsiteY36" fmla="*/ 111760 h 396240"/>
              <a:gd name="connsiteX37" fmla="*/ 1239520 w 4978400"/>
              <a:gd name="connsiteY37" fmla="*/ 60960 h 396240"/>
              <a:gd name="connsiteX38" fmla="*/ 1209040 w 4978400"/>
              <a:gd name="connsiteY38" fmla="*/ 50800 h 396240"/>
              <a:gd name="connsiteX39" fmla="*/ 1412240 w 4978400"/>
              <a:gd name="connsiteY39" fmla="*/ 60960 h 396240"/>
              <a:gd name="connsiteX40" fmla="*/ 1432560 w 4978400"/>
              <a:gd name="connsiteY40" fmla="*/ 101600 h 396240"/>
              <a:gd name="connsiteX41" fmla="*/ 1595120 w 4978400"/>
              <a:gd name="connsiteY41" fmla="*/ 233680 h 396240"/>
              <a:gd name="connsiteX42" fmla="*/ 1513840 w 4978400"/>
              <a:gd name="connsiteY42" fmla="*/ 284480 h 396240"/>
              <a:gd name="connsiteX43" fmla="*/ 1544320 w 4978400"/>
              <a:gd name="connsiteY43" fmla="*/ 294640 h 396240"/>
              <a:gd name="connsiteX44" fmla="*/ 1828800 w 4978400"/>
              <a:gd name="connsiteY44" fmla="*/ 284480 h 396240"/>
              <a:gd name="connsiteX45" fmla="*/ 1808480 w 4978400"/>
              <a:gd name="connsiteY45" fmla="*/ 243840 h 396240"/>
              <a:gd name="connsiteX46" fmla="*/ 1767840 w 4978400"/>
              <a:gd name="connsiteY46" fmla="*/ 213360 h 396240"/>
              <a:gd name="connsiteX47" fmla="*/ 1706880 w 4978400"/>
              <a:gd name="connsiteY47" fmla="*/ 172720 h 396240"/>
              <a:gd name="connsiteX48" fmla="*/ 1676400 w 4978400"/>
              <a:gd name="connsiteY48" fmla="*/ 152400 h 396240"/>
              <a:gd name="connsiteX49" fmla="*/ 1635760 w 4978400"/>
              <a:gd name="connsiteY49" fmla="*/ 132080 h 396240"/>
              <a:gd name="connsiteX50" fmla="*/ 1574800 w 4978400"/>
              <a:gd name="connsiteY50" fmla="*/ 101600 h 396240"/>
              <a:gd name="connsiteX51" fmla="*/ 1605280 w 4978400"/>
              <a:gd name="connsiteY51" fmla="*/ 81280 h 396240"/>
              <a:gd name="connsiteX52" fmla="*/ 1869440 w 4978400"/>
              <a:gd name="connsiteY52" fmla="*/ 81280 h 396240"/>
              <a:gd name="connsiteX53" fmla="*/ 1930400 w 4978400"/>
              <a:gd name="connsiteY53" fmla="*/ 101600 h 396240"/>
              <a:gd name="connsiteX54" fmla="*/ 1991360 w 4978400"/>
              <a:gd name="connsiteY54" fmla="*/ 223520 h 396240"/>
              <a:gd name="connsiteX55" fmla="*/ 2001520 w 4978400"/>
              <a:gd name="connsiteY55" fmla="*/ 254000 h 396240"/>
              <a:gd name="connsiteX56" fmla="*/ 2011680 w 4978400"/>
              <a:gd name="connsiteY56" fmla="*/ 294640 h 396240"/>
              <a:gd name="connsiteX57" fmla="*/ 2082800 w 4978400"/>
              <a:gd name="connsiteY57" fmla="*/ 325120 h 396240"/>
              <a:gd name="connsiteX58" fmla="*/ 2113280 w 4978400"/>
              <a:gd name="connsiteY58" fmla="*/ 335280 h 396240"/>
              <a:gd name="connsiteX59" fmla="*/ 2204720 w 4978400"/>
              <a:gd name="connsiteY59" fmla="*/ 355600 h 396240"/>
              <a:gd name="connsiteX60" fmla="*/ 2387600 w 4978400"/>
              <a:gd name="connsiteY60" fmla="*/ 345440 h 396240"/>
              <a:gd name="connsiteX61" fmla="*/ 2397760 w 4978400"/>
              <a:gd name="connsiteY61" fmla="*/ 314960 h 396240"/>
              <a:gd name="connsiteX62" fmla="*/ 2387600 w 4978400"/>
              <a:gd name="connsiteY62" fmla="*/ 264160 h 396240"/>
              <a:gd name="connsiteX63" fmla="*/ 2296160 w 4978400"/>
              <a:gd name="connsiteY63" fmla="*/ 233680 h 396240"/>
              <a:gd name="connsiteX64" fmla="*/ 2265680 w 4978400"/>
              <a:gd name="connsiteY64" fmla="*/ 213360 h 396240"/>
              <a:gd name="connsiteX65" fmla="*/ 2316480 w 4978400"/>
              <a:gd name="connsiteY65" fmla="*/ 193040 h 396240"/>
              <a:gd name="connsiteX66" fmla="*/ 2346960 w 4978400"/>
              <a:gd name="connsiteY66" fmla="*/ 182880 h 396240"/>
              <a:gd name="connsiteX67" fmla="*/ 2479040 w 4978400"/>
              <a:gd name="connsiteY67" fmla="*/ 203200 h 396240"/>
              <a:gd name="connsiteX68" fmla="*/ 2509520 w 4978400"/>
              <a:gd name="connsiteY68" fmla="*/ 223520 h 396240"/>
              <a:gd name="connsiteX69" fmla="*/ 2590800 w 4978400"/>
              <a:gd name="connsiteY69" fmla="*/ 325120 h 396240"/>
              <a:gd name="connsiteX70" fmla="*/ 2692400 w 4978400"/>
              <a:gd name="connsiteY70" fmla="*/ 335280 h 396240"/>
              <a:gd name="connsiteX71" fmla="*/ 2773680 w 4978400"/>
              <a:gd name="connsiteY71" fmla="*/ 355600 h 396240"/>
              <a:gd name="connsiteX72" fmla="*/ 2844800 w 4978400"/>
              <a:gd name="connsiteY72" fmla="*/ 375920 h 396240"/>
              <a:gd name="connsiteX73" fmla="*/ 2885440 w 4978400"/>
              <a:gd name="connsiteY73" fmla="*/ 365760 h 396240"/>
              <a:gd name="connsiteX74" fmla="*/ 2885440 w 4978400"/>
              <a:gd name="connsiteY74" fmla="*/ 304800 h 396240"/>
              <a:gd name="connsiteX75" fmla="*/ 2763520 w 4978400"/>
              <a:gd name="connsiteY75" fmla="*/ 294640 h 396240"/>
              <a:gd name="connsiteX76" fmla="*/ 2722880 w 4978400"/>
              <a:gd name="connsiteY76" fmla="*/ 284480 h 396240"/>
              <a:gd name="connsiteX77" fmla="*/ 2661920 w 4978400"/>
              <a:gd name="connsiteY77" fmla="*/ 264160 h 396240"/>
              <a:gd name="connsiteX78" fmla="*/ 2661920 w 4978400"/>
              <a:gd name="connsiteY78" fmla="*/ 193040 h 396240"/>
              <a:gd name="connsiteX79" fmla="*/ 2692400 w 4978400"/>
              <a:gd name="connsiteY79" fmla="*/ 182880 h 396240"/>
              <a:gd name="connsiteX80" fmla="*/ 2976880 w 4978400"/>
              <a:gd name="connsiteY80" fmla="*/ 193040 h 396240"/>
              <a:gd name="connsiteX81" fmla="*/ 3017520 w 4978400"/>
              <a:gd name="connsiteY81" fmla="*/ 203200 h 396240"/>
              <a:gd name="connsiteX82" fmla="*/ 3027680 w 4978400"/>
              <a:gd name="connsiteY82" fmla="*/ 233680 h 396240"/>
              <a:gd name="connsiteX83" fmla="*/ 3068320 w 4978400"/>
              <a:gd name="connsiteY83" fmla="*/ 325120 h 396240"/>
              <a:gd name="connsiteX84" fmla="*/ 3078480 w 4978400"/>
              <a:gd name="connsiteY84" fmla="*/ 355600 h 396240"/>
              <a:gd name="connsiteX85" fmla="*/ 3108960 w 4978400"/>
              <a:gd name="connsiteY85" fmla="*/ 375920 h 396240"/>
              <a:gd name="connsiteX86" fmla="*/ 3190240 w 4978400"/>
              <a:gd name="connsiteY86" fmla="*/ 396240 h 396240"/>
              <a:gd name="connsiteX87" fmla="*/ 3312160 w 4978400"/>
              <a:gd name="connsiteY87" fmla="*/ 386080 h 396240"/>
              <a:gd name="connsiteX88" fmla="*/ 3322320 w 4978400"/>
              <a:gd name="connsiteY88" fmla="*/ 355600 h 396240"/>
              <a:gd name="connsiteX89" fmla="*/ 3312160 w 4978400"/>
              <a:gd name="connsiteY89" fmla="*/ 304800 h 396240"/>
              <a:gd name="connsiteX90" fmla="*/ 3281680 w 4978400"/>
              <a:gd name="connsiteY90" fmla="*/ 294640 h 396240"/>
              <a:gd name="connsiteX91" fmla="*/ 3210560 w 4978400"/>
              <a:gd name="connsiteY91" fmla="*/ 284480 h 396240"/>
              <a:gd name="connsiteX92" fmla="*/ 3200400 w 4978400"/>
              <a:gd name="connsiteY92" fmla="*/ 254000 h 396240"/>
              <a:gd name="connsiteX93" fmla="*/ 3271520 w 4978400"/>
              <a:gd name="connsiteY93" fmla="*/ 203200 h 396240"/>
              <a:gd name="connsiteX94" fmla="*/ 3403600 w 4978400"/>
              <a:gd name="connsiteY94" fmla="*/ 223520 h 396240"/>
              <a:gd name="connsiteX95" fmla="*/ 3434080 w 4978400"/>
              <a:gd name="connsiteY95" fmla="*/ 243840 h 396240"/>
              <a:gd name="connsiteX96" fmla="*/ 3474720 w 4978400"/>
              <a:gd name="connsiteY96" fmla="*/ 264160 h 396240"/>
              <a:gd name="connsiteX97" fmla="*/ 3505200 w 4978400"/>
              <a:gd name="connsiteY97" fmla="*/ 294640 h 396240"/>
              <a:gd name="connsiteX98" fmla="*/ 3545840 w 4978400"/>
              <a:gd name="connsiteY98" fmla="*/ 314960 h 396240"/>
              <a:gd name="connsiteX99" fmla="*/ 3576320 w 4978400"/>
              <a:gd name="connsiteY99" fmla="*/ 335280 h 396240"/>
              <a:gd name="connsiteX100" fmla="*/ 3677920 w 4978400"/>
              <a:gd name="connsiteY100" fmla="*/ 365760 h 396240"/>
              <a:gd name="connsiteX101" fmla="*/ 3820160 w 4978400"/>
              <a:gd name="connsiteY101" fmla="*/ 355600 h 396240"/>
              <a:gd name="connsiteX102" fmla="*/ 3830320 w 4978400"/>
              <a:gd name="connsiteY102" fmla="*/ 314960 h 396240"/>
              <a:gd name="connsiteX103" fmla="*/ 3799840 w 4978400"/>
              <a:gd name="connsiteY103" fmla="*/ 213360 h 396240"/>
              <a:gd name="connsiteX104" fmla="*/ 3769360 w 4978400"/>
              <a:gd name="connsiteY104" fmla="*/ 172720 h 396240"/>
              <a:gd name="connsiteX105" fmla="*/ 3728720 w 4978400"/>
              <a:gd name="connsiteY105" fmla="*/ 162560 h 396240"/>
              <a:gd name="connsiteX106" fmla="*/ 3627120 w 4978400"/>
              <a:gd name="connsiteY106" fmla="*/ 142240 h 396240"/>
              <a:gd name="connsiteX107" fmla="*/ 3515360 w 4978400"/>
              <a:gd name="connsiteY107" fmla="*/ 111760 h 396240"/>
              <a:gd name="connsiteX108" fmla="*/ 3474720 w 4978400"/>
              <a:gd name="connsiteY108" fmla="*/ 101600 h 396240"/>
              <a:gd name="connsiteX109" fmla="*/ 3403600 w 4978400"/>
              <a:gd name="connsiteY109" fmla="*/ 81280 h 396240"/>
              <a:gd name="connsiteX110" fmla="*/ 3220720 w 4978400"/>
              <a:gd name="connsiteY110" fmla="*/ 60960 h 396240"/>
              <a:gd name="connsiteX111" fmla="*/ 3241040 w 4978400"/>
              <a:gd name="connsiteY111" fmla="*/ 10160 h 396240"/>
              <a:gd name="connsiteX112" fmla="*/ 3484880 w 4978400"/>
              <a:gd name="connsiteY112" fmla="*/ 0 h 396240"/>
              <a:gd name="connsiteX113" fmla="*/ 3627120 w 4978400"/>
              <a:gd name="connsiteY113" fmla="*/ 20320 h 396240"/>
              <a:gd name="connsiteX114" fmla="*/ 3657600 w 4978400"/>
              <a:gd name="connsiteY114" fmla="*/ 40640 h 396240"/>
              <a:gd name="connsiteX115" fmla="*/ 3698240 w 4978400"/>
              <a:gd name="connsiteY115" fmla="*/ 60960 h 396240"/>
              <a:gd name="connsiteX116" fmla="*/ 3769360 w 4978400"/>
              <a:gd name="connsiteY116" fmla="*/ 81280 h 396240"/>
              <a:gd name="connsiteX117" fmla="*/ 3860800 w 4978400"/>
              <a:gd name="connsiteY117" fmla="*/ 111760 h 396240"/>
              <a:gd name="connsiteX118" fmla="*/ 3931920 w 4978400"/>
              <a:gd name="connsiteY118" fmla="*/ 162560 h 396240"/>
              <a:gd name="connsiteX119" fmla="*/ 3982720 w 4978400"/>
              <a:gd name="connsiteY119" fmla="*/ 172720 h 396240"/>
              <a:gd name="connsiteX120" fmla="*/ 4013200 w 4978400"/>
              <a:gd name="connsiteY120" fmla="*/ 193040 h 396240"/>
              <a:gd name="connsiteX121" fmla="*/ 4053840 w 4978400"/>
              <a:gd name="connsiteY121" fmla="*/ 203200 h 396240"/>
              <a:gd name="connsiteX122" fmla="*/ 4084320 w 4978400"/>
              <a:gd name="connsiteY122" fmla="*/ 213360 h 396240"/>
              <a:gd name="connsiteX123" fmla="*/ 4165600 w 4978400"/>
              <a:gd name="connsiteY123" fmla="*/ 203200 h 396240"/>
              <a:gd name="connsiteX124" fmla="*/ 4135120 w 4978400"/>
              <a:gd name="connsiteY124" fmla="*/ 101600 h 396240"/>
              <a:gd name="connsiteX125" fmla="*/ 4104640 w 4978400"/>
              <a:gd name="connsiteY125" fmla="*/ 91440 h 396240"/>
              <a:gd name="connsiteX126" fmla="*/ 4043680 w 4978400"/>
              <a:gd name="connsiteY126" fmla="*/ 50800 h 396240"/>
              <a:gd name="connsiteX127" fmla="*/ 4003040 w 4978400"/>
              <a:gd name="connsiteY127" fmla="*/ 60960 h 396240"/>
              <a:gd name="connsiteX128" fmla="*/ 4023360 w 4978400"/>
              <a:gd name="connsiteY128" fmla="*/ 243840 h 396240"/>
              <a:gd name="connsiteX129" fmla="*/ 4033520 w 4978400"/>
              <a:gd name="connsiteY129" fmla="*/ 284480 h 396240"/>
              <a:gd name="connsiteX130" fmla="*/ 4064000 w 4978400"/>
              <a:gd name="connsiteY130" fmla="*/ 314960 h 396240"/>
              <a:gd name="connsiteX131" fmla="*/ 4135120 w 4978400"/>
              <a:gd name="connsiteY131" fmla="*/ 355600 h 396240"/>
              <a:gd name="connsiteX132" fmla="*/ 4165600 w 4978400"/>
              <a:gd name="connsiteY132" fmla="*/ 365760 h 396240"/>
              <a:gd name="connsiteX133" fmla="*/ 4378960 w 4978400"/>
              <a:gd name="connsiteY133" fmla="*/ 355600 h 396240"/>
              <a:gd name="connsiteX134" fmla="*/ 4399280 w 4978400"/>
              <a:gd name="connsiteY134" fmla="*/ 294640 h 396240"/>
              <a:gd name="connsiteX135" fmla="*/ 4358640 w 4978400"/>
              <a:gd name="connsiteY135" fmla="*/ 203200 h 396240"/>
              <a:gd name="connsiteX136" fmla="*/ 4307840 w 4978400"/>
              <a:gd name="connsiteY136" fmla="*/ 213360 h 396240"/>
              <a:gd name="connsiteX137" fmla="*/ 4328160 w 4978400"/>
              <a:gd name="connsiteY137" fmla="*/ 345440 h 396240"/>
              <a:gd name="connsiteX138" fmla="*/ 4348480 w 4978400"/>
              <a:gd name="connsiteY138" fmla="*/ 375920 h 396240"/>
              <a:gd name="connsiteX139" fmla="*/ 4378960 w 4978400"/>
              <a:gd name="connsiteY139" fmla="*/ 396240 h 396240"/>
              <a:gd name="connsiteX140" fmla="*/ 4521200 w 4978400"/>
              <a:gd name="connsiteY140" fmla="*/ 386080 h 396240"/>
              <a:gd name="connsiteX141" fmla="*/ 4531360 w 4978400"/>
              <a:gd name="connsiteY141" fmla="*/ 355600 h 396240"/>
              <a:gd name="connsiteX142" fmla="*/ 4541520 w 4978400"/>
              <a:gd name="connsiteY142" fmla="*/ 304800 h 396240"/>
              <a:gd name="connsiteX143" fmla="*/ 4643120 w 4978400"/>
              <a:gd name="connsiteY143" fmla="*/ 294640 h 396240"/>
              <a:gd name="connsiteX144" fmla="*/ 4683760 w 4978400"/>
              <a:gd name="connsiteY144" fmla="*/ 284480 h 396240"/>
              <a:gd name="connsiteX145" fmla="*/ 4714240 w 4978400"/>
              <a:gd name="connsiteY145" fmla="*/ 274320 h 396240"/>
              <a:gd name="connsiteX146" fmla="*/ 4826000 w 4978400"/>
              <a:gd name="connsiteY146" fmla="*/ 284480 h 396240"/>
              <a:gd name="connsiteX147" fmla="*/ 4978400 w 4978400"/>
              <a:gd name="connsiteY147" fmla="*/ 28448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978400" h="396240">
                <a:moveTo>
                  <a:pt x="0" y="203200"/>
                </a:moveTo>
                <a:cubicBezTo>
                  <a:pt x="98213" y="199813"/>
                  <a:pt x="196749" y="201677"/>
                  <a:pt x="294640" y="193040"/>
                </a:cubicBezTo>
                <a:cubicBezTo>
                  <a:pt x="312807" y="191437"/>
                  <a:pt x="328363" y="179124"/>
                  <a:pt x="345440" y="172720"/>
                </a:cubicBezTo>
                <a:cubicBezTo>
                  <a:pt x="355468" y="168960"/>
                  <a:pt x="365760" y="165947"/>
                  <a:pt x="375920" y="162560"/>
                </a:cubicBezTo>
                <a:cubicBezTo>
                  <a:pt x="382693" y="142240"/>
                  <a:pt x="411386" y="116746"/>
                  <a:pt x="396240" y="101600"/>
                </a:cubicBezTo>
                <a:cubicBezTo>
                  <a:pt x="373770" y="79130"/>
                  <a:pt x="363570" y="64945"/>
                  <a:pt x="335280" y="50800"/>
                </a:cubicBezTo>
                <a:cubicBezTo>
                  <a:pt x="325701" y="46011"/>
                  <a:pt x="314960" y="44027"/>
                  <a:pt x="304800" y="40640"/>
                </a:cubicBezTo>
                <a:cubicBezTo>
                  <a:pt x="291253" y="44027"/>
                  <a:pt x="277586" y="46964"/>
                  <a:pt x="264160" y="50800"/>
                </a:cubicBezTo>
                <a:cubicBezTo>
                  <a:pt x="253862" y="53742"/>
                  <a:pt x="236277" y="50570"/>
                  <a:pt x="233680" y="60960"/>
                </a:cubicBezTo>
                <a:cubicBezTo>
                  <a:pt x="217548" y="125489"/>
                  <a:pt x="238202" y="128321"/>
                  <a:pt x="274320" y="152400"/>
                </a:cubicBezTo>
                <a:cubicBezTo>
                  <a:pt x="277707" y="162560"/>
                  <a:pt x="275765" y="176655"/>
                  <a:pt x="284480" y="182880"/>
                </a:cubicBezTo>
                <a:cubicBezTo>
                  <a:pt x="301909" y="195330"/>
                  <a:pt x="345440" y="203200"/>
                  <a:pt x="345440" y="203200"/>
                </a:cubicBezTo>
                <a:cubicBezTo>
                  <a:pt x="396240" y="199813"/>
                  <a:pt x="447620" y="201410"/>
                  <a:pt x="497840" y="193040"/>
                </a:cubicBezTo>
                <a:cubicBezTo>
                  <a:pt x="529590" y="187748"/>
                  <a:pt x="559647" y="125730"/>
                  <a:pt x="568960" y="111760"/>
                </a:cubicBezTo>
                <a:cubicBezTo>
                  <a:pt x="575733" y="101600"/>
                  <a:pt x="577696" y="85141"/>
                  <a:pt x="589280" y="81280"/>
                </a:cubicBezTo>
                <a:lnTo>
                  <a:pt x="619760" y="71120"/>
                </a:lnTo>
                <a:cubicBezTo>
                  <a:pt x="646853" y="74507"/>
                  <a:pt x="676089" y="70191"/>
                  <a:pt x="701040" y="81280"/>
                </a:cubicBezTo>
                <a:cubicBezTo>
                  <a:pt x="710827" y="85630"/>
                  <a:pt x="711200" y="101050"/>
                  <a:pt x="711200" y="111760"/>
                </a:cubicBezTo>
                <a:cubicBezTo>
                  <a:pt x="711200" y="152541"/>
                  <a:pt x="717386" y="196318"/>
                  <a:pt x="701040" y="233680"/>
                </a:cubicBezTo>
                <a:cubicBezTo>
                  <a:pt x="691251" y="256054"/>
                  <a:pt x="663248" y="266597"/>
                  <a:pt x="640080" y="274320"/>
                </a:cubicBezTo>
                <a:cubicBezTo>
                  <a:pt x="553217" y="303274"/>
                  <a:pt x="600374" y="291983"/>
                  <a:pt x="497840" y="304800"/>
                </a:cubicBezTo>
                <a:cubicBezTo>
                  <a:pt x="487680" y="308187"/>
                  <a:pt x="474933" y="307387"/>
                  <a:pt x="467360" y="314960"/>
                </a:cubicBezTo>
                <a:cubicBezTo>
                  <a:pt x="459787" y="322533"/>
                  <a:pt x="448289" y="339499"/>
                  <a:pt x="457200" y="345440"/>
                </a:cubicBezTo>
                <a:cubicBezTo>
                  <a:pt x="477125" y="358724"/>
                  <a:pt x="504491" y="353217"/>
                  <a:pt x="528320" y="355600"/>
                </a:cubicBezTo>
                <a:cubicBezTo>
                  <a:pt x="572258" y="359994"/>
                  <a:pt x="616373" y="362373"/>
                  <a:pt x="660400" y="365760"/>
                </a:cubicBezTo>
                <a:cubicBezTo>
                  <a:pt x="697653" y="362373"/>
                  <a:pt x="735129" y="360890"/>
                  <a:pt x="772160" y="355600"/>
                </a:cubicBezTo>
                <a:cubicBezTo>
                  <a:pt x="782762" y="354085"/>
                  <a:pt x="795067" y="353013"/>
                  <a:pt x="802640" y="345440"/>
                </a:cubicBezTo>
                <a:cubicBezTo>
                  <a:pt x="819909" y="328171"/>
                  <a:pt x="843280" y="284480"/>
                  <a:pt x="843280" y="284480"/>
                </a:cubicBezTo>
                <a:cubicBezTo>
                  <a:pt x="846667" y="260773"/>
                  <a:pt x="841810" y="234294"/>
                  <a:pt x="853440" y="213360"/>
                </a:cubicBezTo>
                <a:cubicBezTo>
                  <a:pt x="860795" y="200120"/>
                  <a:pt x="880159" y="199006"/>
                  <a:pt x="894080" y="193040"/>
                </a:cubicBezTo>
                <a:cubicBezTo>
                  <a:pt x="931377" y="177055"/>
                  <a:pt x="962592" y="177045"/>
                  <a:pt x="1005840" y="172720"/>
                </a:cubicBezTo>
                <a:cubicBezTo>
                  <a:pt x="1046418" y="168662"/>
                  <a:pt x="1087120" y="165947"/>
                  <a:pt x="1127760" y="162560"/>
                </a:cubicBezTo>
                <a:cubicBezTo>
                  <a:pt x="1057889" y="209141"/>
                  <a:pt x="1074523" y="180032"/>
                  <a:pt x="1056640" y="233680"/>
                </a:cubicBezTo>
                <a:cubicBezTo>
                  <a:pt x="1060027" y="243840"/>
                  <a:pt x="1058085" y="257935"/>
                  <a:pt x="1066800" y="264160"/>
                </a:cubicBezTo>
                <a:cubicBezTo>
                  <a:pt x="1086852" y="278483"/>
                  <a:pt x="1152946" y="289517"/>
                  <a:pt x="1178560" y="294640"/>
                </a:cubicBezTo>
                <a:cubicBezTo>
                  <a:pt x="1212427" y="291253"/>
                  <a:pt x="1259739" y="311708"/>
                  <a:pt x="1280160" y="284480"/>
                </a:cubicBezTo>
                <a:cubicBezTo>
                  <a:pt x="1309353" y="245556"/>
                  <a:pt x="1258185" y="154287"/>
                  <a:pt x="1249680" y="111760"/>
                </a:cubicBezTo>
                <a:cubicBezTo>
                  <a:pt x="1246293" y="94827"/>
                  <a:pt x="1249099" y="75328"/>
                  <a:pt x="1239520" y="60960"/>
                </a:cubicBezTo>
                <a:cubicBezTo>
                  <a:pt x="1233579" y="52049"/>
                  <a:pt x="1198330" y="50800"/>
                  <a:pt x="1209040" y="50800"/>
                </a:cubicBezTo>
                <a:cubicBezTo>
                  <a:pt x="1276858" y="50800"/>
                  <a:pt x="1344507" y="57573"/>
                  <a:pt x="1412240" y="60960"/>
                </a:cubicBezTo>
                <a:cubicBezTo>
                  <a:pt x="1419013" y="74507"/>
                  <a:pt x="1429769" y="86714"/>
                  <a:pt x="1432560" y="101600"/>
                </a:cubicBezTo>
                <a:cubicBezTo>
                  <a:pt x="1465161" y="275471"/>
                  <a:pt x="1379292" y="219291"/>
                  <a:pt x="1595120" y="233680"/>
                </a:cubicBezTo>
                <a:cubicBezTo>
                  <a:pt x="1522576" y="257861"/>
                  <a:pt x="1546041" y="236178"/>
                  <a:pt x="1513840" y="284480"/>
                </a:cubicBezTo>
                <a:cubicBezTo>
                  <a:pt x="1524000" y="287867"/>
                  <a:pt x="1533610" y="294640"/>
                  <a:pt x="1544320" y="294640"/>
                </a:cubicBezTo>
                <a:cubicBezTo>
                  <a:pt x="1639207" y="294640"/>
                  <a:pt x="1735620" y="302399"/>
                  <a:pt x="1828800" y="284480"/>
                </a:cubicBezTo>
                <a:cubicBezTo>
                  <a:pt x="1843673" y="281620"/>
                  <a:pt x="1818337" y="255339"/>
                  <a:pt x="1808480" y="243840"/>
                </a:cubicBezTo>
                <a:cubicBezTo>
                  <a:pt x="1797460" y="230983"/>
                  <a:pt x="1781712" y="223071"/>
                  <a:pt x="1767840" y="213360"/>
                </a:cubicBezTo>
                <a:cubicBezTo>
                  <a:pt x="1747833" y="199355"/>
                  <a:pt x="1727200" y="186267"/>
                  <a:pt x="1706880" y="172720"/>
                </a:cubicBezTo>
                <a:cubicBezTo>
                  <a:pt x="1696720" y="165947"/>
                  <a:pt x="1687322" y="157861"/>
                  <a:pt x="1676400" y="152400"/>
                </a:cubicBezTo>
                <a:cubicBezTo>
                  <a:pt x="1662853" y="145627"/>
                  <a:pt x="1648910" y="139594"/>
                  <a:pt x="1635760" y="132080"/>
                </a:cubicBezTo>
                <a:cubicBezTo>
                  <a:pt x="1580613" y="100567"/>
                  <a:pt x="1630683" y="120228"/>
                  <a:pt x="1574800" y="101600"/>
                </a:cubicBezTo>
                <a:cubicBezTo>
                  <a:pt x="1584960" y="94827"/>
                  <a:pt x="1593847" y="85567"/>
                  <a:pt x="1605280" y="81280"/>
                </a:cubicBezTo>
                <a:cubicBezTo>
                  <a:pt x="1675952" y="54778"/>
                  <a:pt x="1844764" y="80105"/>
                  <a:pt x="1869440" y="81280"/>
                </a:cubicBezTo>
                <a:cubicBezTo>
                  <a:pt x="1889760" y="88053"/>
                  <a:pt x="1918519" y="83778"/>
                  <a:pt x="1930400" y="101600"/>
                </a:cubicBezTo>
                <a:cubicBezTo>
                  <a:pt x="1982921" y="180382"/>
                  <a:pt x="1963317" y="139392"/>
                  <a:pt x="1991360" y="223520"/>
                </a:cubicBezTo>
                <a:cubicBezTo>
                  <a:pt x="1994747" y="233680"/>
                  <a:pt x="1998923" y="243610"/>
                  <a:pt x="2001520" y="254000"/>
                </a:cubicBezTo>
                <a:cubicBezTo>
                  <a:pt x="2004907" y="267547"/>
                  <a:pt x="2003934" y="283022"/>
                  <a:pt x="2011680" y="294640"/>
                </a:cubicBezTo>
                <a:cubicBezTo>
                  <a:pt x="2026237" y="316476"/>
                  <a:pt x="2061808" y="319122"/>
                  <a:pt x="2082800" y="325120"/>
                </a:cubicBezTo>
                <a:cubicBezTo>
                  <a:pt x="2093098" y="328062"/>
                  <a:pt x="2102982" y="332338"/>
                  <a:pt x="2113280" y="335280"/>
                </a:cubicBezTo>
                <a:cubicBezTo>
                  <a:pt x="2146759" y="344846"/>
                  <a:pt x="2169802" y="348616"/>
                  <a:pt x="2204720" y="355600"/>
                </a:cubicBezTo>
                <a:cubicBezTo>
                  <a:pt x="2265680" y="352213"/>
                  <a:pt x="2327856" y="358018"/>
                  <a:pt x="2387600" y="345440"/>
                </a:cubicBezTo>
                <a:cubicBezTo>
                  <a:pt x="2398080" y="343234"/>
                  <a:pt x="2397760" y="325670"/>
                  <a:pt x="2397760" y="314960"/>
                </a:cubicBezTo>
                <a:cubicBezTo>
                  <a:pt x="2397760" y="297691"/>
                  <a:pt x="2396168" y="279153"/>
                  <a:pt x="2387600" y="264160"/>
                </a:cubicBezTo>
                <a:cubicBezTo>
                  <a:pt x="2372562" y="237843"/>
                  <a:pt x="2314196" y="236686"/>
                  <a:pt x="2296160" y="233680"/>
                </a:cubicBezTo>
                <a:cubicBezTo>
                  <a:pt x="2286000" y="226907"/>
                  <a:pt x="2277113" y="217647"/>
                  <a:pt x="2265680" y="213360"/>
                </a:cubicBezTo>
                <a:cubicBezTo>
                  <a:pt x="2212517" y="193424"/>
                  <a:pt x="2136575" y="211031"/>
                  <a:pt x="2316480" y="193040"/>
                </a:cubicBezTo>
                <a:cubicBezTo>
                  <a:pt x="2326640" y="189653"/>
                  <a:pt x="2336250" y="182880"/>
                  <a:pt x="2346960" y="182880"/>
                </a:cubicBezTo>
                <a:cubicBezTo>
                  <a:pt x="2383866" y="182880"/>
                  <a:pt x="2440368" y="195466"/>
                  <a:pt x="2479040" y="203200"/>
                </a:cubicBezTo>
                <a:cubicBezTo>
                  <a:pt x="2489200" y="209973"/>
                  <a:pt x="2503048" y="213165"/>
                  <a:pt x="2509520" y="223520"/>
                </a:cubicBezTo>
                <a:cubicBezTo>
                  <a:pt x="2537633" y="268501"/>
                  <a:pt x="2511938" y="317234"/>
                  <a:pt x="2590800" y="325120"/>
                </a:cubicBezTo>
                <a:cubicBezTo>
                  <a:pt x="2624667" y="328507"/>
                  <a:pt x="2658663" y="330782"/>
                  <a:pt x="2692400" y="335280"/>
                </a:cubicBezTo>
                <a:cubicBezTo>
                  <a:pt x="2750496" y="343026"/>
                  <a:pt x="2728806" y="342779"/>
                  <a:pt x="2773680" y="355600"/>
                </a:cubicBezTo>
                <a:cubicBezTo>
                  <a:pt x="2862982" y="381115"/>
                  <a:pt x="2771719" y="351560"/>
                  <a:pt x="2844800" y="375920"/>
                </a:cubicBezTo>
                <a:cubicBezTo>
                  <a:pt x="2858347" y="372533"/>
                  <a:pt x="2874536" y="374483"/>
                  <a:pt x="2885440" y="365760"/>
                </a:cubicBezTo>
                <a:cubicBezTo>
                  <a:pt x="2892966" y="359739"/>
                  <a:pt x="2905007" y="310821"/>
                  <a:pt x="2885440" y="304800"/>
                </a:cubicBezTo>
                <a:cubicBezTo>
                  <a:pt x="2846463" y="292807"/>
                  <a:pt x="2804160" y="298027"/>
                  <a:pt x="2763520" y="294640"/>
                </a:cubicBezTo>
                <a:cubicBezTo>
                  <a:pt x="2749973" y="291253"/>
                  <a:pt x="2736255" y="288492"/>
                  <a:pt x="2722880" y="284480"/>
                </a:cubicBezTo>
                <a:cubicBezTo>
                  <a:pt x="2702364" y="278325"/>
                  <a:pt x="2661920" y="264160"/>
                  <a:pt x="2661920" y="264160"/>
                </a:cubicBezTo>
                <a:cubicBezTo>
                  <a:pt x="2653675" y="239426"/>
                  <a:pt x="2640908" y="219305"/>
                  <a:pt x="2661920" y="193040"/>
                </a:cubicBezTo>
                <a:cubicBezTo>
                  <a:pt x="2668610" y="184677"/>
                  <a:pt x="2682240" y="186267"/>
                  <a:pt x="2692400" y="182880"/>
                </a:cubicBezTo>
                <a:cubicBezTo>
                  <a:pt x="2787227" y="186267"/>
                  <a:pt x="2882178" y="187121"/>
                  <a:pt x="2976880" y="193040"/>
                </a:cubicBezTo>
                <a:cubicBezTo>
                  <a:pt x="2990816" y="193911"/>
                  <a:pt x="3006616" y="194477"/>
                  <a:pt x="3017520" y="203200"/>
                </a:cubicBezTo>
                <a:cubicBezTo>
                  <a:pt x="3025883" y="209890"/>
                  <a:pt x="3022891" y="224101"/>
                  <a:pt x="3027680" y="233680"/>
                </a:cubicBezTo>
                <a:cubicBezTo>
                  <a:pt x="3075982" y="330284"/>
                  <a:pt x="3015896" y="167849"/>
                  <a:pt x="3068320" y="325120"/>
                </a:cubicBezTo>
                <a:cubicBezTo>
                  <a:pt x="3071707" y="335280"/>
                  <a:pt x="3069569" y="349659"/>
                  <a:pt x="3078480" y="355600"/>
                </a:cubicBezTo>
                <a:cubicBezTo>
                  <a:pt x="3088640" y="362373"/>
                  <a:pt x="3098038" y="370459"/>
                  <a:pt x="3108960" y="375920"/>
                </a:cubicBezTo>
                <a:cubicBezTo>
                  <a:pt x="3129788" y="386334"/>
                  <a:pt x="3170918" y="392376"/>
                  <a:pt x="3190240" y="396240"/>
                </a:cubicBezTo>
                <a:cubicBezTo>
                  <a:pt x="3230880" y="392853"/>
                  <a:pt x="3273183" y="398073"/>
                  <a:pt x="3312160" y="386080"/>
                </a:cubicBezTo>
                <a:cubicBezTo>
                  <a:pt x="3322396" y="382930"/>
                  <a:pt x="3322320" y="366310"/>
                  <a:pt x="3322320" y="355600"/>
                </a:cubicBezTo>
                <a:cubicBezTo>
                  <a:pt x="3322320" y="338331"/>
                  <a:pt x="3321739" y="319168"/>
                  <a:pt x="3312160" y="304800"/>
                </a:cubicBezTo>
                <a:cubicBezTo>
                  <a:pt x="3306219" y="295889"/>
                  <a:pt x="3292182" y="296740"/>
                  <a:pt x="3281680" y="294640"/>
                </a:cubicBezTo>
                <a:cubicBezTo>
                  <a:pt x="3258198" y="289944"/>
                  <a:pt x="3234267" y="287867"/>
                  <a:pt x="3210560" y="284480"/>
                </a:cubicBezTo>
                <a:cubicBezTo>
                  <a:pt x="3207173" y="274320"/>
                  <a:pt x="3195611" y="263579"/>
                  <a:pt x="3200400" y="254000"/>
                </a:cubicBezTo>
                <a:cubicBezTo>
                  <a:pt x="3203551" y="247699"/>
                  <a:pt x="3261029" y="210194"/>
                  <a:pt x="3271520" y="203200"/>
                </a:cubicBezTo>
                <a:cubicBezTo>
                  <a:pt x="3289877" y="205240"/>
                  <a:pt x="3372804" y="210322"/>
                  <a:pt x="3403600" y="223520"/>
                </a:cubicBezTo>
                <a:cubicBezTo>
                  <a:pt x="3414823" y="228330"/>
                  <a:pt x="3423478" y="237782"/>
                  <a:pt x="3434080" y="243840"/>
                </a:cubicBezTo>
                <a:cubicBezTo>
                  <a:pt x="3447230" y="251354"/>
                  <a:pt x="3462395" y="255357"/>
                  <a:pt x="3474720" y="264160"/>
                </a:cubicBezTo>
                <a:cubicBezTo>
                  <a:pt x="3486412" y="272511"/>
                  <a:pt x="3493508" y="286289"/>
                  <a:pt x="3505200" y="294640"/>
                </a:cubicBezTo>
                <a:cubicBezTo>
                  <a:pt x="3517525" y="303443"/>
                  <a:pt x="3532690" y="307446"/>
                  <a:pt x="3545840" y="314960"/>
                </a:cubicBezTo>
                <a:cubicBezTo>
                  <a:pt x="3556442" y="321018"/>
                  <a:pt x="3565162" y="330321"/>
                  <a:pt x="3576320" y="335280"/>
                </a:cubicBezTo>
                <a:cubicBezTo>
                  <a:pt x="3608123" y="349415"/>
                  <a:pt x="3644144" y="357316"/>
                  <a:pt x="3677920" y="365760"/>
                </a:cubicBezTo>
                <a:cubicBezTo>
                  <a:pt x="3725333" y="362373"/>
                  <a:pt x="3775065" y="370632"/>
                  <a:pt x="3820160" y="355600"/>
                </a:cubicBezTo>
                <a:cubicBezTo>
                  <a:pt x="3833407" y="351184"/>
                  <a:pt x="3830320" y="328924"/>
                  <a:pt x="3830320" y="314960"/>
                </a:cubicBezTo>
                <a:cubicBezTo>
                  <a:pt x="3830320" y="275368"/>
                  <a:pt x="3820072" y="245732"/>
                  <a:pt x="3799840" y="213360"/>
                </a:cubicBezTo>
                <a:cubicBezTo>
                  <a:pt x="3790865" y="199001"/>
                  <a:pt x="3783139" y="182562"/>
                  <a:pt x="3769360" y="172720"/>
                </a:cubicBezTo>
                <a:cubicBezTo>
                  <a:pt x="3757997" y="164604"/>
                  <a:pt x="3742146" y="166396"/>
                  <a:pt x="3728720" y="162560"/>
                </a:cubicBezTo>
                <a:cubicBezTo>
                  <a:pt x="3621602" y="131955"/>
                  <a:pt x="3829410" y="182698"/>
                  <a:pt x="3627120" y="142240"/>
                </a:cubicBezTo>
                <a:cubicBezTo>
                  <a:pt x="3506385" y="118093"/>
                  <a:pt x="3583480" y="131223"/>
                  <a:pt x="3515360" y="111760"/>
                </a:cubicBezTo>
                <a:cubicBezTo>
                  <a:pt x="3501934" y="107924"/>
                  <a:pt x="3488146" y="105436"/>
                  <a:pt x="3474720" y="101600"/>
                </a:cubicBezTo>
                <a:cubicBezTo>
                  <a:pt x="3436636" y="90719"/>
                  <a:pt x="3447272" y="89220"/>
                  <a:pt x="3403600" y="81280"/>
                </a:cubicBezTo>
                <a:cubicBezTo>
                  <a:pt x="3341799" y="70044"/>
                  <a:pt x="3283927" y="66706"/>
                  <a:pt x="3220720" y="60960"/>
                </a:cubicBezTo>
                <a:cubicBezTo>
                  <a:pt x="3212868" y="37404"/>
                  <a:pt x="3194615" y="15318"/>
                  <a:pt x="3241040" y="10160"/>
                </a:cubicBezTo>
                <a:cubicBezTo>
                  <a:pt x="3321893" y="1176"/>
                  <a:pt x="3403600" y="3387"/>
                  <a:pt x="3484880" y="0"/>
                </a:cubicBezTo>
                <a:cubicBezTo>
                  <a:pt x="3502798" y="1792"/>
                  <a:pt x="3593493" y="5908"/>
                  <a:pt x="3627120" y="20320"/>
                </a:cubicBezTo>
                <a:cubicBezTo>
                  <a:pt x="3638343" y="25130"/>
                  <a:pt x="3646998" y="34582"/>
                  <a:pt x="3657600" y="40640"/>
                </a:cubicBezTo>
                <a:cubicBezTo>
                  <a:pt x="3670750" y="48154"/>
                  <a:pt x="3684319" y="54994"/>
                  <a:pt x="3698240" y="60960"/>
                </a:cubicBezTo>
                <a:cubicBezTo>
                  <a:pt x="3726195" y="72941"/>
                  <a:pt x="3738894" y="71906"/>
                  <a:pt x="3769360" y="81280"/>
                </a:cubicBezTo>
                <a:cubicBezTo>
                  <a:pt x="3800068" y="90729"/>
                  <a:pt x="3830320" y="101600"/>
                  <a:pt x="3860800" y="111760"/>
                </a:cubicBezTo>
                <a:cubicBezTo>
                  <a:pt x="3863137" y="113513"/>
                  <a:pt x="3922016" y="158846"/>
                  <a:pt x="3931920" y="162560"/>
                </a:cubicBezTo>
                <a:cubicBezTo>
                  <a:pt x="3948089" y="168623"/>
                  <a:pt x="3965787" y="169333"/>
                  <a:pt x="3982720" y="172720"/>
                </a:cubicBezTo>
                <a:cubicBezTo>
                  <a:pt x="3992880" y="179493"/>
                  <a:pt x="4001977" y="188230"/>
                  <a:pt x="4013200" y="193040"/>
                </a:cubicBezTo>
                <a:cubicBezTo>
                  <a:pt x="4026035" y="198541"/>
                  <a:pt x="4040414" y="199364"/>
                  <a:pt x="4053840" y="203200"/>
                </a:cubicBezTo>
                <a:cubicBezTo>
                  <a:pt x="4064138" y="206142"/>
                  <a:pt x="4074160" y="209973"/>
                  <a:pt x="4084320" y="213360"/>
                </a:cubicBezTo>
                <a:cubicBezTo>
                  <a:pt x="4111413" y="209973"/>
                  <a:pt x="4147620" y="223748"/>
                  <a:pt x="4165600" y="203200"/>
                </a:cubicBezTo>
                <a:cubicBezTo>
                  <a:pt x="4179789" y="186984"/>
                  <a:pt x="4155427" y="117846"/>
                  <a:pt x="4135120" y="101600"/>
                </a:cubicBezTo>
                <a:cubicBezTo>
                  <a:pt x="4126757" y="94910"/>
                  <a:pt x="4114800" y="94827"/>
                  <a:pt x="4104640" y="91440"/>
                </a:cubicBezTo>
                <a:cubicBezTo>
                  <a:pt x="4086314" y="73114"/>
                  <a:pt x="4073087" y="50800"/>
                  <a:pt x="4043680" y="50800"/>
                </a:cubicBezTo>
                <a:cubicBezTo>
                  <a:pt x="4029716" y="50800"/>
                  <a:pt x="4016587" y="57573"/>
                  <a:pt x="4003040" y="60960"/>
                </a:cubicBezTo>
                <a:cubicBezTo>
                  <a:pt x="4009813" y="121920"/>
                  <a:pt x="4015073" y="183067"/>
                  <a:pt x="4023360" y="243840"/>
                </a:cubicBezTo>
                <a:cubicBezTo>
                  <a:pt x="4025247" y="257676"/>
                  <a:pt x="4026592" y="272356"/>
                  <a:pt x="4033520" y="284480"/>
                </a:cubicBezTo>
                <a:cubicBezTo>
                  <a:pt x="4040649" y="296955"/>
                  <a:pt x="4052962" y="305762"/>
                  <a:pt x="4064000" y="314960"/>
                </a:cubicBezTo>
                <a:cubicBezTo>
                  <a:pt x="4082006" y="329965"/>
                  <a:pt x="4114661" y="346832"/>
                  <a:pt x="4135120" y="355600"/>
                </a:cubicBezTo>
                <a:cubicBezTo>
                  <a:pt x="4144964" y="359819"/>
                  <a:pt x="4155440" y="362373"/>
                  <a:pt x="4165600" y="365760"/>
                </a:cubicBezTo>
                <a:cubicBezTo>
                  <a:pt x="4236720" y="362373"/>
                  <a:pt x="4310844" y="376331"/>
                  <a:pt x="4378960" y="355600"/>
                </a:cubicBezTo>
                <a:cubicBezTo>
                  <a:pt x="4399451" y="349364"/>
                  <a:pt x="4399280" y="294640"/>
                  <a:pt x="4399280" y="294640"/>
                </a:cubicBezTo>
                <a:cubicBezTo>
                  <a:pt x="4395182" y="265951"/>
                  <a:pt x="4405074" y="209004"/>
                  <a:pt x="4358640" y="203200"/>
                </a:cubicBezTo>
                <a:cubicBezTo>
                  <a:pt x="4341505" y="201058"/>
                  <a:pt x="4324773" y="209973"/>
                  <a:pt x="4307840" y="213360"/>
                </a:cubicBezTo>
                <a:cubicBezTo>
                  <a:pt x="4310754" y="242499"/>
                  <a:pt x="4309852" y="308825"/>
                  <a:pt x="4328160" y="345440"/>
                </a:cubicBezTo>
                <a:cubicBezTo>
                  <a:pt x="4333621" y="356362"/>
                  <a:pt x="4339846" y="367286"/>
                  <a:pt x="4348480" y="375920"/>
                </a:cubicBezTo>
                <a:cubicBezTo>
                  <a:pt x="4357114" y="384554"/>
                  <a:pt x="4368800" y="389467"/>
                  <a:pt x="4378960" y="396240"/>
                </a:cubicBezTo>
                <a:cubicBezTo>
                  <a:pt x="4426373" y="392853"/>
                  <a:pt x="4475271" y="398328"/>
                  <a:pt x="4521200" y="386080"/>
                </a:cubicBezTo>
                <a:cubicBezTo>
                  <a:pt x="4531548" y="383321"/>
                  <a:pt x="4528763" y="365990"/>
                  <a:pt x="4531360" y="355600"/>
                </a:cubicBezTo>
                <a:cubicBezTo>
                  <a:pt x="4535548" y="338847"/>
                  <a:pt x="4526360" y="313069"/>
                  <a:pt x="4541520" y="304800"/>
                </a:cubicBezTo>
                <a:cubicBezTo>
                  <a:pt x="4571400" y="288502"/>
                  <a:pt x="4609253" y="298027"/>
                  <a:pt x="4643120" y="294640"/>
                </a:cubicBezTo>
                <a:cubicBezTo>
                  <a:pt x="4656667" y="291253"/>
                  <a:pt x="4670334" y="288316"/>
                  <a:pt x="4683760" y="284480"/>
                </a:cubicBezTo>
                <a:cubicBezTo>
                  <a:pt x="4694058" y="281538"/>
                  <a:pt x="4703530" y="274320"/>
                  <a:pt x="4714240" y="274320"/>
                </a:cubicBezTo>
                <a:cubicBezTo>
                  <a:pt x="4751647" y="274320"/>
                  <a:pt x="4788621" y="283042"/>
                  <a:pt x="4826000" y="284480"/>
                </a:cubicBezTo>
                <a:cubicBezTo>
                  <a:pt x="4876762" y="286432"/>
                  <a:pt x="4927600" y="284480"/>
                  <a:pt x="4978400" y="2844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flipV="1">
            <a:off x="6360160" y="863600"/>
            <a:ext cx="710763" cy="2052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5489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3370" y="2363327"/>
            <a:ext cx="7789312" cy="1938992"/>
          </a:xfrm>
          <a:prstGeom prst="rect">
            <a:avLst/>
          </a:prstGeom>
          <a:noFill/>
        </p:spPr>
        <p:txBody>
          <a:bodyPr wrap="none" rtlCol="0">
            <a:spAutoFit/>
          </a:bodyPr>
          <a:lstStyle/>
          <a:p>
            <a:pPr marL="342900" indent="-342900">
              <a:buFont typeface="Arial"/>
              <a:buChar char="•"/>
            </a:pPr>
            <a:r>
              <a:rPr lang="en-US" sz="2400" dirty="0" smtClean="0">
                <a:solidFill>
                  <a:srgbClr val="FFFFFF"/>
                </a:solidFill>
                <a:latin typeface="Proxima Nova Light"/>
                <a:ea typeface="Proxima Nova"/>
                <a:cs typeface="Proxima Nova Light"/>
              </a:rPr>
              <a:t>Who </a:t>
            </a:r>
            <a:r>
              <a:rPr lang="en-US" sz="2400" dirty="0">
                <a:solidFill>
                  <a:srgbClr val="FFFFFF"/>
                </a:solidFill>
                <a:latin typeface="Proxima Nova Light"/>
                <a:ea typeface="Proxima Nova"/>
                <a:cs typeface="Proxima Nova Light"/>
                <a:sym typeface="Proxima Nova"/>
              </a:rPr>
              <a:t>does</a:t>
            </a:r>
            <a:r>
              <a:rPr lang="en-US" sz="2400" dirty="0" smtClean="0">
                <a:solidFill>
                  <a:srgbClr val="FFFFFF"/>
                </a:solidFill>
                <a:latin typeface="Proxima Nova Light"/>
                <a:ea typeface="Proxima Nova"/>
                <a:cs typeface="Proxima Nova Light"/>
              </a:rPr>
              <a:t> what?!?</a:t>
            </a:r>
            <a:endParaRPr lang="en-US" sz="2400" dirty="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How do we do…</a:t>
            </a:r>
            <a:endParaRPr lang="en-US" sz="2400" dirty="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SO MUCH TALKING</a:t>
            </a:r>
            <a:endParaRPr lang="en-US" sz="2400" dirty="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What am I supposed to do?</a:t>
            </a:r>
            <a:endParaRPr lang="en-US" sz="2400" dirty="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CAN SOMEONE JUST MAKE A #$%%## DECISION!?!?!</a:t>
            </a:r>
            <a:endParaRPr lang="en-US" sz="2400" dirty="0">
              <a:solidFill>
                <a:srgbClr val="FFFFFF"/>
              </a:solidFill>
              <a:latin typeface="Proxima Nova Light"/>
              <a:ea typeface="Proxima Nova"/>
              <a:cs typeface="Proxima Nova Light"/>
            </a:endParaRPr>
          </a:p>
        </p:txBody>
      </p:sp>
      <p:sp>
        <p:nvSpPr>
          <p:cNvPr id="4" name="TextBox 3"/>
          <p:cNvSpPr txBox="1"/>
          <p:nvPr/>
        </p:nvSpPr>
        <p:spPr>
          <a:xfrm>
            <a:off x="1003370" y="515002"/>
            <a:ext cx="6851141" cy="1569660"/>
          </a:xfrm>
          <a:prstGeom prst="rect">
            <a:avLst/>
          </a:prstGeom>
          <a:noFill/>
        </p:spPr>
        <p:txBody>
          <a:bodyPr wrap="square" rtlCol="0">
            <a:spAutoFit/>
          </a:bodyPr>
          <a:lstStyle/>
          <a:p>
            <a:r>
              <a:rPr lang="en-US" sz="4800" b="1" dirty="0">
                <a:solidFill>
                  <a:srgbClr val="84BD00"/>
                </a:solidFill>
                <a:latin typeface="Proxima Nova Bold"/>
                <a:ea typeface="Proxima Nova"/>
                <a:cs typeface="Proxima Nova Bold"/>
              </a:rPr>
              <a:t>Spotify </a:t>
            </a:r>
            <a:r>
              <a:rPr lang="en-US" sz="4800" b="1" dirty="0" smtClean="0">
                <a:solidFill>
                  <a:srgbClr val="84BD00"/>
                </a:solidFill>
                <a:latin typeface="Proxima Nova Bold"/>
                <a:ea typeface="Proxima Nova"/>
                <a:cs typeface="Proxima Nova Bold"/>
              </a:rPr>
              <a:t>is an adhocracy, </a:t>
            </a:r>
            <a:r>
              <a:rPr lang="en-US" sz="4800" b="1" dirty="0" smtClean="0">
                <a:solidFill>
                  <a:schemeClr val="bg1"/>
                </a:solidFill>
                <a:latin typeface="Proxima Nova Bold"/>
                <a:ea typeface="Proxima Nova"/>
                <a:cs typeface="Proxima Nova Bold"/>
              </a:rPr>
              <a:t>and it sucks!</a:t>
            </a:r>
            <a:endParaRPr lang="en-US" sz="4800" b="1" dirty="0">
              <a:solidFill>
                <a:schemeClr val="bg1"/>
              </a:solidFill>
              <a:latin typeface="Proxima Nova Bold"/>
              <a:ea typeface="Proxima Nova"/>
              <a:cs typeface="Proxima Nova Bold"/>
            </a:endParaRPr>
          </a:p>
        </p:txBody>
      </p:sp>
    </p:spTree>
    <p:extLst>
      <p:ext uri="{BB962C8B-B14F-4D97-AF65-F5344CB8AC3E}">
        <p14:creationId xmlns:p14="http://schemas.microsoft.com/office/powerpoint/2010/main" val="35180488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3370" y="1767434"/>
            <a:ext cx="3865161" cy="1200328"/>
          </a:xfrm>
          <a:prstGeom prst="rect">
            <a:avLst/>
          </a:prstGeom>
          <a:noFill/>
        </p:spPr>
        <p:txBody>
          <a:bodyPr wrap="none" rtlCol="0">
            <a:spAutoFit/>
          </a:bodyPr>
          <a:lstStyle/>
          <a:p>
            <a:pPr marL="342900" indent="-342900">
              <a:buFont typeface="Arial"/>
              <a:buChar char="•"/>
            </a:pPr>
            <a:r>
              <a:rPr lang="en-US" sz="2400" dirty="0" smtClean="0">
                <a:solidFill>
                  <a:srgbClr val="FFFFFF"/>
                </a:solidFill>
                <a:latin typeface="Proxima Nova Light"/>
                <a:ea typeface="Proxima Nova"/>
                <a:cs typeface="Proxima Nova Light"/>
              </a:rPr>
              <a:t>Growing up our org chart</a:t>
            </a:r>
            <a:endParaRPr lang="en-US" sz="2400" dirty="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Growing up our strategy</a:t>
            </a:r>
            <a:endParaRPr lang="en-US" sz="2400" dirty="0">
              <a:solidFill>
                <a:srgbClr val="FFFFFF"/>
              </a:solidFill>
              <a:latin typeface="Proxima Nova Light"/>
              <a:ea typeface="Proxima Nova"/>
              <a:cs typeface="Proxima Nova Light"/>
            </a:endParaRPr>
          </a:p>
          <a:p>
            <a:pPr marL="342900" indent="-342900">
              <a:buFont typeface="Arial"/>
              <a:buChar char="•"/>
            </a:pPr>
            <a:r>
              <a:rPr lang="en-US" sz="2400" dirty="0" smtClean="0">
                <a:solidFill>
                  <a:srgbClr val="FFFFFF"/>
                </a:solidFill>
                <a:latin typeface="Proxima Nova Light"/>
                <a:ea typeface="Proxima Nova"/>
                <a:cs typeface="Proxima Nova Light"/>
              </a:rPr>
              <a:t>Why’s this all work?</a:t>
            </a:r>
            <a:endParaRPr lang="en-US" sz="2400" dirty="0">
              <a:solidFill>
                <a:srgbClr val="FFFFFF"/>
              </a:solidFill>
              <a:latin typeface="Proxima Nova Light"/>
              <a:ea typeface="Proxima Nova"/>
              <a:cs typeface="Proxima Nova Light"/>
            </a:endParaRPr>
          </a:p>
        </p:txBody>
      </p:sp>
      <p:sp>
        <p:nvSpPr>
          <p:cNvPr id="4" name="TextBox 3"/>
          <p:cNvSpPr txBox="1"/>
          <p:nvPr/>
        </p:nvSpPr>
        <p:spPr>
          <a:xfrm>
            <a:off x="1003370" y="515002"/>
            <a:ext cx="6851141" cy="830997"/>
          </a:xfrm>
          <a:prstGeom prst="rect">
            <a:avLst/>
          </a:prstGeom>
          <a:noFill/>
        </p:spPr>
        <p:txBody>
          <a:bodyPr wrap="square" rtlCol="0">
            <a:spAutoFit/>
          </a:bodyPr>
          <a:lstStyle/>
          <a:p>
            <a:r>
              <a:rPr lang="en-US" sz="4800" b="1" dirty="0" smtClean="0">
                <a:solidFill>
                  <a:srgbClr val="84BD00"/>
                </a:solidFill>
                <a:latin typeface="Proxima Nova Bold"/>
                <a:ea typeface="Proxima Nova"/>
                <a:cs typeface="Proxima Nova Bold"/>
              </a:rPr>
              <a:t>Today’s</a:t>
            </a:r>
            <a:r>
              <a:rPr lang="en-US" sz="4800" b="1" dirty="0" smtClean="0">
                <a:solidFill>
                  <a:srgbClr val="6AB233"/>
                </a:solidFill>
                <a:latin typeface="Proxima Nova Bold"/>
                <a:ea typeface="Proxima Nova"/>
                <a:cs typeface="Proxima Nova Bold"/>
              </a:rPr>
              <a:t> </a:t>
            </a:r>
            <a:r>
              <a:rPr lang="en-US" sz="4800" b="1" dirty="0">
                <a:solidFill>
                  <a:schemeClr val="bg1"/>
                </a:solidFill>
                <a:latin typeface="Proxima Nova Bold"/>
                <a:ea typeface="Proxima Nova"/>
                <a:cs typeface="Proxima Nova Bold"/>
              </a:rPr>
              <a:t>p</a:t>
            </a:r>
            <a:r>
              <a:rPr lang="en-US" sz="4800" b="1" dirty="0" smtClean="0">
                <a:solidFill>
                  <a:schemeClr val="bg1"/>
                </a:solidFill>
                <a:latin typeface="Proxima Nova Bold"/>
                <a:ea typeface="Proxima Nova"/>
                <a:cs typeface="Proxima Nova Bold"/>
              </a:rPr>
              <a:t>laylist</a:t>
            </a:r>
            <a:endParaRPr lang="en-US" sz="4800" b="1" dirty="0">
              <a:solidFill>
                <a:schemeClr val="bg1"/>
              </a:solidFill>
              <a:latin typeface="Proxima Nova Bold"/>
              <a:ea typeface="Proxima Nova"/>
              <a:cs typeface="Proxima Nova Bold"/>
            </a:endParaRPr>
          </a:p>
        </p:txBody>
      </p:sp>
    </p:spTree>
    <p:extLst>
      <p:ext uri="{BB962C8B-B14F-4D97-AF65-F5344CB8AC3E}">
        <p14:creationId xmlns:p14="http://schemas.microsoft.com/office/powerpoint/2010/main" val="40869103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Theme">
  <a:themeElements>
    <a:clrScheme name="Spotify 2 1">
      <a:dk1>
        <a:srgbClr val="141414"/>
      </a:dk1>
      <a:lt1>
        <a:srgbClr val="FFFFFF"/>
      </a:lt1>
      <a:dk2>
        <a:srgbClr val="141414"/>
      </a:dk2>
      <a:lt2>
        <a:srgbClr val="84BD00"/>
      </a:lt2>
      <a:accent1>
        <a:srgbClr val="84BD00"/>
      </a:accent1>
      <a:accent2>
        <a:srgbClr val="7A7A7A"/>
      </a:accent2>
      <a:accent3>
        <a:srgbClr val="9A9A9A"/>
      </a:accent3>
      <a:accent4>
        <a:srgbClr val="BDB2A9"/>
      </a:accent4>
      <a:accent5>
        <a:srgbClr val="DDCFC7"/>
      </a:accent5>
      <a:accent6>
        <a:srgbClr val="ECEBE8"/>
      </a:accent6>
      <a:hlink>
        <a:srgbClr val="84BD00"/>
      </a:hlink>
      <a:folHlink>
        <a:srgbClr val="A8D2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6944</TotalTime>
  <Words>10584</Words>
  <Application>Microsoft Macintosh PowerPoint</Application>
  <PresentationFormat>On-screen Show (16:9)</PresentationFormat>
  <Paragraphs>458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Custom Theme</vt:lpstr>
      <vt:lpstr>Growing Up Spotify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Growing up Our Org Chart</vt:lpstr>
      <vt:lpstr>PowerPoint Presentation</vt:lpstr>
      <vt:lpstr>PowerPoint Presentation</vt:lpstr>
      <vt:lpstr>PowerPoint Presentation</vt:lpstr>
      <vt:lpstr>PowerPoint Presentation</vt:lpstr>
      <vt:lpstr>PowerPoint Presentation</vt:lpstr>
      <vt:lpstr>Tribes, Chapters, Squads and Guilds</vt:lpstr>
      <vt:lpstr>PowerPoint Presentation</vt:lpstr>
      <vt:lpstr>PowerPoint Presentation</vt:lpstr>
      <vt:lpstr>PowerPoint Presentation</vt:lpstr>
      <vt:lpstr>Life in a Squad</vt:lpstr>
      <vt:lpstr>Life in a Squad</vt:lpstr>
      <vt:lpstr>Teams are Scaling...</vt:lpstr>
      <vt:lpstr>Teams are Scaling...</vt:lpstr>
      <vt:lpstr>PowerPoint Presentation</vt:lpstr>
      <vt:lpstr>PowerPoint Presentation</vt:lpstr>
      <vt:lpstr>PowerPoint Presentation</vt:lpstr>
      <vt:lpstr>Planning and Alignment</vt:lpstr>
      <vt:lpstr>PowerPoint Presentation</vt:lpstr>
      <vt:lpstr>PowerPoint Presentation</vt:lpstr>
      <vt:lpstr>PowerPoint Presentation</vt:lpstr>
      <vt:lpstr>PowerPoint Presentation</vt:lpstr>
      <vt:lpstr>PowerPoint Presentation</vt:lpstr>
      <vt:lpstr>PowerPoint Presentation</vt:lpstr>
      <vt:lpstr>The Spotify Way</vt:lpstr>
      <vt:lpstr>The Spotify Way</vt:lpstr>
      <vt:lpstr>The Spotify Way</vt:lpstr>
      <vt:lpstr>Spotify is growing up, with…</vt:lpstr>
      <vt:lpstr>Want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Agile</dc:title>
  <cp:lastModifiedBy>Simon Marcus</cp:lastModifiedBy>
  <cp:revision>150</cp:revision>
  <dcterms:modified xsi:type="dcterms:W3CDTF">2014-11-05T19:49:28Z</dcterms:modified>
</cp:coreProperties>
</file>