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61" r:id="rId1"/>
  </p:sldMasterIdLst>
  <p:notesMasterIdLst>
    <p:notesMasterId r:id="rId75"/>
  </p:notesMasterIdLst>
  <p:handoutMasterIdLst>
    <p:handoutMasterId r:id="rId76"/>
  </p:handoutMasterIdLst>
  <p:sldIdLst>
    <p:sldId id="746" r:id="rId2"/>
    <p:sldId id="834" r:id="rId3"/>
    <p:sldId id="897" r:id="rId4"/>
    <p:sldId id="799" r:id="rId5"/>
    <p:sldId id="931" r:id="rId6"/>
    <p:sldId id="932" r:id="rId7"/>
    <p:sldId id="898" r:id="rId8"/>
    <p:sldId id="899" r:id="rId9"/>
    <p:sldId id="900" r:id="rId10"/>
    <p:sldId id="934" r:id="rId11"/>
    <p:sldId id="933" r:id="rId12"/>
    <p:sldId id="953" r:id="rId13"/>
    <p:sldId id="875" r:id="rId14"/>
    <p:sldId id="904" r:id="rId15"/>
    <p:sldId id="935" r:id="rId16"/>
    <p:sldId id="905" r:id="rId17"/>
    <p:sldId id="902" r:id="rId18"/>
    <p:sldId id="950" r:id="rId19"/>
    <p:sldId id="908" r:id="rId20"/>
    <p:sldId id="907" r:id="rId21"/>
    <p:sldId id="936" r:id="rId22"/>
    <p:sldId id="909" r:id="rId23"/>
    <p:sldId id="881" r:id="rId24"/>
    <p:sldId id="882" r:id="rId25"/>
    <p:sldId id="883" r:id="rId26"/>
    <p:sldId id="885" r:id="rId27"/>
    <p:sldId id="884" r:id="rId28"/>
    <p:sldId id="951" r:id="rId29"/>
    <p:sldId id="867" r:id="rId30"/>
    <p:sldId id="911" r:id="rId31"/>
    <p:sldId id="937" r:id="rId32"/>
    <p:sldId id="874" r:id="rId33"/>
    <p:sldId id="896" r:id="rId34"/>
    <p:sldId id="910" r:id="rId35"/>
    <p:sldId id="871" r:id="rId36"/>
    <p:sldId id="912" r:id="rId37"/>
    <p:sldId id="913" r:id="rId38"/>
    <p:sldId id="914" r:id="rId39"/>
    <p:sldId id="915" r:id="rId40"/>
    <p:sldId id="916" r:id="rId41"/>
    <p:sldId id="939" r:id="rId42"/>
    <p:sldId id="938" r:id="rId43"/>
    <p:sldId id="940" r:id="rId44"/>
    <p:sldId id="918" r:id="rId45"/>
    <p:sldId id="919" r:id="rId46"/>
    <p:sldId id="920" r:id="rId47"/>
    <p:sldId id="873" r:id="rId48"/>
    <p:sldId id="941" r:id="rId49"/>
    <p:sldId id="833" r:id="rId50"/>
    <p:sldId id="952" r:id="rId51"/>
    <p:sldId id="837" r:id="rId52"/>
    <p:sldId id="921" r:id="rId53"/>
    <p:sldId id="923" r:id="rId54"/>
    <p:sldId id="922" r:id="rId55"/>
    <p:sldId id="924" r:id="rId56"/>
    <p:sldId id="942" r:id="rId57"/>
    <p:sldId id="944" r:id="rId58"/>
    <p:sldId id="943" r:id="rId59"/>
    <p:sldId id="946" r:id="rId60"/>
    <p:sldId id="925" r:id="rId61"/>
    <p:sldId id="945" r:id="rId62"/>
    <p:sldId id="926" r:id="rId63"/>
    <p:sldId id="927" r:id="rId64"/>
    <p:sldId id="954" r:id="rId65"/>
    <p:sldId id="817" r:id="rId66"/>
    <p:sldId id="955" r:id="rId67"/>
    <p:sldId id="857" r:id="rId68"/>
    <p:sldId id="858" r:id="rId69"/>
    <p:sldId id="928" r:id="rId70"/>
    <p:sldId id="929" r:id="rId71"/>
    <p:sldId id="861" r:id="rId72"/>
    <p:sldId id="860" r:id="rId73"/>
    <p:sldId id="956" r:id="rId74"/>
  </p:sldIdLst>
  <p:sldSz cx="9144000" cy="6858000" type="screen4x3"/>
  <p:notesSz cx="7010400" cy="93726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A1A1A1"/>
    <a:srgbClr val="989898"/>
    <a:srgbClr val="9B9B9B"/>
    <a:srgbClr val="ACACAC"/>
    <a:srgbClr val="ABCC70"/>
    <a:srgbClr val="AAC97A"/>
    <a:srgbClr val="D2EEF4"/>
    <a:srgbClr val="BBB4AC"/>
    <a:srgbClr val="CC9900"/>
    <a:srgbClr val="BF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731" autoAdjust="0"/>
    <p:restoredTop sz="99810" autoAdjust="0"/>
  </p:normalViewPr>
  <p:slideViewPr>
    <p:cSldViewPr snapToGrid="0">
      <p:cViewPr>
        <p:scale>
          <a:sx n="110" d="100"/>
          <a:sy n="110" d="100"/>
        </p:scale>
        <p:origin x="-136" y="-40"/>
      </p:cViewPr>
      <p:guideLst>
        <p:guide orient="horz" pos="1899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052" y="318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46831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468313">
              <a:defRPr sz="1200"/>
            </a:lvl1pPr>
          </a:lstStyle>
          <a:p>
            <a:pPr>
              <a:defRPr/>
            </a:pPr>
            <a:fld id="{9DB5B438-1B16-4FBA-A9A6-6324CBD4CB13}" type="datetimeFigureOut">
              <a:rPr lang="en-US"/>
              <a:pPr>
                <a:defRPr/>
              </a:pPr>
              <a:t>11/3/14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46831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468313">
              <a:defRPr sz="1200"/>
            </a:lvl1pPr>
          </a:lstStyle>
          <a:p>
            <a:pPr>
              <a:defRPr/>
            </a:pPr>
            <a:fld id="{DA24ACA7-762E-4849-BFC1-448F5780A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93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46831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468313">
              <a:defRPr sz="1200"/>
            </a:lvl1pPr>
          </a:lstStyle>
          <a:p>
            <a:pPr>
              <a:defRPr/>
            </a:pPr>
            <a:fld id="{3F89E5F1-199A-483E-B07F-3D059B103EAA}" type="datetimeFigureOut">
              <a:rPr lang="en-US"/>
              <a:pPr>
                <a:defRPr/>
              </a:pPr>
              <a:t>11/3/14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51350"/>
            <a:ext cx="56070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46831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468313">
              <a:defRPr sz="1200"/>
            </a:lvl1pPr>
          </a:lstStyle>
          <a:p>
            <a:pPr>
              <a:defRPr/>
            </a:pPr>
            <a:fld id="{499E6448-BEEB-45C7-AC57-2DE3F0BA2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820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38243" name="Slide Number Placeholder 3"/>
          <p:cNvSpPr txBox="1">
            <a:spLocks noGrp="1"/>
          </p:cNvSpPr>
          <p:nvPr/>
        </p:nvSpPr>
        <p:spPr bwMode="auto">
          <a:xfrm>
            <a:off x="3970340" y="8902701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8737F384-847B-4DB4-A57A-AA69D90AF8D8}" type="slidenum">
              <a:rPr lang="en-US" sz="1300">
                <a:latin typeface="Calibri" pitchFamily="34" charset="0"/>
              </a:rPr>
              <a:pPr algn="r" defTabSz="466725"/>
              <a:t>2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38243" name="Slide Number Placeholder 3"/>
          <p:cNvSpPr txBox="1">
            <a:spLocks noGrp="1"/>
          </p:cNvSpPr>
          <p:nvPr/>
        </p:nvSpPr>
        <p:spPr bwMode="auto">
          <a:xfrm>
            <a:off x="3970340" y="8902701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8737F384-847B-4DB4-A57A-AA69D90AF8D8}" type="slidenum">
              <a:rPr lang="en-US" sz="1300">
                <a:latin typeface="Calibri" pitchFamily="34" charset="0"/>
              </a:rPr>
              <a:pPr algn="r" defTabSz="466725"/>
              <a:t>11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 smtClean="0">
                <a:latin typeface="Arial" charset="0"/>
              </a:rPr>
              <a:t>For us, fundamentally changing the way the world works begins with our mission statement: To connect the world’s professionals to make them more productive and successful. </a:t>
            </a: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means not only helping people to find their dream jobs, but also enabling them to be great at the jobs they’re already in.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79ED6E1F-40C7-46F7-B52F-47E2E320CFE9}" type="slidenum">
              <a:rPr lang="en-US" sz="1300">
                <a:latin typeface="Calibri" pitchFamily="34" charset="0"/>
              </a:rPr>
              <a:pPr algn="r" defTabSz="466725"/>
              <a:t>12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 smtClean="0">
                <a:latin typeface="Arial" charset="0"/>
              </a:rPr>
              <a:t>For us, fundamentally changing the way the world works begins with our mission statement: To connect the world’s professionals to make them more productive and successful. </a:t>
            </a: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means not only helping people to find their dream jobs, but also enabling them to be great at the jobs they’re already in.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79ED6E1F-40C7-46F7-B52F-47E2E320CFE9}" type="slidenum">
              <a:rPr lang="en-US" sz="1300">
                <a:latin typeface="Calibri" pitchFamily="34" charset="0"/>
              </a:rPr>
              <a:pPr algn="r" defTabSz="466725"/>
              <a:t>13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could take</a:t>
            </a:r>
            <a:r>
              <a:rPr lang="en-US" baseline="0" dirty="0" smtClean="0"/>
              <a:t> 3 hours to write and test code and 3 days to get it successfully committed and built!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75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could take</a:t>
            </a:r>
            <a:r>
              <a:rPr lang="en-US" baseline="0" dirty="0" smtClean="0"/>
              <a:t> 3 hours to write and test code and 3 days to get it successfully committed and built!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75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could take</a:t>
            </a:r>
            <a:r>
              <a:rPr lang="en-US" baseline="0" dirty="0" smtClean="0"/>
              <a:t> 3 hours to write and test code and 3 days to get it successfully committed and built!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75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 smtClean="0">
                <a:latin typeface="Arial" charset="0"/>
              </a:rPr>
              <a:t>For us, fundamentally changing the way the world works begins with our mission statement: To connect the world’s professionals to make them more productive and successful. </a:t>
            </a: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means not only helping people to find their dream jobs, but also enabling them to be great at the jobs they’re already in.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79ED6E1F-40C7-46F7-B52F-47E2E320CFE9}" type="slidenum">
              <a:rPr lang="en-US" sz="1300">
                <a:latin typeface="Calibri" pitchFamily="34" charset="0"/>
              </a:rPr>
              <a:pPr algn="r" defTabSz="466725"/>
              <a:t>22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 smtClean="0">
                <a:latin typeface="Arial" charset="0"/>
              </a:rPr>
              <a:t>For us, fundamentally changing the way the world works begins with our mission statement: To connect the world’s professionals to make them more productive and successful. </a:t>
            </a: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means not only helping people to find their dream jobs, but also enabling them to be great at the jobs they’re already in.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79ED6E1F-40C7-46F7-B52F-47E2E320CFE9}" type="slidenum">
              <a:rPr lang="en-US" sz="1300">
                <a:latin typeface="Calibri" pitchFamily="34" charset="0"/>
              </a:rPr>
              <a:pPr algn="r" defTabSz="466725"/>
              <a:t>28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 smtClean="0">
                <a:latin typeface="Arial" charset="0"/>
              </a:rPr>
              <a:t>For us, fundamentally changing the way the world works begins with our mission statement: To connect the world’s professionals to make them more productive and successful. </a:t>
            </a: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means not only helping people to find their dream jobs, but also enabling them to be great at the jobs they’re already in.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79ED6E1F-40C7-46F7-B52F-47E2E320CFE9}" type="slidenum">
              <a:rPr lang="en-US" sz="1300">
                <a:latin typeface="Calibri" pitchFamily="34" charset="0"/>
              </a:rPr>
              <a:pPr algn="r" defTabSz="466725"/>
              <a:t>29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Major</a:t>
            </a:r>
            <a:r>
              <a:rPr lang="en-US" baseline="0" dirty="0" smtClean="0"/>
              <a:t> Reasons 2 have MDC:</a:t>
            </a:r>
          </a:p>
          <a:p>
            <a:pPr marL="228600" indent="-228600">
              <a:buAutoNum type="arabicPeriod"/>
            </a:pPr>
            <a:r>
              <a:rPr lang="en-US" dirty="0" smtClean="0"/>
              <a:t>What</a:t>
            </a:r>
            <a:r>
              <a:rPr lang="en-US" baseline="0" dirty="0" smtClean="0"/>
              <a:t> happens if a DC goes down!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Planned : PL/SQL (Triggers, Stored Procedures) cannot be updated online. Can’t do a rolling push for every thing! MySQL upgrade!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Unplanned : Bad code push, power outage, network outage</a:t>
            </a:r>
          </a:p>
          <a:p>
            <a:pPr marL="228600" lvl="0" indent="-228600">
              <a:buAutoNum type="arabicPeriod"/>
            </a:pPr>
            <a:r>
              <a:rPr lang="en-US" baseline="0" dirty="0" smtClean="0"/>
              <a:t>Need to scale beyond your current DC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DC have a fixed max capacity!</a:t>
            </a:r>
          </a:p>
          <a:p>
            <a:pPr marL="685800" lvl="1" indent="-228600">
              <a:buAutoNum type="arabicPeriod"/>
            </a:pPr>
            <a:endParaRPr lang="en-US" baseline="0" dirty="0" smtClean="0"/>
          </a:p>
          <a:p>
            <a:pPr marL="0" lvl="0" indent="0">
              <a:buNone/>
            </a:pPr>
            <a:r>
              <a:rPr lang="en-US" baseline="0" dirty="0" smtClean="0"/>
              <a:t>Also, sometimes it becomes important to have close proximity to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7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 smtClean="0">
                <a:latin typeface="Arial" charset="0"/>
              </a:rPr>
              <a:t>For us, fundamentally changing the way the world works begins with our mission statement: To connect the world’s professionals to make them more productive and successful. </a:t>
            </a: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means not only helping people to find their dream jobs, but also enabling them to be great at the jobs they’re already in.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79ED6E1F-40C7-46F7-B52F-47E2E320CFE9}" type="slidenum">
              <a:rPr lang="en-US" sz="1300">
                <a:latin typeface="Calibri" pitchFamily="34" charset="0"/>
              </a:rPr>
              <a:pPr algn="r" defTabSz="466725"/>
              <a:t>3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I think about data centers going down, I think about drinking.. Dos </a:t>
            </a:r>
            <a:r>
              <a:rPr lang="en-US" baseline="0" dirty="0" err="1" smtClean="0"/>
              <a:t>equis</a:t>
            </a:r>
            <a:r>
              <a:rPr lang="en-US" baseline="0" dirty="0" smtClean="0"/>
              <a:t> beer specifically! And then I listen the advice of this man!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36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 smtClean="0">
                <a:latin typeface="Arial" charset="0"/>
              </a:rPr>
              <a:t>For us, fundamentally changing the way the world works begins with our mission statement: To connect the world’s professionals to make them more productive and successful. </a:t>
            </a: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means not only helping people to find their dream jobs, but also enabling them to be great at the jobs they’re already in.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79ED6E1F-40C7-46F7-B52F-47E2E320CFE9}" type="slidenum">
              <a:rPr lang="en-US" sz="1300">
                <a:latin typeface="Calibri" pitchFamily="34" charset="0"/>
              </a:rPr>
              <a:pPr algn="r" defTabSz="466725"/>
              <a:t>50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 smtClean="0">
                <a:latin typeface="Arial" charset="0"/>
              </a:rPr>
              <a:t>For us, fundamentally changing the way the world works begins with our mission statement: To connect the world’s professionals to make them more productive and successful. </a:t>
            </a: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means not only helping people to find their dream jobs, but also enabling them to be great at the jobs they’re already in.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79ED6E1F-40C7-46F7-B52F-47E2E320CFE9}" type="slidenum">
              <a:rPr lang="en-US" sz="1300">
                <a:latin typeface="Calibri" pitchFamily="34" charset="0"/>
              </a:rPr>
              <a:pPr algn="r" defTabSz="466725"/>
              <a:t>51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64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 smtClean="0">
                <a:latin typeface="Arial" charset="0"/>
              </a:rPr>
              <a:t>For us, fundamentally changing the way the world works begins with our mission statement: To connect the world’s professionals to make them more productive and successful. </a:t>
            </a: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means not only helping people to find their dream jobs, but also enabling them to be great at the jobs they’re already in.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79ED6E1F-40C7-46F7-B52F-47E2E320CFE9}" type="slidenum">
              <a:rPr lang="en-US" sz="1300">
                <a:latin typeface="Calibri" pitchFamily="34" charset="0"/>
              </a:rPr>
              <a:pPr algn="r" defTabSz="466725"/>
              <a:t>53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64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We approach this by targeting specific verticals using our Intent Detection Algorithm!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john smith looks like a person, only hit member index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IBM looks like a company or a job title in members or in jobs, hit company, member, and jobs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Stanford looks like a university that someone works at, attended —&gt; hit university, company, member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Software Engineer  : if we infer user is a recruiter or hiring manager, show candidates, else show jobs!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21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We approach this by targeting specific verticals using our Intent Detection Algorithm!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john smith looks like a person, only hit member index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IBM looks like a company or a job title in members or in jobs, hit company, member, and jobs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Stanford looks like a university that someone works at, attended —&gt; hit university, company, member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Software Engineer  : if we infer user is a recruiter or hiring manager, show candidates, else show jobs!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214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We approach this by targeting specific verticals using our Intent Detection Algorithm!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john smith looks like a person, only hit member index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IBM looks like a company or a job title in members or in jobs, hit company, member, and jobs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Stanford looks like a university that someone works at, attended —&gt; hit university, company, member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Software Engineer  : if we infer user is a recruiter or hiring manager, show candidates, else show jobs!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21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We approach this by targeting specific verticals using our Intent Detection Algorithm!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john smith looks like a person, only hit member index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IBM looks like a company or a job title in members or in jobs, hit company, member, and jobs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Stanford looks like a university that someone works at, attended —&gt; hit university, company, member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Software Engineer  : if we infer user is a recruiter or hiring manager, show candidates, else show jobs!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2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38243" name="Slide Number Placeholder 3"/>
          <p:cNvSpPr txBox="1">
            <a:spLocks noGrp="1"/>
          </p:cNvSpPr>
          <p:nvPr/>
        </p:nvSpPr>
        <p:spPr bwMode="auto">
          <a:xfrm>
            <a:off x="3970340" y="8902701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8737F384-847B-4DB4-A57A-AA69D90AF8D8}" type="slidenum">
              <a:rPr lang="en-US" sz="1300">
                <a:latin typeface="Calibri" pitchFamily="34" charset="0"/>
              </a:rPr>
              <a:pPr algn="r" defTabSz="466725"/>
              <a:t>4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R2</a:t>
            </a:r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User types in “Senior software Engineer”, but member represent this title in 20+ different ways! </a:t>
            </a:r>
          </a:p>
          <a:p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sr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swe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senior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swe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senior software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eng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etc..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To solve this, we have a title standardizer! However, it may not standardize for every title.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So, we need to rewrite the query before hitting Lucene, our core search engine!</a:t>
            </a:r>
          </a:p>
          <a:p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title:senior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AND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title:software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AND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title:engineer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 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if standardized title exists, 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stdtitle:sswe2331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is also called synonym expansion!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So, we need some smart rewriter!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Rewriters also handle spelling correction!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“Senior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sofware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Enginer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” —&gt; “Senior software Engineer”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The goal is to expand the search space and to also sometimes target results for more efficient retrieval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21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R2</a:t>
            </a:r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User types in “Senior software Engineer”, but member represent this title in 20+ different ways! </a:t>
            </a:r>
          </a:p>
          <a:p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sr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swe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senior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swe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senior software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eng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etc..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To solve this, we have a title standardizer! However, it may not standardize for every title.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So, we need to rewrite the query before hitting Lucene, our core search engine!</a:t>
            </a:r>
          </a:p>
          <a:p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title:senior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AND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title:software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AND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title:engineer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 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if standardized title exists, 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stdtitle:sswe2331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is also called synonym expansion!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So, we need some smart rewriter!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Rewriters also handle spelling correction!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“Senior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sofware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Enginer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” —&gt; “Senior software Engineer”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The goal is to expand the search space and to also sometimes target results for more efficient retrieval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21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R2</a:t>
            </a:r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User types in “Senior software Engineer”, but member represent this title in 20+ different ways! </a:t>
            </a:r>
          </a:p>
          <a:p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sr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swe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senior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swe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senior software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eng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etc..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To solve this, we have a title standardizer! However, it may not standardize for every title.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So, we need to rewrite the query before hitting Lucene, our core search engine!</a:t>
            </a:r>
          </a:p>
          <a:p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title:senior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AND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title:software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AND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title:engineer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 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if standardized title exists, 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stdtitle:sswe2331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is also called synonym expansion!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So, we need some smart rewriter!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Rewriters also handle spelling correction!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“Senior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sofware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Enginer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” —&gt; “Senior software Engineer”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The goal is to expand the search space and to also sometimes target results for more efficient retrieval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214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R3</a:t>
            </a:r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Flexible scoring/ranking per vertical!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For example, if you have heard about search, then you have heard about TF-IDF, a measure of how well a document matches a search query based on text in both query and document! This is typically used for ranking in web search.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However, we are doing entity search across a social graph! 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If you search for “Mark”, we don’t just show all people named Mark! We can only show results in your 1-2-3 degree network!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We prioritize results based on a combination of social network signals and text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similarlity</a:t>
            </a:r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(TF-IDF)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For example, we sort results by connect weight : the % of first degree connections the searcher has in common with each retrieved member!</a:t>
            </a:r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214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We approach this by targeting specific verticals using our Intent Detection Algorithm!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john smith looks like a person, only hit member index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IBM looks like a company or a job title in members or in jobs, hit company, member, and jobs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Stanford looks like a university that someone works at, attended —&gt; hit university, company, member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Software Engineer  : if we infer user is a recruiter or hiring manager, show candidates, else show jobs!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21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We approach this by targeting specific verticals using our Intent Detection Algorithm!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john smith looks like a person, only hit member index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IBM looks like a company or a job title in members or in jobs, hit company, member, and jobs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Stanford looks like a university that someone works at, attended —&gt; hit university, company, member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E.g. Software Engineer  : if we infer user is a recruiter or hiring manager, show candidates, else show jobs!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214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 smtClean="0">
                <a:latin typeface="Arial" charset="0"/>
              </a:rPr>
              <a:t>For us, fundamentally changing the way the world works begins with our mission statement: To connect the world’s professionals to make them more productive and successful. </a:t>
            </a: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means not only helping people to find their dream jobs, but also enabling them to be great at the jobs they’re already in.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79ED6E1F-40C7-46F7-B52F-47E2E320CFE9}" type="slidenum">
              <a:rPr lang="en-US" sz="1300">
                <a:latin typeface="Calibri" pitchFamily="34" charset="0"/>
              </a:rPr>
              <a:pPr algn="r" defTabSz="466725"/>
              <a:t>65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 smtClean="0">
                <a:latin typeface="Arial" charset="0"/>
              </a:rPr>
              <a:t>For us, fundamentally changing the way the world works begins with our mission statement: To connect the world’s professionals to make them more productive and successful. </a:t>
            </a: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means not only helping people to find their dream jobs, but also enabling them to be great at the jobs they’re already in.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79ED6E1F-40C7-46F7-B52F-47E2E320CFE9}" type="slidenum">
              <a:rPr lang="en-US" sz="1300">
                <a:latin typeface="Calibri" pitchFamily="34" charset="0"/>
              </a:rPr>
              <a:pPr algn="r" defTabSz="466725"/>
              <a:t>66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 smtClean="0">
                <a:latin typeface="Arial" charset="0"/>
              </a:rPr>
              <a:t>For us, fundamentally changing the way the world works begins with our mission statement: To connect the world’s professionals to make them more productive and successful. </a:t>
            </a: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means not only helping people to find their dream jobs, but also enabling them to be great at the jobs they’re already in.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79ED6E1F-40C7-46F7-B52F-47E2E320CFE9}" type="slidenum">
              <a:rPr lang="en-US" sz="1300">
                <a:latin typeface="Calibri" pitchFamily="34" charset="0"/>
              </a:rPr>
              <a:pPr algn="r" defTabSz="466725"/>
              <a:t>67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64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38243" name="Slide Number Placeholder 3"/>
          <p:cNvSpPr txBox="1">
            <a:spLocks noGrp="1"/>
          </p:cNvSpPr>
          <p:nvPr/>
        </p:nvSpPr>
        <p:spPr bwMode="auto">
          <a:xfrm>
            <a:off x="3970340" y="8902701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8737F384-847B-4DB4-A57A-AA69D90AF8D8}" type="slidenum">
              <a:rPr lang="en-US" sz="1300">
                <a:latin typeface="Calibri" pitchFamily="34" charset="0"/>
              </a:rPr>
              <a:pPr algn="r" defTabSz="466725"/>
              <a:t>5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648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648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648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E6448-BEEB-45C7-AC57-2DE3F0BA2063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648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 smtClean="0">
                <a:latin typeface="Arial" charset="0"/>
              </a:rPr>
              <a:t>For us, fundamentally changing the way the world works begins with our mission statement: To connect the world’s professionals to make them more productive and successful. </a:t>
            </a: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means not only helping people to find their dream jobs, but also enabling them to be great at the jobs they’re already in.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79ED6E1F-40C7-46F7-B52F-47E2E320CFE9}" type="slidenum">
              <a:rPr lang="en-US" sz="1300">
                <a:latin typeface="Calibri" pitchFamily="34" charset="0"/>
              </a:rPr>
              <a:pPr algn="r" defTabSz="466725"/>
              <a:t>73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38243" name="Slide Number Placeholder 3"/>
          <p:cNvSpPr txBox="1">
            <a:spLocks noGrp="1"/>
          </p:cNvSpPr>
          <p:nvPr/>
        </p:nvSpPr>
        <p:spPr bwMode="auto">
          <a:xfrm>
            <a:off x="3970340" y="8902701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8737F384-847B-4DB4-A57A-AA69D90AF8D8}" type="slidenum">
              <a:rPr lang="en-US" sz="1300">
                <a:latin typeface="Calibri" pitchFamily="34" charset="0"/>
              </a:rPr>
              <a:pPr algn="r" defTabSz="466725"/>
              <a:t>6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38243" name="Slide Number Placeholder 3"/>
          <p:cNvSpPr txBox="1">
            <a:spLocks noGrp="1"/>
          </p:cNvSpPr>
          <p:nvPr/>
        </p:nvSpPr>
        <p:spPr bwMode="auto">
          <a:xfrm>
            <a:off x="3970340" y="8902701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8737F384-847B-4DB4-A57A-AA69D90AF8D8}" type="slidenum">
              <a:rPr lang="en-US" sz="1300">
                <a:latin typeface="Calibri" pitchFamily="34" charset="0"/>
              </a:rPr>
              <a:pPr algn="r" defTabSz="466725"/>
              <a:t>7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38243" name="Slide Number Placeholder 3"/>
          <p:cNvSpPr txBox="1">
            <a:spLocks noGrp="1"/>
          </p:cNvSpPr>
          <p:nvPr/>
        </p:nvSpPr>
        <p:spPr bwMode="auto">
          <a:xfrm>
            <a:off x="3970340" y="8902701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8737F384-847B-4DB4-A57A-AA69D90AF8D8}" type="slidenum">
              <a:rPr lang="en-US" sz="1300">
                <a:latin typeface="Calibri" pitchFamily="34" charset="0"/>
              </a:rPr>
              <a:pPr algn="r" defTabSz="466725"/>
              <a:t>8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38243" name="Slide Number Placeholder 3"/>
          <p:cNvSpPr txBox="1">
            <a:spLocks noGrp="1"/>
          </p:cNvSpPr>
          <p:nvPr/>
        </p:nvSpPr>
        <p:spPr bwMode="auto">
          <a:xfrm>
            <a:off x="3970340" y="8902701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8737F384-847B-4DB4-A57A-AA69D90AF8D8}" type="slidenum">
              <a:rPr lang="en-US" sz="1300">
                <a:latin typeface="Calibri" pitchFamily="34" charset="0"/>
              </a:rPr>
              <a:pPr algn="r" defTabSz="466725"/>
              <a:t>9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38243" name="Slide Number Placeholder 3"/>
          <p:cNvSpPr txBox="1">
            <a:spLocks noGrp="1"/>
          </p:cNvSpPr>
          <p:nvPr/>
        </p:nvSpPr>
        <p:spPr bwMode="auto">
          <a:xfrm>
            <a:off x="3970340" y="8902701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8737F384-847B-4DB4-A57A-AA69D90AF8D8}" type="slidenum">
              <a:rPr lang="en-US" sz="1300">
                <a:latin typeface="Calibri" pitchFamily="34" charset="0"/>
              </a:rPr>
              <a:pPr algn="r" defTabSz="466725"/>
              <a:t>10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54750"/>
            <a:ext cx="9144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/>
          <p:nvPr/>
        </p:nvSpPr>
        <p:spPr>
          <a:xfrm>
            <a:off x="1285875" y="6457950"/>
            <a:ext cx="1539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54750"/>
            <a:ext cx="9144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/>
          <p:nvPr/>
        </p:nvSpPr>
        <p:spPr>
          <a:xfrm>
            <a:off x="1285875" y="6457950"/>
            <a:ext cx="1539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54750"/>
            <a:ext cx="9144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/>
          <p:nvPr userDrawn="1"/>
        </p:nvSpPr>
        <p:spPr>
          <a:xfrm>
            <a:off x="1285875" y="6457950"/>
            <a:ext cx="1539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279650"/>
            <a:ext cx="5167313" cy="1287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 userDrawn="1"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84" y="3897743"/>
            <a:ext cx="7772400" cy="1198079"/>
          </a:xfrm>
        </p:spPr>
        <p:txBody>
          <a:bodyPr anchor="t">
            <a:normAutofit/>
          </a:bodyPr>
          <a:lstStyle>
            <a:lvl1pPr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84" y="5100386"/>
            <a:ext cx="6400800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C01C-2450-4B79-A7FA-08E928BE7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8B5E-DDDA-46F7-BA57-5A60348D28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2447-450D-4100-B42B-0C3E89D54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645A-A252-477D-91A7-2FDE9426F2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FD34-7F8C-4A93-AF84-822E8AF75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84" y="3897743"/>
            <a:ext cx="7772400" cy="1198079"/>
          </a:xfrm>
        </p:spPr>
        <p:txBody>
          <a:bodyPr anchor="t" anchorCtr="0">
            <a:normAutofit/>
          </a:bodyPr>
          <a:lstStyle>
            <a:lvl1pPr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84" y="5100386"/>
            <a:ext cx="6400800" cy="13716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itle 27"/>
          <p:cNvSpPr txBox="1">
            <a:spLocks/>
          </p:cNvSpPr>
          <p:nvPr userDrawn="1"/>
        </p:nvSpPr>
        <p:spPr>
          <a:xfrm>
            <a:off x="4536139" y="2928803"/>
            <a:ext cx="4246675" cy="73327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Recruiting Solutions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3881" y="2655267"/>
            <a:ext cx="3627244" cy="9038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2293938"/>
            <a:ext cx="9144000" cy="4564062"/>
          </a:xfrm>
          <a:prstGeom prst="rect">
            <a:avLst/>
          </a:prstGeom>
          <a:gradFill flip="none" rotWithShape="1">
            <a:gsLst>
              <a:gs pos="75000">
                <a:schemeClr val="accent6"/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1" name="Picture 11" descr="HumanIn-transparent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4977" y="2601284"/>
            <a:ext cx="5969023" cy="378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703" y="989470"/>
            <a:ext cx="7772400" cy="1198079"/>
          </a:xfrm>
        </p:spPr>
        <p:txBody>
          <a:bodyPr anchor="b" anchorCtr="0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838" y="2198278"/>
            <a:ext cx="6400800" cy="13716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logo_2color_gradient_128x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75338" y="602921"/>
            <a:ext cx="2928263" cy="7249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C79D-30D8-4FF1-8ED9-A6A59CA1E5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99691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62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81E7-3E50-42E6-AC41-4CD32FB0B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5"/>
              </a:buClr>
              <a:buFont typeface="Arial" pitchFamily="34" charset="0"/>
              <a:buChar char="–"/>
              <a:defRPr sz="1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5"/>
              </a:buClr>
              <a:defRPr sz="1800"/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3721-E3E5-4B36-B92C-28818DAF1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>
            <a:normAutofit/>
          </a:bodyPr>
          <a:lstStyle>
            <a:lvl1pPr marL="0" indent="0">
              <a:buNone/>
              <a:defRPr sz="20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5375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CE28-03EF-47C5-B42F-D25ADDEE9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B1D3-B1A8-413D-804B-68EB7FFBB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C770-CC0C-435C-9E71-ECB558125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>
            <a:off x="0" y="6326188"/>
            <a:ext cx="9144000" cy="53181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68000">
                <a:srgbClr val="FFFFFF"/>
              </a:gs>
            </a:gsLst>
            <a:lin ang="16200000" scaled="0"/>
            <a:tileRect/>
          </a:gradFill>
          <a:ln w="3175" cap="flat" cmpd="sng" algn="ctr">
            <a:solidFill>
              <a:schemeClr val="bg1">
                <a:lumMod val="65000"/>
                <a:alpha val="7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32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1913"/>
            <a:ext cx="822960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5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5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B3388F-43D7-4749-BA83-215FD23E9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1" descr="PPT_logo_small.png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20663" y="6464300"/>
            <a:ext cx="10906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5" r:id="rId2"/>
    <p:sldLayoutId id="2147483776" r:id="rId3"/>
    <p:sldLayoutId id="2147483772" r:id="rId4"/>
    <p:sldLayoutId id="2147483771" r:id="rId5"/>
    <p:sldLayoutId id="2147483770" r:id="rId6"/>
    <p:sldLayoutId id="2147483774" r:id="rId7"/>
    <p:sldLayoutId id="2147483769" r:id="rId8"/>
    <p:sldLayoutId id="2147483768" r:id="rId9"/>
    <p:sldLayoutId id="2147483767" r:id="rId10"/>
    <p:sldLayoutId id="2147483766" r:id="rId11"/>
    <p:sldLayoutId id="2147483765" r:id="rId12"/>
    <p:sldLayoutId id="214748376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8898B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8898B"/>
        </a:buClr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8898B"/>
        </a:buClr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eg"/><Relationship Id="rId5" Type="http://schemas.openxmlformats.org/officeDocument/2006/relationships/image" Target="../media/image20.jpeg"/><Relationship Id="rId6" Type="http://schemas.openxmlformats.org/officeDocument/2006/relationships/image" Target="../media/image18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25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5.gi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jpeg"/><Relationship Id="rId7" Type="http://schemas.openxmlformats.org/officeDocument/2006/relationships/image" Target="../media/image35.gi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0.png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0.png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9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1.png"/><Relationship Id="rId3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engineering.linkedin.com/search/did-you-mean-galene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Development &amp; Arch @ LinkedIn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35725"/>
            <a:ext cx="2133600" cy="365125"/>
          </a:xfrm>
        </p:spPr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7838" y="2198277"/>
            <a:ext cx="6400800" cy="170457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Sid Anand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QCon SF 2014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@r39132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6558" y="366009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434"/>
    </mc:Choice>
    <mc:Fallback>
      <p:transition xmlns:p14="http://schemas.microsoft.com/office/powerpoint/2010/main" advTm="94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cket_take_of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7235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26E97C2-3B51-4DF0-974B-6950EA034539}" type="slidenum">
              <a:rPr lang="en-US" sz="1000">
                <a:solidFill>
                  <a:srgbClr val="898989"/>
                </a:solidFill>
              </a:rPr>
              <a:pPr algn="r"/>
              <a:t>10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 descr="alan-shepard-1-siz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6" y="320432"/>
            <a:ext cx="2192713" cy="33272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4726" y="2262910"/>
            <a:ext cx="61190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Alan Shepard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2400" b="1" dirty="0" smtClean="0">
                <a:solidFill>
                  <a:srgbClr val="FFFF00"/>
                </a:solidFill>
              </a:rPr>
              <a:t> man in space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5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</a:rPr>
              <a:t> person to walk on the moon!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1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2400" b="1" dirty="0" smtClean="0">
                <a:solidFill>
                  <a:srgbClr val="FFFF00"/>
                </a:solidFill>
              </a:rPr>
              <a:t> person to hit a golf ball on the moon!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3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6390"/>
    </mc:Choice>
    <mc:Fallback>
      <p:transition xmlns:p14="http://schemas.microsoft.com/office/powerpoint/2010/main" advTm="263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cket_take_of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7219" name="Rectangle 3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LinkedIn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37235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26E97C2-3B51-4DF0-974B-6950EA034539}" type="slidenum">
              <a:rPr lang="en-US" sz="1000">
                <a:solidFill>
                  <a:srgbClr val="898989"/>
                </a:solidFill>
              </a:rPr>
              <a:pPr algn="r"/>
              <a:t>11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00" y="2251364"/>
            <a:ext cx="88553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</a:rPr>
              <a:t>When asked by reporters what </a:t>
            </a:r>
            <a:r>
              <a:rPr lang="en-US" sz="2600" dirty="0">
                <a:solidFill>
                  <a:srgbClr val="FFFF00"/>
                </a:solidFill>
              </a:rPr>
              <a:t>he thought about </a:t>
            </a:r>
            <a:r>
              <a:rPr lang="en-US" sz="2600" dirty="0" smtClean="0">
                <a:solidFill>
                  <a:srgbClr val="FFFF00"/>
                </a:solidFill>
              </a:rPr>
              <a:t>while </a:t>
            </a:r>
            <a:r>
              <a:rPr lang="en-US" sz="2600" dirty="0">
                <a:solidFill>
                  <a:srgbClr val="FFFF00"/>
                </a:solidFill>
              </a:rPr>
              <a:t>awaiting liftoff, </a:t>
            </a:r>
            <a:r>
              <a:rPr lang="en-US" sz="2600" dirty="0" smtClean="0">
                <a:solidFill>
                  <a:srgbClr val="FFFF00"/>
                </a:solidFill>
              </a:rPr>
              <a:t>he replied</a:t>
            </a:r>
            <a:r>
              <a:rPr lang="en-US" sz="2600" dirty="0">
                <a:solidFill>
                  <a:srgbClr val="FFFF00"/>
                </a:solidFill>
              </a:rPr>
              <a:t>: "</a:t>
            </a:r>
            <a:r>
              <a:rPr lang="en-US" sz="2600" b="1" dirty="0">
                <a:solidFill>
                  <a:srgbClr val="800000"/>
                </a:solidFill>
              </a:rPr>
              <a:t>The fact that every part of this ship was built by the lowest bidder</a:t>
            </a:r>
            <a:r>
              <a:rPr lang="en-US" sz="2600" dirty="0">
                <a:solidFill>
                  <a:srgbClr val="FFFF00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05673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8010"/>
    </mc:Choice>
    <mc:Fallback>
      <p:transition xmlns:p14="http://schemas.microsoft.com/office/powerpoint/2010/main" advTm="980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840163" y="5532438"/>
            <a:ext cx="1735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 baseline="30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557" y="2008718"/>
            <a:ext cx="7608887" cy="3189817"/>
          </a:xfrm>
          <a:prstGeom prst="rect">
            <a:avLst/>
          </a:prstGeom>
          <a:effectLst/>
        </p:spPr>
        <p:txBody>
          <a:bodyPr lIns="0"/>
          <a:lstStyle/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How </a:t>
            </a:r>
            <a:r>
              <a:rPr lang="en-US" sz="4000" dirty="0" smtClean="0">
                <a:solidFill>
                  <a:schemeClr val="bg1"/>
                </a:solidFill>
              </a:rPr>
              <a:t>did LinkedIn </a:t>
            </a:r>
            <a:r>
              <a:rPr lang="en-US" sz="4000" dirty="0" smtClean="0">
                <a:solidFill>
                  <a:schemeClr val="bg1"/>
                </a:solidFill>
              </a:rPr>
              <a:t>scale </a:t>
            </a:r>
            <a:r>
              <a:rPr lang="en-US" sz="4000" dirty="0">
                <a:solidFill>
                  <a:schemeClr val="bg1"/>
                </a:solidFill>
              </a:rPr>
              <a:t>for </a:t>
            </a:r>
            <a:r>
              <a:rPr lang="en-US" sz="4000" dirty="0">
                <a:solidFill>
                  <a:srgbClr val="FFFF00"/>
                </a:solidFill>
              </a:rPr>
              <a:t>company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and member growth?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558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D45442-443B-4849-9063-C6FF9CB129CB}" type="slidenum">
              <a:rPr lang="en-US" sz="1000">
                <a:solidFill>
                  <a:srgbClr val="898989"/>
                </a:solidFill>
              </a:rPr>
              <a:pPr algn="r"/>
              <a:t>12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3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6152"/>
    </mc:Choice>
    <mc:Fallback>
      <p:transition xmlns:p14="http://schemas.microsoft.com/office/powerpoint/2010/main" advTm="161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840163" y="5532438"/>
            <a:ext cx="1735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 baseline="30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557" y="2008718"/>
            <a:ext cx="7608887" cy="3189817"/>
          </a:xfrm>
          <a:prstGeom prst="rect">
            <a:avLst/>
          </a:prstGeom>
          <a:effectLst/>
        </p:spPr>
        <p:txBody>
          <a:bodyPr lIns="0"/>
          <a:lstStyle/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Software Development</a:t>
            </a:r>
          </a:p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Challenges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558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D45442-443B-4849-9063-C6FF9CB129CB}" type="slidenum">
              <a:rPr lang="en-US" sz="1000">
                <a:solidFill>
                  <a:srgbClr val="898989"/>
                </a:solidFill>
              </a:rPr>
              <a:pPr algn="r"/>
              <a:t>13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5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356"/>
    </mc:Choice>
    <mc:Fallback>
      <p:transition xmlns:p14="http://schemas.microsoft.com/office/powerpoint/2010/main" advTm="73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364" y="600365"/>
            <a:ext cx="8936181" cy="87745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Circa 2011</a:t>
            </a: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On my first day at LinkedIn, I felt pretty excited! </a:t>
            </a: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>
                <a:solidFill>
                  <a:srgbClr val="FFFFFF"/>
                </a:solidFill>
                <a:latin typeface="Gill Sans"/>
                <a:cs typeface="Gill Sans"/>
              </a:rPr>
              <a:t>Software Development : Challenges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pic>
        <p:nvPicPr>
          <p:cNvPr id="8" name="Picture 7" descr="opening_gif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18" y="1440872"/>
            <a:ext cx="3492500" cy="23241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9135758">
            <a:off x="2212718" y="3505681"/>
            <a:ext cx="1275392" cy="3579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3515530">
            <a:off x="5574755" y="3565718"/>
            <a:ext cx="1275392" cy="3579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orm-Linux-Box-Middle-Tower-CentOS-SP-Desktop-P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26" y="3994713"/>
            <a:ext cx="1836037" cy="1997363"/>
          </a:xfrm>
          <a:prstGeom prst="rect">
            <a:avLst/>
          </a:prstGeom>
        </p:spPr>
      </p:pic>
      <p:pic>
        <p:nvPicPr>
          <p:cNvPr id="12" name="Picture 11" descr="macAi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9" y="4214090"/>
            <a:ext cx="2440004" cy="10067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73454" y="2851712"/>
            <a:ext cx="1974273" cy="11430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Linux Desktop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 Core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64GB Ram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854" y="3844636"/>
            <a:ext cx="1974273" cy="47565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Mac Air</a:t>
            </a:r>
          </a:p>
        </p:txBody>
      </p:sp>
    </p:spTree>
    <p:extLst>
      <p:ext uri="{BB962C8B-B14F-4D97-AF65-F5344CB8AC3E}">
        <p14:creationId xmlns:p14="http://schemas.microsoft.com/office/powerpoint/2010/main" val="248246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9579"/>
    </mc:Choice>
    <mc:Fallback>
      <p:transition xmlns:p14="http://schemas.microsoft.com/office/powerpoint/2010/main" advTm="395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364" y="600365"/>
            <a:ext cx="8936181" cy="87745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Circa 2011</a:t>
            </a: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On my first day at LinkedIn, I felt pretty excited! </a:t>
            </a: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>
                <a:solidFill>
                  <a:srgbClr val="FFFFFF"/>
                </a:solidFill>
                <a:latin typeface="Gill Sans"/>
                <a:cs typeface="Gill Sans"/>
              </a:rPr>
              <a:t>Software Development : Challenges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pic>
        <p:nvPicPr>
          <p:cNvPr id="8" name="Picture 7" descr="opening_gif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18" y="1440872"/>
            <a:ext cx="3492500" cy="23241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9135758">
            <a:off x="2212718" y="3505681"/>
            <a:ext cx="1275392" cy="3579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3515530">
            <a:off x="5574755" y="3565718"/>
            <a:ext cx="1275392" cy="3579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orm-Linux-Box-Middle-Tower-CentOS-SP-Desktop-P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26" y="3994713"/>
            <a:ext cx="1836037" cy="1997363"/>
          </a:xfrm>
          <a:prstGeom prst="rect">
            <a:avLst/>
          </a:prstGeom>
        </p:spPr>
      </p:pic>
      <p:pic>
        <p:nvPicPr>
          <p:cNvPr id="12" name="Picture 11" descr="macAi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9" y="4214090"/>
            <a:ext cx="2440004" cy="10067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73454" y="2851712"/>
            <a:ext cx="1974273" cy="11430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Linux Desktop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 Core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64GB Ram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854" y="3844636"/>
            <a:ext cx="1974273" cy="47565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Mac Air</a:t>
            </a:r>
          </a:p>
        </p:txBody>
      </p:sp>
      <p:pic>
        <p:nvPicPr>
          <p:cNvPr id="15" name="Picture 14" descr="ID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5" y="5206999"/>
            <a:ext cx="1254812" cy="696191"/>
          </a:xfrm>
          <a:prstGeom prst="rect">
            <a:avLst/>
          </a:prstGeom>
        </p:spPr>
      </p:pic>
      <p:pic>
        <p:nvPicPr>
          <p:cNvPr id="10" name="Picture 9" descr="hadoop_m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8" y="5181597"/>
            <a:ext cx="812800" cy="812800"/>
          </a:xfrm>
          <a:prstGeom prst="rect">
            <a:avLst/>
          </a:prstGeom>
        </p:spPr>
      </p:pic>
      <p:pic>
        <p:nvPicPr>
          <p:cNvPr id="16" name="Picture 15" descr="hadoop_m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33454"/>
            <a:ext cx="812800" cy="812800"/>
          </a:xfrm>
          <a:prstGeom prst="rect">
            <a:avLst/>
          </a:prstGeom>
        </p:spPr>
      </p:pic>
      <p:pic>
        <p:nvPicPr>
          <p:cNvPr id="17" name="Picture 16" descr="hadoop_m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45" y="41679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2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6114"/>
    </mc:Choice>
    <mc:Fallback>
      <p:transition xmlns:p14="http://schemas.microsoft.com/office/powerpoint/2010/main" advTm="1611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364" y="600365"/>
            <a:ext cx="8936181" cy="87745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Circa 2011</a:t>
            </a: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Then I tried to compile the code on my laptop!</a:t>
            </a: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>
                <a:solidFill>
                  <a:srgbClr val="FFFFFF"/>
                </a:solidFill>
                <a:latin typeface="Gill Sans"/>
                <a:cs typeface="Gill Sans"/>
              </a:rPr>
              <a:t>Software Development : Challenges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pic>
        <p:nvPicPr>
          <p:cNvPr id="8" name="Picture 7" descr="opening_gif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18" y="1440872"/>
            <a:ext cx="3492500" cy="23241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9135758">
            <a:off x="2212718" y="3505681"/>
            <a:ext cx="1275392" cy="3579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3515530">
            <a:off x="5574755" y="3565718"/>
            <a:ext cx="1275392" cy="3579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orm-Linux-Box-Middle-Tower-CentOS-SP-Desktop-P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26" y="3994713"/>
            <a:ext cx="1836037" cy="1997363"/>
          </a:xfrm>
          <a:prstGeom prst="rect">
            <a:avLst/>
          </a:prstGeom>
        </p:spPr>
      </p:pic>
      <p:pic>
        <p:nvPicPr>
          <p:cNvPr id="12" name="Picture 11" descr="macAi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9" y="4214090"/>
            <a:ext cx="2440004" cy="10067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73454" y="2851712"/>
            <a:ext cx="1974273" cy="11430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Linux Desktop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 Core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64GB Ram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854" y="3844636"/>
            <a:ext cx="1974273" cy="47565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Mac Air</a:t>
            </a:r>
          </a:p>
        </p:txBody>
      </p:sp>
      <p:pic>
        <p:nvPicPr>
          <p:cNvPr id="15" name="Picture 14" descr="outlook_mail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4" y="5114635"/>
            <a:ext cx="798944" cy="798944"/>
          </a:xfrm>
          <a:prstGeom prst="rect">
            <a:avLst/>
          </a:prstGeom>
        </p:spPr>
      </p:pic>
      <p:pic>
        <p:nvPicPr>
          <p:cNvPr id="16" name="Picture 15" descr="ID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41" y="5079999"/>
            <a:ext cx="1254812" cy="696191"/>
          </a:xfrm>
          <a:prstGeom prst="rect">
            <a:avLst/>
          </a:prstGeom>
        </p:spPr>
      </p:pic>
      <p:pic>
        <p:nvPicPr>
          <p:cNvPr id="17" name="Picture 16" descr="facebook_ico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3" y="5264727"/>
            <a:ext cx="487218" cy="4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8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3760"/>
    </mc:Choice>
    <mc:Fallback>
      <p:transition xmlns:p14="http://schemas.microsoft.com/office/powerpoint/2010/main" advTm="437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364" y="600364"/>
            <a:ext cx="8936181" cy="549563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Circa 2011</a:t>
            </a: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300+ code projects in a single SVN Repo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SVN checkout world </a:t>
            </a:r>
            <a:r>
              <a:rPr lang="en-US" sz="2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 go-to-lunch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Needed a server-grade machine to compile it!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Ant build (world) </a:t>
            </a:r>
            <a:r>
              <a:rPr lang="en-US" sz="2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sz="2000" b="1" dirty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go-make-espresso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Almost every WAR was built from source not intermediate JARs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To test your code locally, you needed to locally deploy every service that your code depended on! (maybe 20)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So, yes, you need a machine that typically lives in your data center!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Software Development : Challenges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3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3729"/>
    </mc:Choice>
    <mc:Fallback>
      <p:transition xmlns:p14="http://schemas.microsoft.com/office/powerpoint/2010/main" advTm="9372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364" y="600364"/>
            <a:ext cx="8936181" cy="549563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Circa 2011</a:t>
            </a: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Assume that your code is now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Written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Compiled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Locally Tested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What Next? 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Software Development : Challenges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pic>
        <p:nvPicPr>
          <p:cNvPr id="5" name="Picture 4" descr="batman_slapp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775615"/>
            <a:ext cx="3590636" cy="34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4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7272"/>
    </mc:Choice>
    <mc:Fallback>
      <p:transition xmlns:p14="http://schemas.microsoft.com/office/powerpoint/2010/main" advTm="172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29001"/>
            <a:ext cx="8936181" cy="295563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Circa 2011</a:t>
            </a: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500+ developers were checking code into the master branch on the single repo!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So, someone broke master every day!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So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3 hours to write, build, and locally test code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3 days to commit it!</a:t>
            </a: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Software Development : Challenges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pic>
        <p:nvPicPr>
          <p:cNvPr id="5" name="Picture 4" descr="one_does_not_simply_commit_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2653"/>
            <a:ext cx="4808682" cy="28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0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1415"/>
    </mc:Choice>
    <mc:Fallback>
      <p:transition xmlns:p14="http://schemas.microsoft.com/office/powerpoint/2010/main" advTm="914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4"/>
          <p:cNvSpPr>
            <a:spLocks noGrp="1"/>
          </p:cNvSpPr>
          <p:nvPr>
            <p:ph type="title" idx="4294967295"/>
          </p:nvPr>
        </p:nvSpPr>
        <p:spPr>
          <a:xfrm>
            <a:off x="196273" y="203200"/>
            <a:ext cx="8490527" cy="10064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About Me</a:t>
            </a:r>
          </a:p>
        </p:txBody>
      </p:sp>
      <p:sp>
        <p:nvSpPr>
          <p:cNvPr id="137235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26E97C2-3B51-4DF0-974B-6950EA034539}" type="slidenum">
              <a:rPr lang="en-US" sz="1000">
                <a:solidFill>
                  <a:srgbClr val="898989"/>
                </a:solidFill>
              </a:rPr>
              <a:pPr algn="r"/>
              <a:t>2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1894" y="1491400"/>
            <a:ext cx="142875" cy="184150"/>
          </a:xfrm>
          <a:prstGeom prst="rect">
            <a:avLst/>
          </a:prstGeom>
        </p:spPr>
        <p:txBody>
          <a:bodyPr lIns="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0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910" y="981367"/>
            <a:ext cx="6130635" cy="534554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Current Life…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Ø"/>
            </a:pPr>
            <a:r>
              <a:rPr lang="en-US" sz="2000" dirty="0" smtClean="0"/>
              <a:t>Chief </a:t>
            </a:r>
            <a:r>
              <a:rPr lang="en-US" sz="2000" dirty="0"/>
              <a:t>Architect @ ClipMine, a video discovery </a:t>
            </a:r>
            <a:r>
              <a:rPr lang="en-US" sz="2000" dirty="0" smtClean="0"/>
              <a:t>company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Ø"/>
            </a:pPr>
            <a:r>
              <a:rPr lang="en-US" sz="2000" dirty="0"/>
              <a:t>QCon </a:t>
            </a:r>
            <a:r>
              <a:rPr lang="en-US" sz="2000" dirty="0" smtClean="0"/>
              <a:t>SF Program Committee member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Ø"/>
            </a:pPr>
            <a:r>
              <a:rPr lang="en-US" sz="2000" dirty="0" smtClean="0"/>
              <a:t>Dad to a very energetic 2 year old boy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Ø"/>
            </a:pPr>
            <a:endParaRPr lang="en-US" sz="20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Previous </a:t>
            </a:r>
            <a:r>
              <a:rPr lang="en-US" sz="2000" dirty="0">
                <a:solidFill>
                  <a:schemeClr val="accent1"/>
                </a:solidFill>
              </a:rPr>
              <a:t>Life…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²"/>
            </a:pPr>
            <a:r>
              <a:rPr lang="en-US" sz="2000" dirty="0" smtClean="0"/>
              <a:t>Architect in Search and Distributed Data @ LinkedIn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²"/>
            </a:pPr>
            <a:endParaRPr lang="en-US" sz="2000" dirty="0" smtClean="0"/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²"/>
            </a:pPr>
            <a:r>
              <a:rPr lang="en-US" sz="2000" dirty="0" smtClean="0"/>
              <a:t>Cloud Data Architect @ Netflix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²"/>
            </a:pPr>
            <a:endParaRPr lang="en-US" sz="2000" dirty="0"/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²"/>
            </a:pPr>
            <a:r>
              <a:rPr lang="en-US" sz="2000" dirty="0" smtClean="0"/>
              <a:t>VP Engineering at Etsy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²"/>
            </a:pPr>
            <a:endParaRPr lang="en-US" sz="2000" dirty="0"/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²"/>
            </a:pPr>
            <a:r>
              <a:rPr lang="en-US" sz="2000" dirty="0" smtClean="0"/>
              <a:t>Software Developer at eBay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²"/>
            </a:pPr>
            <a:endParaRPr lang="en-US" sz="20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/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 descr="clipmine-logo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8" y="1411437"/>
            <a:ext cx="1512386" cy="378097"/>
          </a:xfrm>
          <a:prstGeom prst="rect">
            <a:avLst/>
          </a:prstGeom>
        </p:spPr>
      </p:pic>
      <p:pic>
        <p:nvPicPr>
          <p:cNvPr id="7" name="Picture 6" descr="Linkedin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4" y="2713158"/>
            <a:ext cx="1818409" cy="1818409"/>
          </a:xfrm>
          <a:prstGeom prst="rect">
            <a:avLst/>
          </a:prstGeom>
        </p:spPr>
      </p:pic>
      <p:pic>
        <p:nvPicPr>
          <p:cNvPr id="8" name="Picture 7" descr="Netflix_Web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8" y="4364141"/>
            <a:ext cx="1154545" cy="577273"/>
          </a:xfrm>
          <a:prstGeom prst="rect">
            <a:avLst/>
          </a:prstGeom>
        </p:spPr>
      </p:pic>
      <p:pic>
        <p:nvPicPr>
          <p:cNvPr id="9" name="Picture 8" descr="Etsy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05" y="5137690"/>
            <a:ext cx="897532" cy="516081"/>
          </a:xfrm>
          <a:prstGeom prst="rect">
            <a:avLst/>
          </a:prstGeom>
        </p:spPr>
      </p:pic>
      <p:pic>
        <p:nvPicPr>
          <p:cNvPr id="12" name="Picture 11" descr="EBay_logo (1)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8" y="5859843"/>
            <a:ext cx="1223818" cy="53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9988">
        <p:fade/>
      </p:transition>
    </mc:Choice>
    <mc:Fallback>
      <p:transition xmlns:p14="http://schemas.microsoft.com/office/powerpoint/2010/main" spd="med" advTm="59988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Software Development : Challenges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pic>
        <p:nvPicPr>
          <p:cNvPr id="7" name="Picture 6" descr="shoot-the-p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9" y="643081"/>
            <a:ext cx="2667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9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286"/>
    </mc:Choice>
    <mc:Fallback>
      <p:transition xmlns:p14="http://schemas.microsoft.com/office/powerpoint/2010/main" advTm="82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910" y="2366818"/>
            <a:ext cx="8936181" cy="389081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Now (Solved)</a:t>
            </a: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Do what the open-source world does with some improvements!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Break the monolithic repo into many individual Git Repos!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Have WARs depend on intermediate JARs – don’t not build the world!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Do not deploy the world for local testing – just connect your </a:t>
            </a:r>
            <a:r>
              <a:rPr lang="en-US" sz="2000" dirty="0" err="1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Dev</a:t>
            </a: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 machine to a test environment!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What are the improvements?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Software Development : Challenges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pic>
        <p:nvPicPr>
          <p:cNvPr id="7" name="Picture 6" descr="shoot-the-p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9" y="643081"/>
            <a:ext cx="2667000" cy="1600200"/>
          </a:xfrm>
          <a:prstGeom prst="rect">
            <a:avLst/>
          </a:prstGeom>
        </p:spPr>
      </p:pic>
      <p:pic>
        <p:nvPicPr>
          <p:cNvPr id="5" name="Picture 4" descr="150px-Red_x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91" y="658090"/>
            <a:ext cx="1552863" cy="15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9174"/>
    </mc:Choice>
    <mc:Fallback>
      <p:transition xmlns:p14="http://schemas.microsoft.com/office/powerpoint/2010/main" advTm="691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840163" y="5532438"/>
            <a:ext cx="1735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 baseline="30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557" y="2008718"/>
            <a:ext cx="7608887" cy="3189817"/>
          </a:xfrm>
          <a:prstGeom prst="rect">
            <a:avLst/>
          </a:prstGeom>
          <a:effectLst/>
        </p:spPr>
        <p:txBody>
          <a:bodyPr lIns="0"/>
          <a:lstStyle/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Software Development </a:t>
            </a:r>
          </a:p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Life Cycle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558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D45442-443B-4849-9063-C6FF9CB129CB}" type="slidenum">
              <a:rPr lang="en-US" sz="1000">
                <a:solidFill>
                  <a:srgbClr val="898989"/>
                </a:solidFill>
              </a:rPr>
              <a:pPr algn="r"/>
              <a:t>22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1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940"/>
    </mc:Choice>
    <mc:Fallback>
      <p:transition xmlns:p14="http://schemas.microsoft.com/office/powerpoint/2010/main" advTm="39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Software Development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23983" y="1138381"/>
            <a:ext cx="7961744" cy="5237011"/>
            <a:chOff x="131620" y="595745"/>
            <a:chExt cx="7961744" cy="5237011"/>
          </a:xfrm>
        </p:grpSpPr>
        <p:pic>
          <p:nvPicPr>
            <p:cNvPr id="3" name="Picture 2" descr="users_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291" y="595745"/>
              <a:ext cx="1625600" cy="162560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31620" y="1064484"/>
              <a:ext cx="7961744" cy="4768272"/>
              <a:chOff x="131620" y="868219"/>
              <a:chExt cx="7961744" cy="4768272"/>
            </a:xfrm>
          </p:grpSpPr>
          <p:pic>
            <p:nvPicPr>
              <p:cNvPr id="5" name="Picture 4" descr="alic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492" y="868219"/>
                <a:ext cx="1129144" cy="1129144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2147455" y="1062183"/>
                <a:ext cx="919018" cy="785090"/>
                <a:chOff x="1431637" y="946728"/>
                <a:chExt cx="1138381" cy="1138381"/>
              </a:xfrm>
            </p:grpSpPr>
            <p:pic>
              <p:nvPicPr>
                <p:cNvPr id="7" name="Picture 6" descr="file_icon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1637" y="946728"/>
                  <a:ext cx="681181" cy="681181"/>
                </a:xfrm>
                <a:prstGeom prst="rect">
                  <a:avLst/>
                </a:prstGeom>
              </p:spPr>
            </p:pic>
            <p:pic>
              <p:nvPicPr>
                <p:cNvPr id="10" name="Picture 9" descr="file_icon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4037" y="1099128"/>
                  <a:ext cx="681181" cy="681181"/>
                </a:xfrm>
                <a:prstGeom prst="rect">
                  <a:avLst/>
                </a:prstGeom>
              </p:spPr>
            </p:pic>
            <p:pic>
              <p:nvPicPr>
                <p:cNvPr id="11" name="Picture 10" descr="file_icon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6437" y="1251528"/>
                  <a:ext cx="681181" cy="681181"/>
                </a:xfrm>
                <a:prstGeom prst="rect">
                  <a:avLst/>
                </a:prstGeom>
              </p:spPr>
            </p:pic>
            <p:pic>
              <p:nvPicPr>
                <p:cNvPr id="12" name="Picture 11" descr="file_icon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8837" y="1403928"/>
                  <a:ext cx="681181" cy="681181"/>
                </a:xfrm>
                <a:prstGeom prst="rect">
                  <a:avLst/>
                </a:prstGeom>
              </p:spPr>
            </p:pic>
          </p:grpSp>
          <p:sp>
            <p:nvSpPr>
              <p:cNvPr id="13" name="Right Arrow 12"/>
              <p:cNvSpPr/>
              <p:nvPr/>
            </p:nvSpPr>
            <p:spPr>
              <a:xfrm>
                <a:off x="1096817" y="1223818"/>
                <a:ext cx="1027547" cy="23091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420093" y="1835726"/>
                <a:ext cx="5091544" cy="1558637"/>
              </a:xfrm>
              <a:prstGeom prst="rect">
                <a:avLst/>
              </a:prstGeom>
            </p:spPr>
            <p:txBody>
              <a:bodyPr vert="horz" wrap="square" lIns="0" tIns="45720" rIns="91440" bIns="45720" rtlCol="0">
                <a:noAutofit/>
              </a:bodyPr>
              <a:lstStyle/>
              <a:p>
                <a:pPr marL="342900" marR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+mj-lt"/>
                  <a:buAutoNum type="arabicPeriod"/>
                  <a:tabLst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3B2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Alice commits</a:t>
                </a:r>
                <a:r>
                  <a:rPr kumimoji="0" lang="en-US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73B2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code to Git</a:t>
                </a:r>
              </a:p>
              <a:p>
                <a:pPr marL="342900" marR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+mj-lt"/>
                  <a:buAutoNum type="arabicPeriod"/>
                  <a:tabLst/>
                </a:pPr>
                <a:endPara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73B2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342900" marR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+mj-lt"/>
                  <a:buAutoNum type="arabicPeriod"/>
                  <a:tabLst/>
                </a:pPr>
                <a:r>
                  <a:rPr lang="en-US" sz="2000" b="1" dirty="0" smtClean="0">
                    <a:solidFill>
                      <a:srgbClr val="0073B2"/>
                    </a:solidFill>
                    <a:latin typeface="Arial" pitchFamily="34" charset="0"/>
                    <a:cs typeface="Arial" pitchFamily="34" charset="0"/>
                  </a:rPr>
                  <a:t>Alice </a:t>
                </a:r>
                <a:r>
                  <a:rPr kumimoji="0" lang="en-US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73B2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sends a Review Board </a:t>
                </a:r>
                <a:r>
                  <a:rPr kumimoji="0" lang="en-US" sz="20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73B2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reques</a:t>
                </a:r>
                <a:r>
                  <a:rPr lang="en-US" sz="2000" b="1" dirty="0" smtClean="0">
                    <a:solidFill>
                      <a:srgbClr val="0073B2"/>
                    </a:solidFill>
                    <a:latin typeface="Arial" pitchFamily="34" charset="0"/>
                    <a:cs typeface="Arial" pitchFamily="34" charset="0"/>
                  </a:rPr>
                  <a:t>t to Bob &amp; Cathy, owners of the files!</a:t>
                </a:r>
              </a:p>
              <a:p>
                <a:pPr marL="342900" marR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+mj-lt"/>
                  <a:buAutoNum type="arabicPeriod"/>
                  <a:tabLst/>
                </a:pPr>
                <a:endParaRPr lang="en-US" sz="2000" b="1" dirty="0" smtClean="0">
                  <a:solidFill>
                    <a:srgbClr val="0073B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marR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+mj-lt"/>
                  <a:buAutoNum type="arabicPeriod"/>
                  <a:tabLst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3B2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Both</a:t>
                </a:r>
                <a:r>
                  <a:rPr kumimoji="0" lang="en-US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73B2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Bob &amp; Cathy give ship-its</a:t>
                </a:r>
                <a:endPara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3B2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3258119" y="1283855"/>
                <a:ext cx="1027547" cy="23091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 descr="rb_logo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5745" y="1162628"/>
                <a:ext cx="609600" cy="579120"/>
              </a:xfrm>
              <a:prstGeom prst="rect">
                <a:avLst/>
              </a:prstGeom>
            </p:spPr>
          </p:pic>
          <p:pic>
            <p:nvPicPr>
              <p:cNvPr id="19" name="Picture 18" descr="rb_logo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1145" y="3162301"/>
                <a:ext cx="609600" cy="579120"/>
              </a:xfrm>
              <a:prstGeom prst="rect">
                <a:avLst/>
              </a:prstGeom>
            </p:spPr>
          </p:pic>
          <p:sp>
            <p:nvSpPr>
              <p:cNvPr id="20" name="Right Arrow 19"/>
              <p:cNvSpPr/>
              <p:nvPr/>
            </p:nvSpPr>
            <p:spPr>
              <a:xfrm rot="5400000">
                <a:off x="6793337" y="2290619"/>
                <a:ext cx="1027547" cy="23091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 descr="Check mark pr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0656" y="2921000"/>
                <a:ext cx="514071" cy="457522"/>
              </a:xfrm>
              <a:prstGeom prst="rect">
                <a:avLst/>
              </a:prstGeom>
            </p:spPr>
          </p:pic>
          <p:sp>
            <p:nvSpPr>
              <p:cNvPr id="24" name="Right Arrow 23"/>
              <p:cNvSpPr/>
              <p:nvPr/>
            </p:nvSpPr>
            <p:spPr>
              <a:xfrm>
                <a:off x="3410519" y="1436255"/>
                <a:ext cx="1027547" cy="23091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 descr="Check mark pr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1147" y="2911764"/>
                <a:ext cx="514071" cy="457522"/>
              </a:xfrm>
              <a:prstGeom prst="rect">
                <a:avLst/>
              </a:prstGeom>
            </p:spPr>
          </p:pic>
          <p:pic>
            <p:nvPicPr>
              <p:cNvPr id="26" name="Picture 25" descr="alic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620" y="3883891"/>
                <a:ext cx="1129144" cy="1129144"/>
              </a:xfrm>
              <a:prstGeom prst="rect">
                <a:avLst/>
              </a:prstGeom>
            </p:spPr>
          </p:pic>
          <p:sp>
            <p:nvSpPr>
              <p:cNvPr id="27" name="Right Arrow 26"/>
              <p:cNvSpPr/>
              <p:nvPr/>
            </p:nvSpPr>
            <p:spPr>
              <a:xfrm>
                <a:off x="1203035" y="4320309"/>
                <a:ext cx="1027547" cy="23091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97546" y="4077854"/>
                <a:ext cx="5795818" cy="1558637"/>
              </a:xfrm>
              <a:prstGeom prst="rect">
                <a:avLst/>
              </a:prstGeom>
            </p:spPr>
            <p:txBody>
              <a:bodyPr vert="horz" wrap="square" lIns="0" tIns="45720" rIns="91440" bIns="45720" rtlCol="0">
                <a:noAutofit/>
              </a:bodyPr>
              <a:lstStyle/>
              <a:p>
                <a:pPr marL="342900" marR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+mj-lt"/>
                  <a:buAutoNum type="arabicPeriod" startAt="4"/>
                  <a:tabLst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3B2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Alice amends her commit message with</a:t>
                </a:r>
                <a:r>
                  <a:rPr kumimoji="0" lang="en-US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73B2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0073B2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000" b="1" noProof="0" dirty="0" smtClean="0">
                  <a:solidFill>
                    <a:srgbClr val="0073B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R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tabLst/>
                </a:pPr>
                <a:r>
                  <a:rPr lang="en-US" sz="2000" b="1" dirty="0">
                    <a:solidFill>
                      <a:srgbClr val="0073B2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2000" b="1" noProof="0" dirty="0" smtClean="0">
                    <a:solidFill>
                      <a:srgbClr val="0073B2"/>
                    </a:solidFill>
                    <a:latin typeface="Arial" pitchFamily="34" charset="0"/>
                    <a:cs typeface="Arial" pitchFamily="34" charset="0"/>
                  </a:rPr>
                  <a:t>RB=&lt;</a:t>
                </a:r>
                <a:r>
                  <a:rPr lang="en-US" sz="2000" b="1" noProof="0" dirty="0" smtClean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rPr>
                  <a:t>review board id</a:t>
                </a:r>
                <a:r>
                  <a:rPr lang="en-US" sz="2000" b="1" noProof="0" dirty="0" smtClean="0">
                    <a:solidFill>
                      <a:srgbClr val="0073B2"/>
                    </a:solidFill>
                    <a:latin typeface="Arial" pitchFamily="34" charset="0"/>
                    <a:cs typeface="Arial" pitchFamily="34" charset="0"/>
                  </a:rPr>
                  <a:t>&gt;</a:t>
                </a:r>
              </a:p>
              <a:p>
                <a:pPr marR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tabLst/>
                </a:pPr>
                <a:r>
                  <a:rPr kumimoji="0" lang="en-US" sz="2000" b="1" i="0" u="none" strike="noStrike" kern="1200" cap="none" spc="0" normalizeH="0" baseline="0" dirty="0" smtClean="0">
                    <a:ln>
                      <a:noFill/>
                    </a:ln>
                    <a:solidFill>
                      <a:srgbClr val="0073B2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	BUILD-WAR=&lt;</a:t>
                </a:r>
                <a:r>
                  <a:rPr lang="en-US" sz="2000" b="1" dirty="0" smtClean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rPr>
                  <a:t>list of wars to build</a:t>
                </a:r>
                <a:r>
                  <a:rPr kumimoji="0" lang="en-US" sz="2000" b="1" i="0" u="none" strike="noStrike" kern="1200" cap="none" spc="0" normalizeH="0" baseline="0" dirty="0" smtClean="0">
                    <a:ln>
                      <a:noFill/>
                    </a:ln>
                    <a:solidFill>
                      <a:srgbClr val="0073B2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&gt;</a:t>
                </a:r>
                <a:endPara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3B2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242455" y="819727"/>
            <a:ext cx="5126181" cy="6350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5545" y="773545"/>
            <a:ext cx="3186546" cy="69272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Code Reviews</a:t>
            </a:r>
          </a:p>
        </p:txBody>
      </p:sp>
    </p:spTree>
    <p:extLst>
      <p:ext uri="{BB962C8B-B14F-4D97-AF65-F5344CB8AC3E}">
        <p14:creationId xmlns:p14="http://schemas.microsoft.com/office/powerpoint/2010/main" val="15847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4503"/>
    </mc:Choice>
    <mc:Fallback>
      <p:transition xmlns:p14="http://schemas.microsoft.com/office/powerpoint/2010/main" advTm="545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Software Development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pic>
        <p:nvPicPr>
          <p:cNvPr id="5" name="Picture 4" descr="al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5" y="1410855"/>
            <a:ext cx="1129144" cy="1129144"/>
          </a:xfrm>
          <a:prstGeom prst="rect">
            <a:avLst/>
          </a:prstGeom>
        </p:spPr>
      </p:pic>
      <p:pic>
        <p:nvPicPr>
          <p:cNvPr id="7" name="Picture 6" descr="file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18" y="1604819"/>
            <a:ext cx="549919" cy="469780"/>
          </a:xfrm>
          <a:prstGeom prst="rect">
            <a:avLst/>
          </a:prstGeom>
        </p:spPr>
      </p:pic>
      <p:pic>
        <p:nvPicPr>
          <p:cNvPr id="10" name="Picture 9" descr="file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51" y="1709922"/>
            <a:ext cx="549919" cy="469780"/>
          </a:xfrm>
          <a:prstGeom prst="rect">
            <a:avLst/>
          </a:prstGeom>
        </p:spPr>
      </p:pic>
      <p:pic>
        <p:nvPicPr>
          <p:cNvPr id="11" name="Picture 10" descr="file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84" y="1815026"/>
            <a:ext cx="549919" cy="469780"/>
          </a:xfrm>
          <a:prstGeom prst="rect">
            <a:avLst/>
          </a:prstGeom>
        </p:spPr>
      </p:pic>
      <p:pic>
        <p:nvPicPr>
          <p:cNvPr id="12" name="Picture 11" descr="file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17" y="1920129"/>
            <a:ext cx="549919" cy="46978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189180" y="1766454"/>
            <a:ext cx="1027547" cy="2309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0091" y="2528462"/>
            <a:ext cx="8809182" cy="375226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Alice pushes code to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our Gitorious server where </a:t>
            </a: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the following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verifications:</a:t>
            </a:r>
            <a:endParaRPr lang="en-US" sz="2000" b="1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Pre-push Sanity Checks! Must pass of push rejected!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Have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 owners of the changed files given ship-its? 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Does the code build?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 JAR builds, also build upstream WARs!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Run Integration Tests!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0073B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2455" y="819727"/>
            <a:ext cx="5126181" cy="6350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5545" y="773545"/>
            <a:ext cx="3186546" cy="69272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Code Push (Git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Push)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315853" y="1838036"/>
            <a:ext cx="1027547" cy="2309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itorio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28" y="1489371"/>
            <a:ext cx="842818" cy="842818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 rot="21246010">
            <a:off x="5442525" y="1378527"/>
            <a:ext cx="1027547" cy="2309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393673">
            <a:off x="5410198" y="2015836"/>
            <a:ext cx="1027547" cy="2309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ogo_artifactory_am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15" y="773102"/>
            <a:ext cx="1475510" cy="1250813"/>
          </a:xfrm>
          <a:prstGeom prst="rect">
            <a:avLst/>
          </a:prstGeom>
        </p:spPr>
      </p:pic>
      <p:pic>
        <p:nvPicPr>
          <p:cNvPr id="21" name="Picture 20" descr="git-tutorial_undoing-chang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88" y="1951181"/>
            <a:ext cx="1254186" cy="838874"/>
          </a:xfrm>
          <a:prstGeom prst="rect">
            <a:avLst/>
          </a:prstGeom>
        </p:spPr>
      </p:pic>
      <p:pic>
        <p:nvPicPr>
          <p:cNvPr id="22" name="Picture 21" descr="150px-Red_x.sv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92" y="2008909"/>
            <a:ext cx="398318" cy="398318"/>
          </a:xfrm>
          <a:prstGeom prst="rect">
            <a:avLst/>
          </a:prstGeom>
        </p:spPr>
      </p:pic>
      <p:pic>
        <p:nvPicPr>
          <p:cNvPr id="37" name="Picture 36" descr="Check mark p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36" y="1134051"/>
            <a:ext cx="565727" cy="50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6413"/>
    </mc:Choice>
    <mc:Fallback>
      <p:transition xmlns:p14="http://schemas.microsoft.com/office/powerpoint/2010/main" advTm="1164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Software Development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09091" y="2528463"/>
            <a:ext cx="6650182" cy="331353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Assuming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that all checks passed, the WAR is now available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</a:pPr>
            <a:endParaRPr lang="en-US" sz="2000" b="1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</a:pP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Our system automatically deploys all wars to test servers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</a:pPr>
            <a:endParaRPr lang="en-US" sz="2000" b="1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</a:pP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QA verifies the new builds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</a:pP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rgbClr val="0073B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endParaRPr lang="en-US" sz="2000" b="1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endParaRPr lang="en-US" sz="2000" b="1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2455" y="819727"/>
            <a:ext cx="6303818" cy="6350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5544" y="773545"/>
            <a:ext cx="7123547" cy="69272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QA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803369" y="1803400"/>
            <a:ext cx="1027547" cy="2309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eb-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16" y="1466272"/>
            <a:ext cx="974436" cy="974436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595223" y="1817255"/>
            <a:ext cx="1027547" cy="2309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logo_artifactory_a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2" y="1246465"/>
            <a:ext cx="1475510" cy="12508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41092" y="912091"/>
            <a:ext cx="2436090" cy="346364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Test / Staging</a:t>
            </a:r>
          </a:p>
        </p:txBody>
      </p:sp>
      <p:pic>
        <p:nvPicPr>
          <p:cNvPr id="3" name="Picture 2" descr="war-icon-whit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7" y="149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2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7211"/>
    </mc:Choice>
    <mc:Fallback>
      <p:transition xmlns:p14="http://schemas.microsoft.com/office/powerpoint/2010/main" advTm="172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Software Development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03909" y="3509826"/>
            <a:ext cx="8820728" cy="274781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Service owner Dave canaries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the new WAR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</a:pP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0073B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Our EKG system then compares the canary machine to one control machine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</a:t>
            </a: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r 1 hour of product traffic for the following: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CPU, Memory increase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Fan-in/Fan-out increase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Error rate increase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Latency increase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endParaRPr lang="en-US" sz="2000" b="1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0073B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</a:pP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rgbClr val="0073B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endParaRPr lang="en-US" sz="2000" b="1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endParaRPr lang="en-US" sz="2000" b="1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2455" y="819727"/>
            <a:ext cx="1824181" cy="6350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5544" y="773545"/>
            <a:ext cx="2967183" cy="69272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Production - Canary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1803369" y="1803400"/>
            <a:ext cx="1027547" cy="2309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eb-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52" y="1916544"/>
            <a:ext cx="974436" cy="974436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20555780">
            <a:off x="3595223" y="1493995"/>
            <a:ext cx="1027547" cy="2309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av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5" y="1200727"/>
            <a:ext cx="1270000" cy="1270000"/>
          </a:xfrm>
          <a:prstGeom prst="rect">
            <a:avLst/>
          </a:prstGeom>
        </p:spPr>
      </p:pic>
      <p:pic>
        <p:nvPicPr>
          <p:cNvPr id="15" name="Picture 14" descr="web-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2" y="2068944"/>
            <a:ext cx="974436" cy="974436"/>
          </a:xfrm>
          <a:prstGeom prst="rect">
            <a:avLst/>
          </a:prstGeom>
        </p:spPr>
      </p:pic>
      <p:pic>
        <p:nvPicPr>
          <p:cNvPr id="17" name="Picture 16" descr="web-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52" y="2221344"/>
            <a:ext cx="974436" cy="974436"/>
          </a:xfrm>
          <a:prstGeom prst="rect">
            <a:avLst/>
          </a:prstGeom>
        </p:spPr>
      </p:pic>
      <p:pic>
        <p:nvPicPr>
          <p:cNvPr id="18" name="Picture 17" descr="web-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52" y="2373744"/>
            <a:ext cx="974436" cy="974436"/>
          </a:xfrm>
          <a:prstGeom prst="rect">
            <a:avLst/>
          </a:prstGeom>
        </p:spPr>
      </p:pic>
      <p:pic>
        <p:nvPicPr>
          <p:cNvPr id="19" name="Picture 18" descr="web-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51" y="782780"/>
            <a:ext cx="974436" cy="974436"/>
          </a:xfrm>
          <a:prstGeom prst="rect">
            <a:avLst/>
          </a:prstGeom>
        </p:spPr>
      </p:pic>
      <p:pic>
        <p:nvPicPr>
          <p:cNvPr id="5" name="Picture 4" descr="cana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55" y="995218"/>
            <a:ext cx="509016" cy="457200"/>
          </a:xfrm>
          <a:prstGeom prst="rect">
            <a:avLst/>
          </a:prstGeom>
        </p:spPr>
      </p:pic>
      <p:pic>
        <p:nvPicPr>
          <p:cNvPr id="6" name="Picture 5" descr="EKG-Gre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46" y="957184"/>
            <a:ext cx="1852706" cy="1513543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rot="10800000">
            <a:off x="6049819" y="1154546"/>
            <a:ext cx="611909" cy="30018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 rot="10800000">
            <a:off x="6052129" y="1918855"/>
            <a:ext cx="611909" cy="30018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ar-icon-whit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36" y="15101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4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6207"/>
    </mc:Choice>
    <mc:Fallback>
      <p:transition xmlns:p14="http://schemas.microsoft.com/office/powerpoint/2010/main" advTm="562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Software Development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2364" y="5299364"/>
            <a:ext cx="8924636" cy="95827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Service owner Dave reviews the EKG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report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If it looks acceptable, he promotes the build to the rest of the cluster in all data centers 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rgbClr val="0073B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</a:pPr>
            <a:endParaRPr kumimoji="0" lang="en-US" b="1" i="0" u="none" strike="noStrike" kern="1200" cap="none" spc="0" normalizeH="0" noProof="0" dirty="0">
              <a:ln>
                <a:noFill/>
              </a:ln>
              <a:solidFill>
                <a:srgbClr val="0073B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endParaRPr lang="en-US" b="1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endParaRPr lang="en-US" b="1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2455" y="819727"/>
            <a:ext cx="1824181" cy="6350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5544" y="773545"/>
            <a:ext cx="3532911" cy="69272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Production - Promotion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616005" y="2588491"/>
            <a:ext cx="1027547" cy="2309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eb-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52" y="1916544"/>
            <a:ext cx="974436" cy="974436"/>
          </a:xfrm>
          <a:prstGeom prst="rect">
            <a:avLst/>
          </a:prstGeom>
        </p:spPr>
      </p:pic>
      <p:pic>
        <p:nvPicPr>
          <p:cNvPr id="3" name="Picture 2" descr="Dav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1" y="2043545"/>
            <a:ext cx="1270000" cy="1270000"/>
          </a:xfrm>
          <a:prstGeom prst="rect">
            <a:avLst/>
          </a:prstGeom>
        </p:spPr>
      </p:pic>
      <p:pic>
        <p:nvPicPr>
          <p:cNvPr id="15" name="Picture 14" descr="web-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2" y="2068944"/>
            <a:ext cx="974436" cy="974436"/>
          </a:xfrm>
          <a:prstGeom prst="rect">
            <a:avLst/>
          </a:prstGeom>
        </p:spPr>
      </p:pic>
      <p:pic>
        <p:nvPicPr>
          <p:cNvPr id="17" name="Picture 16" descr="web-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52" y="2221344"/>
            <a:ext cx="974436" cy="974436"/>
          </a:xfrm>
          <a:prstGeom prst="rect">
            <a:avLst/>
          </a:prstGeom>
        </p:spPr>
      </p:pic>
      <p:pic>
        <p:nvPicPr>
          <p:cNvPr id="18" name="Picture 17" descr="web-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52" y="2373744"/>
            <a:ext cx="974436" cy="974436"/>
          </a:xfrm>
          <a:prstGeom prst="rect">
            <a:avLst/>
          </a:prstGeom>
        </p:spPr>
      </p:pic>
      <p:pic>
        <p:nvPicPr>
          <p:cNvPr id="19" name="Picture 18" descr="web-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51" y="782780"/>
            <a:ext cx="974436" cy="974436"/>
          </a:xfrm>
          <a:prstGeom prst="rect">
            <a:avLst/>
          </a:prstGeom>
        </p:spPr>
      </p:pic>
      <p:pic>
        <p:nvPicPr>
          <p:cNvPr id="5" name="Picture 4" descr="cana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55" y="995218"/>
            <a:ext cx="509016" cy="457200"/>
          </a:xfrm>
          <a:prstGeom prst="rect">
            <a:avLst/>
          </a:prstGeom>
        </p:spPr>
      </p:pic>
      <p:pic>
        <p:nvPicPr>
          <p:cNvPr id="6" name="Picture 5" descr="EKG-Gre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46" y="957184"/>
            <a:ext cx="1852706" cy="1513543"/>
          </a:xfrm>
          <a:prstGeom prst="rect">
            <a:avLst/>
          </a:prstGeom>
        </p:spPr>
      </p:pic>
      <p:pic>
        <p:nvPicPr>
          <p:cNvPr id="11" name="Picture 10" descr="checklist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6" y="3544454"/>
            <a:ext cx="1607127" cy="1607127"/>
          </a:xfrm>
          <a:prstGeom prst="rect">
            <a:avLst/>
          </a:prstGeom>
        </p:spPr>
      </p:pic>
      <p:sp>
        <p:nvSpPr>
          <p:cNvPr id="13" name="Bent Arrow 12"/>
          <p:cNvSpPr/>
          <p:nvPr/>
        </p:nvSpPr>
        <p:spPr>
          <a:xfrm rot="10800000">
            <a:off x="5807361" y="3151906"/>
            <a:ext cx="1731819" cy="1443185"/>
          </a:xfrm>
          <a:prstGeom prst="bentArrow">
            <a:avLst>
              <a:gd name="adj1" fmla="val 25000"/>
              <a:gd name="adj2" fmla="val 20336"/>
              <a:gd name="adj3" fmla="val 25000"/>
              <a:gd name="adj4" fmla="val 774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ent Arrow 29"/>
          <p:cNvSpPr/>
          <p:nvPr/>
        </p:nvSpPr>
        <p:spPr>
          <a:xfrm rot="16200000">
            <a:off x="1962727" y="3613725"/>
            <a:ext cx="1140391" cy="1204315"/>
          </a:xfrm>
          <a:prstGeom prst="bentArrow">
            <a:avLst>
              <a:gd name="adj1" fmla="val 25000"/>
              <a:gd name="adj2" fmla="val 20336"/>
              <a:gd name="adj3" fmla="val 25000"/>
              <a:gd name="adj4" fmla="val 774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 descr="war-icon-whit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09" y="22952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6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987"/>
    </mc:Choice>
    <mc:Fallback>
      <p:transition xmlns:p14="http://schemas.microsoft.com/office/powerpoint/2010/main" advTm="409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840163" y="5532438"/>
            <a:ext cx="1735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 baseline="30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557" y="2008718"/>
            <a:ext cx="7608887" cy="3189817"/>
          </a:xfrm>
          <a:prstGeom prst="rect">
            <a:avLst/>
          </a:prstGeom>
          <a:effectLst/>
        </p:spPr>
        <p:txBody>
          <a:bodyPr lIns="0"/>
          <a:lstStyle/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>
                <a:solidFill>
                  <a:schemeClr val="bg1"/>
                </a:solidFill>
              </a:rPr>
              <a:t>How </a:t>
            </a:r>
            <a:r>
              <a:rPr lang="en-US" sz="4000" dirty="0" smtClean="0">
                <a:solidFill>
                  <a:schemeClr val="bg1"/>
                </a:solidFill>
              </a:rPr>
              <a:t>did LinkedIn </a:t>
            </a:r>
            <a:r>
              <a:rPr lang="en-US" sz="4000" dirty="0">
                <a:solidFill>
                  <a:schemeClr val="bg1"/>
                </a:solidFill>
              </a:rPr>
              <a:t>scale for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company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and </a:t>
            </a:r>
            <a:r>
              <a:rPr lang="en-US" sz="4000" dirty="0" smtClean="0">
                <a:solidFill>
                  <a:srgbClr val="FFFF00"/>
                </a:solidFill>
              </a:rPr>
              <a:t>member</a:t>
            </a:r>
            <a:r>
              <a:rPr lang="en-US" sz="4000" dirty="0" smtClean="0">
                <a:solidFill>
                  <a:schemeClr val="bg1"/>
                </a:solidFill>
              </a:rPr>
              <a:t> growth?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558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D45442-443B-4849-9063-C6FF9CB129CB}" type="slidenum">
              <a:rPr lang="en-US" sz="1000">
                <a:solidFill>
                  <a:srgbClr val="898989"/>
                </a:solidFill>
              </a:rPr>
              <a:pPr algn="r"/>
              <a:t>28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" name="Picture 3" descr="Check mark p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18" y="3161146"/>
            <a:ext cx="914400" cy="81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9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244"/>
    </mc:Choice>
    <mc:Fallback>
      <p:transition xmlns:p14="http://schemas.microsoft.com/office/powerpoint/2010/main" advTm="82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840163" y="5532438"/>
            <a:ext cx="1735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 baseline="30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557" y="2008718"/>
            <a:ext cx="7608887" cy="3189817"/>
          </a:xfrm>
          <a:prstGeom prst="rect">
            <a:avLst/>
          </a:prstGeom>
          <a:effectLst/>
        </p:spPr>
        <p:txBody>
          <a:bodyPr lIns="0"/>
          <a:lstStyle/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Architectural</a:t>
            </a:r>
          </a:p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Practices</a:t>
            </a:r>
          </a:p>
        </p:txBody>
      </p:sp>
      <p:sp>
        <p:nvSpPr>
          <p:cNvPr id="23558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D45442-443B-4849-9063-C6FF9CB129CB}" type="slidenum">
              <a:rPr lang="en-US" sz="1000">
                <a:solidFill>
                  <a:srgbClr val="898989"/>
                </a:solidFill>
              </a:rPr>
              <a:pPr algn="r"/>
              <a:t>29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868"/>
    </mc:Choice>
    <mc:Fallback>
      <p:transition xmlns:p14="http://schemas.microsoft.com/office/powerpoint/2010/main" advTm="78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840163" y="5532438"/>
            <a:ext cx="1735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 baseline="30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557" y="2008718"/>
            <a:ext cx="7608887" cy="3189817"/>
          </a:xfrm>
          <a:prstGeom prst="rect">
            <a:avLst/>
          </a:prstGeom>
          <a:effectLst/>
        </p:spPr>
        <p:txBody>
          <a:bodyPr lIns="0"/>
          <a:lstStyle/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A </a:t>
            </a:r>
            <a:r>
              <a:rPr lang="en-US" sz="4000" dirty="0" smtClean="0">
                <a:solidFill>
                  <a:schemeClr val="bg1"/>
                </a:solidFill>
              </a:rPr>
              <a:t>Closer Look @ </a:t>
            </a:r>
            <a:r>
              <a:rPr lang="en-US" sz="4000" dirty="0" smtClean="0">
                <a:solidFill>
                  <a:schemeClr val="bg1"/>
                </a:solidFill>
              </a:rPr>
              <a:t>LinkedIn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23558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D45442-443B-4849-9063-C6FF9CB129CB}" type="slidenum">
              <a:rPr lang="en-US" sz="1000">
                <a:solidFill>
                  <a:srgbClr val="898989"/>
                </a:solidFill>
              </a:rPr>
              <a:pPr algn="r"/>
              <a:t>3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0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408"/>
    </mc:Choice>
    <mc:Fallback>
      <p:transition xmlns:p14="http://schemas.microsoft.com/office/powerpoint/2010/main" advTm="940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163946" y="651175"/>
            <a:ext cx="1662544" cy="5345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3846" y="1776624"/>
            <a:ext cx="1432560" cy="90193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Web Servers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336" y="4883401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426" y="4866006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1715" y="5022561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839" y="50633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Magnetic Disk 13"/>
          <p:cNvSpPr/>
          <p:nvPr/>
        </p:nvSpPr>
        <p:spPr>
          <a:xfrm>
            <a:off x="682857" y="3258599"/>
            <a:ext cx="711200" cy="5791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Oracle</a:t>
            </a:r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65" y="681885"/>
            <a:ext cx="635000" cy="635000"/>
          </a:xfrm>
          <a:prstGeom prst="rect">
            <a:avLst/>
          </a:prstGeom>
        </p:spPr>
      </p:pic>
      <p:sp>
        <p:nvSpPr>
          <p:cNvPr id="165" name="Down Arrow 164"/>
          <p:cNvSpPr/>
          <p:nvPr/>
        </p:nvSpPr>
        <p:spPr>
          <a:xfrm>
            <a:off x="948199" y="1261665"/>
            <a:ext cx="158607" cy="514128"/>
          </a:xfrm>
          <a:prstGeom prst="downArrow">
            <a:avLst/>
          </a:prstGeom>
          <a:gradFill flip="none" rotWithShape="1">
            <a:gsLst>
              <a:gs pos="84000">
                <a:schemeClr val="accent2"/>
              </a:gs>
              <a:gs pos="100000">
                <a:srgbClr val="FFFFFF"/>
              </a:gs>
            </a:gsLst>
            <a:lin ang="0" scaled="1"/>
            <a:tileRect/>
          </a:gradFill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Architecture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5" name="Down Arrow 54"/>
          <p:cNvSpPr/>
          <p:nvPr/>
        </p:nvSpPr>
        <p:spPr>
          <a:xfrm>
            <a:off x="962054" y="2707156"/>
            <a:ext cx="158607" cy="514128"/>
          </a:xfrm>
          <a:prstGeom prst="downArrow">
            <a:avLst/>
          </a:prstGeom>
          <a:gradFill flip="none" rotWithShape="1">
            <a:gsLst>
              <a:gs pos="84000">
                <a:schemeClr val="accent2"/>
              </a:gs>
              <a:gs pos="100000">
                <a:srgbClr val="FFFFFF"/>
              </a:gs>
            </a:gsLst>
            <a:lin ang="0" scaled="1"/>
            <a:tileRect/>
          </a:gradFill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92455" y="6165273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9727" y="692730"/>
            <a:ext cx="6742546" cy="429490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Proto-typical Use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Case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member updates her profile with new skills,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job title, and education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She also accepts a connection request from another member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Behind the scenes</a:t>
            </a: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Web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servers commit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 to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Oracle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Happens Next?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0" y="157018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3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6871"/>
    </mc:Choice>
    <mc:Fallback>
      <p:transition xmlns:p14="http://schemas.microsoft.com/office/powerpoint/2010/main" advTm="268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163946" y="651175"/>
            <a:ext cx="1662544" cy="5345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3846" y="1776624"/>
            <a:ext cx="1432560" cy="90193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Web Servers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336" y="4883401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426" y="4866006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1715" y="5022561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839" y="50633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Magnetic Disk 13"/>
          <p:cNvSpPr/>
          <p:nvPr/>
        </p:nvSpPr>
        <p:spPr>
          <a:xfrm>
            <a:off x="682857" y="3258599"/>
            <a:ext cx="711200" cy="5791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Oracle</a:t>
            </a:r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65" y="681885"/>
            <a:ext cx="635000" cy="635000"/>
          </a:xfrm>
          <a:prstGeom prst="rect">
            <a:avLst/>
          </a:prstGeom>
        </p:spPr>
      </p:pic>
      <p:sp>
        <p:nvSpPr>
          <p:cNvPr id="165" name="Down Arrow 164"/>
          <p:cNvSpPr/>
          <p:nvPr/>
        </p:nvSpPr>
        <p:spPr>
          <a:xfrm>
            <a:off x="948199" y="1261665"/>
            <a:ext cx="158607" cy="514128"/>
          </a:xfrm>
          <a:prstGeom prst="downArrow">
            <a:avLst/>
          </a:prstGeom>
          <a:gradFill flip="none" rotWithShape="1">
            <a:gsLst>
              <a:gs pos="84000">
                <a:schemeClr val="accent2"/>
              </a:gs>
              <a:gs pos="100000">
                <a:srgbClr val="FFFFFF"/>
              </a:gs>
            </a:gsLst>
            <a:lin ang="0" scaled="1"/>
            <a:tileRect/>
          </a:gradFill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Architecture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5" name="Down Arrow 54"/>
          <p:cNvSpPr/>
          <p:nvPr/>
        </p:nvSpPr>
        <p:spPr>
          <a:xfrm>
            <a:off x="962054" y="2707156"/>
            <a:ext cx="158607" cy="514128"/>
          </a:xfrm>
          <a:prstGeom prst="downArrow">
            <a:avLst/>
          </a:prstGeom>
          <a:gradFill flip="none" rotWithShape="1">
            <a:gsLst>
              <a:gs pos="84000">
                <a:schemeClr val="accent2"/>
              </a:gs>
              <a:gs pos="100000">
                <a:srgbClr val="FFFFFF"/>
              </a:gs>
            </a:gsLst>
            <a:lin ang="0" scaled="1"/>
            <a:tileRect/>
          </a:gradFill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92455" y="6165273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9727" y="692730"/>
            <a:ext cx="6915728" cy="516081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 Happens Next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Profile Updates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should should become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instantly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searchable by her new skills, job title, &amp; education!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New groups and job ads should be recommended to her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Connection Updates</a:t>
            </a: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news feed should instantly reflect content updates from her new connection!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noProof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Also, based on the new connection, the PYMK widget should discover a new 2</a:t>
            </a:r>
            <a:r>
              <a:rPr lang="en-US" sz="2000" baseline="30000" noProof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000" noProof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degree neighborhood!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0" y="157018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2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7979"/>
    </mc:Choice>
    <mc:Fallback>
      <p:transition xmlns:p14="http://schemas.microsoft.com/office/powerpoint/2010/main" advTm="1279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163946" y="651175"/>
            <a:ext cx="1662544" cy="5345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905001" y="648866"/>
            <a:ext cx="1662544" cy="5345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729183" y="623467"/>
            <a:ext cx="4433453" cy="5345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5391" y="1776624"/>
            <a:ext cx="1432560" cy="90193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Web Servers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(writers)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336" y="4883401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426" y="4866006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1715" y="5022561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839" y="50633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Magnetic Disk 13"/>
          <p:cNvSpPr/>
          <p:nvPr/>
        </p:nvSpPr>
        <p:spPr>
          <a:xfrm>
            <a:off x="694402" y="3258599"/>
            <a:ext cx="711200" cy="5791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Oracle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113701" y="163438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10" y="681885"/>
            <a:ext cx="635000" cy="635000"/>
          </a:xfrm>
          <a:prstGeom prst="rect">
            <a:avLst/>
          </a:prstGeom>
        </p:spPr>
      </p:pic>
      <p:sp>
        <p:nvSpPr>
          <p:cNvPr id="165" name="Down Arrow 164"/>
          <p:cNvSpPr/>
          <p:nvPr/>
        </p:nvSpPr>
        <p:spPr>
          <a:xfrm>
            <a:off x="959744" y="1261665"/>
            <a:ext cx="158607" cy="514128"/>
          </a:xfrm>
          <a:prstGeom prst="downArrow">
            <a:avLst/>
          </a:prstGeom>
          <a:gradFill flip="none" rotWithShape="1">
            <a:gsLst>
              <a:gs pos="84000">
                <a:schemeClr val="accent2"/>
              </a:gs>
              <a:gs pos="100000">
                <a:srgbClr val="FFFFFF"/>
              </a:gs>
            </a:gsLst>
            <a:lin ang="0" scaled="1"/>
            <a:tileRect/>
          </a:gradFill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Architecture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5" name="Down Arrow 54"/>
          <p:cNvSpPr/>
          <p:nvPr/>
        </p:nvSpPr>
        <p:spPr>
          <a:xfrm>
            <a:off x="973599" y="2707156"/>
            <a:ext cx="158607" cy="514128"/>
          </a:xfrm>
          <a:prstGeom prst="downArrow">
            <a:avLst/>
          </a:prstGeom>
          <a:gradFill flip="none" rotWithShape="1">
            <a:gsLst>
              <a:gs pos="84000">
                <a:schemeClr val="accent2"/>
              </a:gs>
              <a:gs pos="100000">
                <a:srgbClr val="FFFFFF"/>
              </a:gs>
            </a:gsLst>
            <a:lin ang="0" scaled="1"/>
            <a:tileRect/>
          </a:gradFill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103586" y="3235045"/>
            <a:ext cx="1270000" cy="438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Databus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52816" y="316347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1454728" y="3394374"/>
            <a:ext cx="750455" cy="163945"/>
          </a:xfrm>
          <a:prstGeom prst="rightArrow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176968" y="2759379"/>
            <a:ext cx="1919029" cy="69503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Search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179277" y="3732428"/>
            <a:ext cx="1919029" cy="366223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Caches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02368" y="4227966"/>
            <a:ext cx="1919029" cy="69503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Graph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04677" y="5103091"/>
            <a:ext cx="1919029" cy="80357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Recommender Systems (PYMK, Jobs)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1" name="Right Bracket 70"/>
          <p:cNvSpPr/>
          <p:nvPr/>
        </p:nvSpPr>
        <p:spPr>
          <a:xfrm flipH="1">
            <a:off x="3856179" y="3075262"/>
            <a:ext cx="297873" cy="822960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Right Bracket 71"/>
          <p:cNvSpPr/>
          <p:nvPr/>
        </p:nvSpPr>
        <p:spPr>
          <a:xfrm flipH="1">
            <a:off x="3858487" y="3100661"/>
            <a:ext cx="297873" cy="1644535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ight Bracket 72"/>
          <p:cNvSpPr/>
          <p:nvPr/>
        </p:nvSpPr>
        <p:spPr>
          <a:xfrm flipH="1">
            <a:off x="3860795" y="4719335"/>
            <a:ext cx="297873" cy="845590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Striped Right Arrow 73"/>
          <p:cNvSpPr/>
          <p:nvPr/>
        </p:nvSpPr>
        <p:spPr>
          <a:xfrm>
            <a:off x="3405909" y="3325091"/>
            <a:ext cx="434571" cy="296035"/>
          </a:xfrm>
          <a:prstGeom prst="stripedRightArrow">
            <a:avLst/>
          </a:prstGeom>
          <a:solidFill>
            <a:srgbClr val="ABCC7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4" name="Picture 23" descr="hadoop_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91" y="1533247"/>
            <a:ext cx="812800" cy="812800"/>
          </a:xfrm>
          <a:prstGeom prst="rect">
            <a:avLst/>
          </a:prstGeom>
        </p:spPr>
      </p:pic>
      <p:sp>
        <p:nvSpPr>
          <p:cNvPr id="76" name="Right Bracket 75"/>
          <p:cNvSpPr/>
          <p:nvPr/>
        </p:nvSpPr>
        <p:spPr>
          <a:xfrm flipH="1">
            <a:off x="3856181" y="1962738"/>
            <a:ext cx="253997" cy="1118066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92455" y="6165273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87273" y="785091"/>
            <a:ext cx="1535545" cy="51954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Downstream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976582" y="787400"/>
            <a:ext cx="1535545" cy="51954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Streams</a:t>
            </a:r>
          </a:p>
        </p:txBody>
      </p:sp>
      <p:sp>
        <p:nvSpPr>
          <p:cNvPr id="38" name="Magnetic Disk 37"/>
          <p:cNvSpPr/>
          <p:nvPr/>
        </p:nvSpPr>
        <p:spPr>
          <a:xfrm>
            <a:off x="7173709" y="1656087"/>
            <a:ext cx="711200" cy="5791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DW</a:t>
            </a:r>
            <a:endParaRPr lang="en-US" sz="1200" b="1" dirty="0"/>
          </a:p>
        </p:txBody>
      </p:sp>
      <p:cxnSp>
        <p:nvCxnSpPr>
          <p:cNvPr id="3" name="Straight Arrow Connector 2"/>
          <p:cNvCxnSpPr>
            <a:stCxn id="24" idx="3"/>
            <a:endCxn id="38" idx="2"/>
          </p:cNvCxnSpPr>
          <p:nvPr/>
        </p:nvCxnSpPr>
        <p:spPr>
          <a:xfrm>
            <a:off x="4874491" y="1939647"/>
            <a:ext cx="2299218" cy="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ight Bracket 52"/>
          <p:cNvSpPr/>
          <p:nvPr/>
        </p:nvSpPr>
        <p:spPr>
          <a:xfrm>
            <a:off x="6121395" y="3079880"/>
            <a:ext cx="286332" cy="2461938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6" name="Elbow Connector 55"/>
          <p:cNvCxnSpPr>
            <a:endCxn id="53" idx="2"/>
          </p:cNvCxnSpPr>
          <p:nvPr/>
        </p:nvCxnSpPr>
        <p:spPr>
          <a:xfrm rot="5400000">
            <a:off x="5418394" y="2940515"/>
            <a:ext cx="2359667" cy="381000"/>
          </a:xfrm>
          <a:prstGeom prst="bentConnector4">
            <a:avLst>
              <a:gd name="adj1" fmla="val 51805"/>
              <a:gd name="adj2" fmla="val -607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9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6356"/>
    </mc:Choice>
    <mc:Fallback>
      <p:transition xmlns:p14="http://schemas.microsoft.com/office/powerpoint/2010/main" advTm="363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364" y="600365"/>
            <a:ext cx="8936181" cy="576995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 also have a data pipeline to capture high-throughput events that we need to count! 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Databases are not a good place to do high-TP atomic counting!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Kafka is!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This is typically used for ranking signals 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E.g. counts member page views to determine who are “hot”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6375" y="169862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>
                <a:solidFill>
                  <a:srgbClr val="FFFFFF"/>
                </a:solidFill>
                <a:latin typeface="Gill Sans"/>
                <a:cs typeface="Gill Sans"/>
              </a:rPr>
              <a:t>LinkedIn :  Architecture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1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3695"/>
    </mc:Choice>
    <mc:Fallback>
      <p:transition xmlns:p14="http://schemas.microsoft.com/office/powerpoint/2010/main" advTm="636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163946" y="651175"/>
            <a:ext cx="1662544" cy="5345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905001" y="648866"/>
            <a:ext cx="1662544" cy="5345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729183" y="623467"/>
            <a:ext cx="4433453" cy="5345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3116" y="1776624"/>
            <a:ext cx="1432560" cy="90193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Web Servers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(writers)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336" y="4883401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426" y="4866006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1715" y="5022561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839" y="50633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Magnetic Disk 13"/>
          <p:cNvSpPr/>
          <p:nvPr/>
        </p:nvSpPr>
        <p:spPr>
          <a:xfrm>
            <a:off x="752127" y="3258599"/>
            <a:ext cx="711200" cy="5791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Oracle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113701" y="163438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35" y="681885"/>
            <a:ext cx="635000" cy="635000"/>
          </a:xfrm>
          <a:prstGeom prst="rect">
            <a:avLst/>
          </a:prstGeom>
        </p:spPr>
      </p:pic>
      <p:sp>
        <p:nvSpPr>
          <p:cNvPr id="165" name="Down Arrow 164"/>
          <p:cNvSpPr/>
          <p:nvPr/>
        </p:nvSpPr>
        <p:spPr>
          <a:xfrm>
            <a:off x="1017469" y="1261665"/>
            <a:ext cx="158607" cy="514128"/>
          </a:xfrm>
          <a:prstGeom prst="downArrow">
            <a:avLst/>
          </a:prstGeom>
          <a:gradFill flip="none" rotWithShape="1">
            <a:gsLst>
              <a:gs pos="84000">
                <a:schemeClr val="accent2"/>
              </a:gs>
              <a:gs pos="100000">
                <a:srgbClr val="FFFFFF"/>
              </a:gs>
            </a:gsLst>
            <a:lin ang="0" scaled="1"/>
            <a:tileRect/>
          </a:gradFill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 Architecture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5" name="Down Arrow 54"/>
          <p:cNvSpPr/>
          <p:nvPr/>
        </p:nvSpPr>
        <p:spPr>
          <a:xfrm>
            <a:off x="1031324" y="2707156"/>
            <a:ext cx="158607" cy="514128"/>
          </a:xfrm>
          <a:prstGeom prst="downArrow">
            <a:avLst/>
          </a:prstGeom>
          <a:gradFill flip="none" rotWithShape="1">
            <a:gsLst>
              <a:gs pos="84000">
                <a:schemeClr val="accent2"/>
              </a:gs>
              <a:gs pos="100000">
                <a:srgbClr val="FFFFFF"/>
              </a:gs>
            </a:gsLst>
            <a:lin ang="0" scaled="1"/>
            <a:tileRect/>
          </a:gradFill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89733" y="1974283"/>
            <a:ext cx="1270000" cy="438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080496" y="3235045"/>
            <a:ext cx="1270000" cy="438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Databus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52816" y="316347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801091" y="2124374"/>
            <a:ext cx="450273" cy="150091"/>
          </a:xfrm>
          <a:prstGeom prst="rightArrow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1477818" y="3394374"/>
            <a:ext cx="750455" cy="163945"/>
          </a:xfrm>
          <a:prstGeom prst="rightArrow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176968" y="2759379"/>
            <a:ext cx="1919029" cy="69503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Search Systems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179277" y="3732428"/>
            <a:ext cx="1919029" cy="366223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Caches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02368" y="4378051"/>
            <a:ext cx="1919029" cy="69503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Graph Systems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04677" y="5211635"/>
            <a:ext cx="1919029" cy="69503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Recommender Systems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1" name="Right Bracket 70"/>
          <p:cNvSpPr/>
          <p:nvPr/>
        </p:nvSpPr>
        <p:spPr>
          <a:xfrm flipH="1">
            <a:off x="3856179" y="3075262"/>
            <a:ext cx="297873" cy="822960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Right Bracket 71"/>
          <p:cNvSpPr/>
          <p:nvPr/>
        </p:nvSpPr>
        <p:spPr>
          <a:xfrm flipH="1">
            <a:off x="3858487" y="3100661"/>
            <a:ext cx="297873" cy="1644535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ight Bracket 72"/>
          <p:cNvSpPr/>
          <p:nvPr/>
        </p:nvSpPr>
        <p:spPr>
          <a:xfrm flipH="1">
            <a:off x="3860795" y="4719335"/>
            <a:ext cx="297873" cy="845590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Striped Right Arrow 73"/>
          <p:cNvSpPr/>
          <p:nvPr/>
        </p:nvSpPr>
        <p:spPr>
          <a:xfrm>
            <a:off x="3267364" y="3325091"/>
            <a:ext cx="573116" cy="296035"/>
          </a:xfrm>
          <a:prstGeom prst="stripedRightArrow">
            <a:avLst/>
          </a:prstGeom>
          <a:solidFill>
            <a:srgbClr val="ABCC7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4" name="Picture 23" descr="hadoop_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91" y="1533247"/>
            <a:ext cx="812800" cy="812800"/>
          </a:xfrm>
          <a:prstGeom prst="rect">
            <a:avLst/>
          </a:prstGeom>
        </p:spPr>
      </p:pic>
      <p:sp>
        <p:nvSpPr>
          <p:cNvPr id="76" name="Right Bracket 75"/>
          <p:cNvSpPr/>
          <p:nvPr/>
        </p:nvSpPr>
        <p:spPr>
          <a:xfrm flipH="1">
            <a:off x="3856181" y="1962738"/>
            <a:ext cx="253997" cy="1118066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92455" y="6165273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87273" y="785091"/>
            <a:ext cx="1535545" cy="51954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Downstream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976582" y="787400"/>
            <a:ext cx="1535545" cy="51954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Streams</a:t>
            </a:r>
          </a:p>
        </p:txBody>
      </p:sp>
      <p:sp>
        <p:nvSpPr>
          <p:cNvPr id="38" name="Magnetic Disk 37"/>
          <p:cNvSpPr/>
          <p:nvPr/>
        </p:nvSpPr>
        <p:spPr>
          <a:xfrm>
            <a:off x="7173709" y="1656087"/>
            <a:ext cx="711200" cy="5791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DW</a:t>
            </a:r>
            <a:endParaRPr lang="en-US" sz="1200" b="1" dirty="0"/>
          </a:p>
        </p:txBody>
      </p:sp>
      <p:cxnSp>
        <p:nvCxnSpPr>
          <p:cNvPr id="3" name="Straight Arrow Connector 2"/>
          <p:cNvCxnSpPr>
            <a:stCxn id="24" idx="3"/>
            <a:endCxn id="38" idx="2"/>
          </p:cNvCxnSpPr>
          <p:nvPr/>
        </p:nvCxnSpPr>
        <p:spPr>
          <a:xfrm>
            <a:off x="4874491" y="1939647"/>
            <a:ext cx="2299218" cy="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ight Bracket 52"/>
          <p:cNvSpPr/>
          <p:nvPr/>
        </p:nvSpPr>
        <p:spPr>
          <a:xfrm>
            <a:off x="6121395" y="3079880"/>
            <a:ext cx="286332" cy="2461938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6" name="Elbow Connector 55"/>
          <p:cNvCxnSpPr>
            <a:endCxn id="53" idx="2"/>
          </p:cNvCxnSpPr>
          <p:nvPr/>
        </p:nvCxnSpPr>
        <p:spPr>
          <a:xfrm rot="5400000">
            <a:off x="5418394" y="2940515"/>
            <a:ext cx="2359667" cy="381000"/>
          </a:xfrm>
          <a:prstGeom prst="bentConnector4">
            <a:avLst>
              <a:gd name="adj1" fmla="val 51805"/>
              <a:gd name="adj2" fmla="val -607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triped Right Arrow 41"/>
          <p:cNvSpPr/>
          <p:nvPr/>
        </p:nvSpPr>
        <p:spPr>
          <a:xfrm>
            <a:off x="3223491" y="2080491"/>
            <a:ext cx="573116" cy="296035"/>
          </a:xfrm>
          <a:prstGeom prst="stripedRightArrow">
            <a:avLst/>
          </a:prstGeom>
          <a:solidFill>
            <a:srgbClr val="ABCC7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3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7257"/>
    </mc:Choice>
    <mc:Fallback>
      <p:transition xmlns:p14="http://schemas.microsoft.com/office/powerpoint/2010/main" advTm="172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59840"/>
            <a:ext cx="7650480" cy="33020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Architecture : Single Data Center!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" name="Picture 2" descr="map12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" y="656575"/>
            <a:ext cx="7830282" cy="5589515"/>
          </a:xfrm>
          <a:prstGeom prst="rect">
            <a:avLst/>
          </a:prstGeom>
        </p:spPr>
      </p:pic>
      <p:sp>
        <p:nvSpPr>
          <p:cNvPr id="13" name="Extract 12"/>
          <p:cNvSpPr/>
          <p:nvPr/>
        </p:nvSpPr>
        <p:spPr>
          <a:xfrm>
            <a:off x="4542850" y="2614825"/>
            <a:ext cx="364560" cy="253441"/>
          </a:xfrm>
          <a:prstGeom prst="flowChartExtra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1347723" y="2670096"/>
            <a:ext cx="332392" cy="320607"/>
          </a:xfrm>
          <a:prstGeom prst="star4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8098099" y="1779556"/>
            <a:ext cx="332392" cy="320607"/>
          </a:xfrm>
          <a:prstGeom prst="star4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Straight Arrow Connector 9"/>
          <p:cNvCxnSpPr>
            <a:stCxn id="17" idx="1"/>
            <a:endCxn id="13" idx="3"/>
          </p:cNvCxnSpPr>
          <p:nvPr/>
        </p:nvCxnSpPr>
        <p:spPr>
          <a:xfrm flipH="1">
            <a:off x="4816270" y="1939860"/>
            <a:ext cx="3281829" cy="801686"/>
          </a:xfrm>
          <a:prstGeom prst="straightConnector1">
            <a:avLst/>
          </a:prstGeom>
          <a:ln>
            <a:solidFill>
              <a:srgbClr val="38B8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1"/>
            <a:endCxn id="15" idx="3"/>
          </p:cNvCxnSpPr>
          <p:nvPr/>
        </p:nvCxnSpPr>
        <p:spPr>
          <a:xfrm flipH="1">
            <a:off x="1680115" y="2741546"/>
            <a:ext cx="2953875" cy="888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63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5411"/>
    </mc:Choice>
    <mc:Fallback>
      <p:transition xmlns:p14="http://schemas.microsoft.com/office/powerpoint/2010/main" advTm="354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59840"/>
            <a:ext cx="7650480" cy="33020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:  Architecture : Single Data Center!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3" name="Picture 2" descr="map12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" y="656575"/>
            <a:ext cx="7830282" cy="5589515"/>
          </a:xfrm>
          <a:prstGeom prst="rect">
            <a:avLst/>
          </a:prstGeom>
        </p:spPr>
      </p:pic>
      <p:sp>
        <p:nvSpPr>
          <p:cNvPr id="13" name="Extract 12"/>
          <p:cNvSpPr/>
          <p:nvPr/>
        </p:nvSpPr>
        <p:spPr>
          <a:xfrm>
            <a:off x="4542850" y="2614825"/>
            <a:ext cx="364560" cy="253441"/>
          </a:xfrm>
          <a:prstGeom prst="flowChartExtra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1347723" y="2670096"/>
            <a:ext cx="332392" cy="320607"/>
          </a:xfrm>
          <a:prstGeom prst="star4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8098099" y="1779556"/>
            <a:ext cx="332392" cy="320607"/>
          </a:xfrm>
          <a:prstGeom prst="star4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Straight Arrow Connector 9"/>
          <p:cNvCxnSpPr>
            <a:stCxn id="17" idx="1"/>
            <a:endCxn id="13" idx="3"/>
          </p:cNvCxnSpPr>
          <p:nvPr/>
        </p:nvCxnSpPr>
        <p:spPr>
          <a:xfrm flipH="1">
            <a:off x="4816270" y="1939860"/>
            <a:ext cx="3281829" cy="801686"/>
          </a:xfrm>
          <a:prstGeom prst="straightConnector1">
            <a:avLst/>
          </a:prstGeom>
          <a:ln>
            <a:solidFill>
              <a:srgbClr val="38B8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1"/>
            <a:endCxn id="15" idx="3"/>
          </p:cNvCxnSpPr>
          <p:nvPr/>
        </p:nvCxnSpPr>
        <p:spPr>
          <a:xfrm flipH="1">
            <a:off x="1680115" y="2741546"/>
            <a:ext cx="2953875" cy="888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150px-Red_x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7" y="2159000"/>
            <a:ext cx="1114135" cy="11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0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8340"/>
    </mc:Choice>
    <mc:Fallback>
      <p:transition xmlns:p14="http://schemas.microsoft.com/office/powerpoint/2010/main" advTm="483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:  Architecture : Multi-data Center Project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2" name="Picture 1" descr="The_most_interesting_man_d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27" y="608949"/>
            <a:ext cx="4553979" cy="57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0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234"/>
    </mc:Choice>
    <mc:Fallback>
      <p:transition xmlns:p14="http://schemas.microsoft.com/office/powerpoint/2010/main" advTm="132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Architecture : Rule 1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5" name="Picture 4" descr="partiioningThe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771"/>
            <a:ext cx="9144000" cy="4679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28" y="554184"/>
            <a:ext cx="9040091" cy="106217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Partition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your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user base across </a:t>
            </a:r>
            <a:r>
              <a:rPr lang="en-US" sz="22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the data centers! 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e.g. using Akamai GTM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5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8696"/>
    </mc:Choice>
    <mc:Fallback>
      <p:transition xmlns:p14="http://schemas.microsoft.com/office/powerpoint/2010/main" advTm="586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Architecture : Rule1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Picture 4" descr="partiioningThe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591"/>
            <a:ext cx="9144000" cy="4679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28" y="554184"/>
            <a:ext cx="9040091" cy="106217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Problem!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User 1 (</a:t>
            </a:r>
            <a:r>
              <a:rPr lang="en-US" sz="20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mapped to DC1</a:t>
            </a: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) updates his profile! How will User 2 (</a:t>
            </a:r>
            <a:r>
              <a:rPr lang="en-US" sz="20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mapped to DC2</a:t>
            </a: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) see it?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3B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 descr="new_user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3" y="3371273"/>
            <a:ext cx="455157" cy="710045"/>
          </a:xfrm>
          <a:prstGeom prst="rect">
            <a:avLst/>
          </a:prstGeom>
        </p:spPr>
      </p:pic>
      <p:pic>
        <p:nvPicPr>
          <p:cNvPr id="3" name="Picture 2" descr="new_user_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27" y="3486727"/>
            <a:ext cx="465927" cy="72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3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9459"/>
    </mc:Choice>
    <mc:Fallback>
      <p:transition xmlns:p14="http://schemas.microsoft.com/office/powerpoint/2010/main" advTm="194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map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3000"/>
            <a:alphaModFix amt="76000"/>
          </a:blip>
          <a:stretch>
            <a:fillRect/>
          </a:stretch>
        </p:blipFill>
        <p:spPr>
          <a:xfrm>
            <a:off x="347134" y="2079422"/>
            <a:ext cx="8388351" cy="4124529"/>
          </a:xfrm>
          <a:prstGeom prst="rect">
            <a:avLst/>
          </a:prstGeom>
        </p:spPr>
      </p:pic>
      <p:sp>
        <p:nvSpPr>
          <p:cNvPr id="137219" name="Rectangle 3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LinkedIn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37235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26E97C2-3B51-4DF0-974B-6950EA034539}" type="slidenum">
              <a:rPr lang="en-US" sz="1000">
                <a:solidFill>
                  <a:srgbClr val="898989"/>
                </a:solidFill>
              </a:rPr>
              <a:pPr algn="r"/>
              <a:t>4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1894" y="1491400"/>
            <a:ext cx="142875" cy="184150"/>
          </a:xfrm>
          <a:prstGeom prst="rect">
            <a:avLst/>
          </a:prstGeom>
        </p:spPr>
        <p:txBody>
          <a:bodyPr lIns="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0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6305021" y="4308611"/>
            <a:ext cx="1913350" cy="7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endParaRPr lang="en-US" sz="50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26163" y="4377269"/>
            <a:ext cx="245770" cy="249141"/>
          </a:xfrm>
          <a:prstGeom prst="rect">
            <a:avLst/>
          </a:prstGeom>
        </p:spPr>
        <p:txBody>
          <a:bodyPr lIns="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***</a:t>
            </a:r>
            <a:endParaRPr lang="en-US" sz="10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20" y="1131455"/>
            <a:ext cx="8971280" cy="482599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200" b="1" dirty="0" smtClean="0"/>
              <a:t>Then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Created in 2002 in Reid Hoffman’s living room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In </a:t>
            </a:r>
            <a:r>
              <a:rPr lang="en-US" sz="2200" dirty="0" smtClean="0"/>
              <a:t>its first </a:t>
            </a:r>
            <a:r>
              <a:rPr lang="en-US" sz="2200" dirty="0" smtClean="0"/>
              <a:t>month of operation, </a:t>
            </a:r>
            <a:r>
              <a:rPr lang="en-US" sz="2200" dirty="0" smtClean="0"/>
              <a:t>LinkedIn </a:t>
            </a:r>
            <a:r>
              <a:rPr lang="en-US" sz="2200" dirty="0" smtClean="0"/>
              <a:t>added 4500 members!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2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2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7058"/>
    </mc:Choice>
    <mc:Fallback>
      <p:transition xmlns:p14="http://schemas.microsoft.com/office/powerpoint/2010/main" advTm="170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Architecture : Rule 2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28" y="554184"/>
            <a:ext cx="9040091" cy="147781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2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Link your data centers together at the data fabric level!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Not a new concept! Cassandra has been doing it for a few years now in the OLTP database space!</a:t>
            </a:r>
          </a:p>
        </p:txBody>
      </p:sp>
    </p:spTree>
    <p:extLst>
      <p:ext uri="{BB962C8B-B14F-4D97-AF65-F5344CB8AC3E}">
        <p14:creationId xmlns:p14="http://schemas.microsoft.com/office/powerpoint/2010/main" val="231770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1116"/>
    </mc:Choice>
    <mc:Fallback>
      <p:transition xmlns:p14="http://schemas.microsoft.com/office/powerpoint/2010/main" advTm="2111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Architecture : Rule 2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28" y="554184"/>
            <a:ext cx="9040091" cy="147781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2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Link your data centers together at the data fabric level!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Not a new concept! Cassandra has been doing it for a few years now in the OLTP database space!</a:t>
            </a:r>
          </a:p>
        </p:txBody>
      </p:sp>
      <p:pic>
        <p:nvPicPr>
          <p:cNvPr id="10" name="Picture 9" descr="kafka_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10" y="3290454"/>
            <a:ext cx="1333426" cy="1451264"/>
          </a:xfrm>
          <a:prstGeom prst="rect">
            <a:avLst/>
          </a:prstGeom>
        </p:spPr>
      </p:pic>
      <p:pic>
        <p:nvPicPr>
          <p:cNvPr id="11" name="Picture 10" descr="oracle_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94" y="2343725"/>
            <a:ext cx="3200395" cy="634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636" y="2355272"/>
            <a:ext cx="5114636" cy="392545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LinkedIn</a:t>
            </a:r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’s Sources of Truth </a:t>
            </a:r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Wingdings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 have to make both work in across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multiple data centers!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lang="en-US" sz="2000" baseline="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73B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4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9667"/>
    </mc:Choice>
    <mc:Fallback>
      <p:transition xmlns:p14="http://schemas.microsoft.com/office/powerpoint/2010/main" advTm="496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Architecture : Rule 2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28" y="554184"/>
            <a:ext cx="9040091" cy="147781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2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Link your data centers together at the data fabric level!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Not a new concept! Cassandra has been doing it for a few years now in the OLTP database space!</a:t>
            </a:r>
          </a:p>
        </p:txBody>
      </p:sp>
      <p:pic>
        <p:nvPicPr>
          <p:cNvPr id="10" name="Picture 9" descr="kafka_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10" y="3290454"/>
            <a:ext cx="1333426" cy="1451264"/>
          </a:xfrm>
          <a:prstGeom prst="rect">
            <a:avLst/>
          </a:prstGeom>
        </p:spPr>
      </p:pic>
      <p:pic>
        <p:nvPicPr>
          <p:cNvPr id="11" name="Picture 10" descr="oracle_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94" y="2343725"/>
            <a:ext cx="3200395" cy="634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636" y="2355272"/>
            <a:ext cx="5114636" cy="392545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LinkedIn</a:t>
            </a:r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’s Sources of Truth </a:t>
            </a:r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Wingdings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 have to make both work in across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multiple data centers!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lang="en-US" sz="2000" baseline="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Oracle is fairly easy : we use Oracle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Golde</a:t>
            </a: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n-gate!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3B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Kafka is also pretty easy!</a:t>
            </a:r>
          </a:p>
        </p:txBody>
      </p:sp>
    </p:spTree>
    <p:extLst>
      <p:ext uri="{BB962C8B-B14F-4D97-AF65-F5344CB8AC3E}">
        <p14:creationId xmlns:p14="http://schemas.microsoft.com/office/powerpoint/2010/main" val="689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306"/>
    </mc:Choice>
    <mc:Fallback>
      <p:transition xmlns:p14="http://schemas.microsoft.com/office/powerpoint/2010/main" advTm="153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06217" y="695036"/>
            <a:ext cx="4364182" cy="5160818"/>
          </a:xfrm>
          <a:prstGeom prst="rect">
            <a:avLst/>
          </a:prstGeom>
          <a:solidFill>
            <a:srgbClr val="FFE3D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93630" y="52143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6293" y="500561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82" y="914399"/>
            <a:ext cx="8970818" cy="65578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kumimoji="0" lang="en-US" sz="2200" b="1" i="0" u="none" strike="noStrike" kern="1200" cap="none" spc="0" normalizeH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: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Kafka Multi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-Data Center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85457" y="2551531"/>
            <a:ext cx="969818" cy="565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 Local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62184" y="1616350"/>
            <a:ext cx="1616364" cy="450274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Producer</a:t>
            </a:r>
          </a:p>
        </p:txBody>
      </p:sp>
      <p:sp>
        <p:nvSpPr>
          <p:cNvPr id="14" name="Oval 13"/>
          <p:cNvSpPr/>
          <p:nvPr/>
        </p:nvSpPr>
        <p:spPr>
          <a:xfrm>
            <a:off x="473363" y="4193294"/>
            <a:ext cx="1766455" cy="932873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</a:p>
          <a:p>
            <a:pPr algn="ctr"/>
            <a:r>
              <a:rPr lang="en-US" dirty="0" smtClean="0"/>
              <a:t>of Local Events</a:t>
            </a:r>
          </a:p>
        </p:txBody>
      </p:sp>
      <p:cxnSp>
        <p:nvCxnSpPr>
          <p:cNvPr id="10" name="Straight Arrow Connector 9"/>
          <p:cNvCxnSpPr>
            <a:stCxn id="6" idx="4"/>
            <a:endCxn id="3" idx="0"/>
          </p:cNvCxnSpPr>
          <p:nvPr/>
        </p:nvCxnSpPr>
        <p:spPr>
          <a:xfrm>
            <a:off x="1870366" y="2066624"/>
            <a:ext cx="0" cy="484907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2"/>
            <a:endCxn id="14" idx="0"/>
          </p:cNvCxnSpPr>
          <p:nvPr/>
        </p:nvCxnSpPr>
        <p:spPr>
          <a:xfrm flipH="1">
            <a:off x="1356591" y="3117259"/>
            <a:ext cx="513775" cy="1076035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09091" y="-334818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87583" y="949042"/>
            <a:ext cx="2459182" cy="35790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Kafka</a:t>
            </a:r>
            <a:r>
              <a:rPr lang="en-US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Center 1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4545" y="-18472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8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6099"/>
    </mc:Choice>
    <mc:Fallback>
      <p:transition xmlns:p14="http://schemas.microsoft.com/office/powerpoint/2010/main" advTm="3609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06217" y="695036"/>
            <a:ext cx="4364182" cy="5160818"/>
          </a:xfrm>
          <a:prstGeom prst="rect">
            <a:avLst/>
          </a:prstGeom>
          <a:solidFill>
            <a:srgbClr val="FFE3D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675909" y="692727"/>
            <a:ext cx="4364182" cy="5160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93630" y="52143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6293" y="500561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82" y="914399"/>
            <a:ext cx="8970818" cy="65578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kumimoji="0" lang="en-US" sz="2200" b="1" i="0" u="none" strike="noStrike" kern="1200" cap="none" spc="0" normalizeH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: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Kafka Multi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-Data Center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85457" y="2551531"/>
            <a:ext cx="969818" cy="565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 Local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62184" y="1616350"/>
            <a:ext cx="1616364" cy="450274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Producer</a:t>
            </a:r>
          </a:p>
        </p:txBody>
      </p:sp>
      <p:sp>
        <p:nvSpPr>
          <p:cNvPr id="14" name="Oval 13"/>
          <p:cNvSpPr/>
          <p:nvPr/>
        </p:nvSpPr>
        <p:spPr>
          <a:xfrm>
            <a:off x="473363" y="4193294"/>
            <a:ext cx="1766455" cy="932873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</a:p>
          <a:p>
            <a:pPr algn="ctr"/>
            <a:r>
              <a:rPr lang="en-US" dirty="0" smtClean="0"/>
              <a:t>of Local Events</a:t>
            </a:r>
          </a:p>
        </p:txBody>
      </p:sp>
      <p:cxnSp>
        <p:nvCxnSpPr>
          <p:cNvPr id="10" name="Straight Arrow Connector 9"/>
          <p:cNvCxnSpPr>
            <a:stCxn id="6" idx="4"/>
            <a:endCxn id="3" idx="0"/>
          </p:cNvCxnSpPr>
          <p:nvPr/>
        </p:nvCxnSpPr>
        <p:spPr>
          <a:xfrm>
            <a:off x="1870366" y="2066624"/>
            <a:ext cx="0" cy="484907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2"/>
            <a:endCxn id="14" idx="0"/>
          </p:cNvCxnSpPr>
          <p:nvPr/>
        </p:nvCxnSpPr>
        <p:spPr>
          <a:xfrm flipH="1">
            <a:off x="1356591" y="3117259"/>
            <a:ext cx="513775" cy="1076035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09091" y="-334818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44493" y="2507658"/>
            <a:ext cx="969818" cy="565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 Local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821220" y="1572477"/>
            <a:ext cx="1616364" cy="450274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Producer</a:t>
            </a:r>
          </a:p>
        </p:txBody>
      </p:sp>
      <p:sp>
        <p:nvSpPr>
          <p:cNvPr id="41" name="Oval 40"/>
          <p:cNvSpPr/>
          <p:nvPr/>
        </p:nvSpPr>
        <p:spPr>
          <a:xfrm>
            <a:off x="7114308" y="4264875"/>
            <a:ext cx="1766455" cy="932873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</a:p>
          <a:p>
            <a:pPr algn="ctr"/>
            <a:r>
              <a:rPr lang="en-US" dirty="0" smtClean="0"/>
              <a:t>of Local Events</a:t>
            </a:r>
          </a:p>
        </p:txBody>
      </p:sp>
      <p:cxnSp>
        <p:nvCxnSpPr>
          <p:cNvPr id="42" name="Straight Arrow Connector 41"/>
          <p:cNvCxnSpPr>
            <a:stCxn id="39" idx="4"/>
            <a:endCxn id="38" idx="0"/>
          </p:cNvCxnSpPr>
          <p:nvPr/>
        </p:nvCxnSpPr>
        <p:spPr>
          <a:xfrm>
            <a:off x="6629402" y="2022751"/>
            <a:ext cx="0" cy="484907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8" idx="2"/>
            <a:endCxn id="41" idx="0"/>
          </p:cNvCxnSpPr>
          <p:nvPr/>
        </p:nvCxnSpPr>
        <p:spPr>
          <a:xfrm>
            <a:off x="6629402" y="3073386"/>
            <a:ext cx="1368134" cy="1191489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15001" y="877460"/>
            <a:ext cx="2459182" cy="35790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Kafka</a:t>
            </a:r>
            <a:r>
              <a:rPr lang="en-US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Center 2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87583" y="949042"/>
            <a:ext cx="2459182" cy="35790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Kafka</a:t>
            </a:r>
            <a:r>
              <a:rPr lang="en-US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Center 1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4545" y="-18472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2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010"/>
    </mc:Choice>
    <mc:Fallback>
      <p:transition xmlns:p14="http://schemas.microsoft.com/office/powerpoint/2010/main" advTm="80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40854" y="695036"/>
            <a:ext cx="4364182" cy="5160818"/>
          </a:xfrm>
          <a:prstGeom prst="rect">
            <a:avLst/>
          </a:prstGeom>
          <a:solidFill>
            <a:srgbClr val="FFE3D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675909" y="692727"/>
            <a:ext cx="4364182" cy="5160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93630" y="52143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6293" y="500561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82" y="914399"/>
            <a:ext cx="8970818" cy="65578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kumimoji="0" lang="en-US" sz="2200" b="1" i="0" u="none" strike="noStrike" kern="1200" cap="none" spc="0" normalizeH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: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Kafka Multi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Colo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85457" y="2551531"/>
            <a:ext cx="969818" cy="565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 Local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62184" y="1616350"/>
            <a:ext cx="1616364" cy="450274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Producer</a:t>
            </a:r>
          </a:p>
        </p:txBody>
      </p:sp>
      <p:sp>
        <p:nvSpPr>
          <p:cNvPr id="14" name="Oval 13"/>
          <p:cNvSpPr/>
          <p:nvPr/>
        </p:nvSpPr>
        <p:spPr>
          <a:xfrm>
            <a:off x="473363" y="4193294"/>
            <a:ext cx="1766455" cy="932873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</a:p>
          <a:p>
            <a:pPr algn="ctr"/>
            <a:r>
              <a:rPr lang="en-US" dirty="0" smtClean="0"/>
              <a:t>of Local Events</a:t>
            </a:r>
          </a:p>
        </p:txBody>
      </p:sp>
      <p:cxnSp>
        <p:nvCxnSpPr>
          <p:cNvPr id="10" name="Straight Arrow Connector 9"/>
          <p:cNvCxnSpPr>
            <a:stCxn id="6" idx="4"/>
            <a:endCxn id="3" idx="0"/>
          </p:cNvCxnSpPr>
          <p:nvPr/>
        </p:nvCxnSpPr>
        <p:spPr>
          <a:xfrm>
            <a:off x="1870366" y="2066624"/>
            <a:ext cx="0" cy="484907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438399" y="4715149"/>
            <a:ext cx="1766455" cy="932873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</a:p>
          <a:p>
            <a:pPr algn="ctr"/>
            <a:r>
              <a:rPr lang="en-US" dirty="0" smtClean="0"/>
              <a:t>of </a:t>
            </a:r>
            <a:r>
              <a:rPr lang="en-US" b="1" dirty="0" smtClean="0">
                <a:solidFill>
                  <a:srgbClr val="0073B2"/>
                </a:solidFill>
              </a:rPr>
              <a:t>Global</a:t>
            </a:r>
            <a:r>
              <a:rPr lang="en-US" dirty="0" smtClean="0">
                <a:solidFill>
                  <a:srgbClr val="0073B2"/>
                </a:solidFill>
              </a:rPr>
              <a:t> </a:t>
            </a:r>
            <a:r>
              <a:rPr lang="en-US" dirty="0" smtClean="0"/>
              <a:t>Events</a:t>
            </a:r>
          </a:p>
        </p:txBody>
      </p:sp>
      <p:cxnSp>
        <p:nvCxnSpPr>
          <p:cNvPr id="20" name="Straight Arrow Connector 19"/>
          <p:cNvCxnSpPr>
            <a:stCxn id="3" idx="2"/>
            <a:endCxn id="14" idx="0"/>
          </p:cNvCxnSpPr>
          <p:nvPr/>
        </p:nvCxnSpPr>
        <p:spPr>
          <a:xfrm flipH="1">
            <a:off x="1356591" y="3117259"/>
            <a:ext cx="513775" cy="1076035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09091" y="-334818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/>
          <p:cNvCxnSpPr>
            <a:endCxn id="19" idx="0"/>
          </p:cNvCxnSpPr>
          <p:nvPr/>
        </p:nvCxnSpPr>
        <p:spPr>
          <a:xfrm flipH="1">
            <a:off x="3321627" y="3997022"/>
            <a:ext cx="1" cy="718127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144493" y="2507658"/>
            <a:ext cx="969818" cy="565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 Local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821220" y="1572477"/>
            <a:ext cx="1616364" cy="450274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Producer</a:t>
            </a:r>
          </a:p>
        </p:txBody>
      </p:sp>
      <p:sp>
        <p:nvSpPr>
          <p:cNvPr id="41" name="Oval 40"/>
          <p:cNvSpPr/>
          <p:nvPr/>
        </p:nvSpPr>
        <p:spPr>
          <a:xfrm>
            <a:off x="7114308" y="4264875"/>
            <a:ext cx="1766455" cy="932873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</a:p>
          <a:p>
            <a:pPr algn="ctr"/>
            <a:r>
              <a:rPr lang="en-US" dirty="0" smtClean="0"/>
              <a:t>of Local Events</a:t>
            </a:r>
          </a:p>
        </p:txBody>
      </p:sp>
      <p:cxnSp>
        <p:nvCxnSpPr>
          <p:cNvPr id="42" name="Straight Arrow Connector 41"/>
          <p:cNvCxnSpPr>
            <a:stCxn id="39" idx="4"/>
            <a:endCxn id="38" idx="0"/>
          </p:cNvCxnSpPr>
          <p:nvPr/>
        </p:nvCxnSpPr>
        <p:spPr>
          <a:xfrm>
            <a:off x="6629402" y="2022751"/>
            <a:ext cx="0" cy="484907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8" idx="2"/>
            <a:endCxn id="41" idx="0"/>
          </p:cNvCxnSpPr>
          <p:nvPr/>
        </p:nvCxnSpPr>
        <p:spPr>
          <a:xfrm>
            <a:off x="6629402" y="3073386"/>
            <a:ext cx="1368134" cy="1191489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15001" y="877460"/>
            <a:ext cx="2459182" cy="35790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Kafka</a:t>
            </a:r>
            <a:r>
              <a:rPr lang="en-US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Center 2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87583" y="949042"/>
            <a:ext cx="2459182" cy="35790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Kafka</a:t>
            </a:r>
            <a:r>
              <a:rPr lang="en-US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Center 1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 descr="question_mark_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40" y="3325091"/>
            <a:ext cx="364949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4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324"/>
    </mc:Choice>
    <mc:Fallback>
      <p:transition xmlns:p14="http://schemas.microsoft.com/office/powerpoint/2010/main" advTm="303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40854" y="695036"/>
            <a:ext cx="4364182" cy="5160818"/>
          </a:xfrm>
          <a:prstGeom prst="rect">
            <a:avLst/>
          </a:prstGeom>
          <a:solidFill>
            <a:srgbClr val="FFE3D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675909" y="692727"/>
            <a:ext cx="4364182" cy="5160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93630" y="52143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6293" y="500561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82" y="914399"/>
            <a:ext cx="8970818" cy="65578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kumimoji="0" lang="en-US" sz="2200" b="1" i="0" u="none" strike="noStrike" kern="1200" cap="none" spc="0" normalizeH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: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Kafka Multi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Colo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85457" y="2551531"/>
            <a:ext cx="969818" cy="565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 Local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62184" y="1616350"/>
            <a:ext cx="1616364" cy="450274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34673" y="3431294"/>
            <a:ext cx="1373909" cy="565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 Global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73363" y="4193294"/>
            <a:ext cx="1766455" cy="932873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</a:p>
          <a:p>
            <a:pPr algn="ctr"/>
            <a:r>
              <a:rPr lang="en-US" dirty="0" smtClean="0"/>
              <a:t>of Local Events</a:t>
            </a:r>
          </a:p>
        </p:txBody>
      </p:sp>
      <p:cxnSp>
        <p:nvCxnSpPr>
          <p:cNvPr id="10" name="Straight Arrow Connector 9"/>
          <p:cNvCxnSpPr>
            <a:stCxn id="6" idx="4"/>
            <a:endCxn id="3" idx="0"/>
          </p:cNvCxnSpPr>
          <p:nvPr/>
        </p:nvCxnSpPr>
        <p:spPr>
          <a:xfrm>
            <a:off x="1870366" y="2066624"/>
            <a:ext cx="0" cy="484907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438399" y="4715149"/>
            <a:ext cx="1766455" cy="932873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</a:p>
          <a:p>
            <a:pPr algn="ctr"/>
            <a:r>
              <a:rPr lang="en-US" dirty="0" smtClean="0"/>
              <a:t>of </a:t>
            </a:r>
            <a:r>
              <a:rPr lang="en-US" b="1" dirty="0" smtClean="0">
                <a:solidFill>
                  <a:srgbClr val="0073B2"/>
                </a:solidFill>
              </a:rPr>
              <a:t>Global</a:t>
            </a:r>
            <a:r>
              <a:rPr lang="en-US" dirty="0" smtClean="0">
                <a:solidFill>
                  <a:srgbClr val="0073B2"/>
                </a:solidFill>
              </a:rPr>
              <a:t> </a:t>
            </a:r>
            <a:r>
              <a:rPr lang="en-US" dirty="0" smtClean="0"/>
              <a:t>Events</a:t>
            </a:r>
          </a:p>
        </p:txBody>
      </p:sp>
      <p:cxnSp>
        <p:nvCxnSpPr>
          <p:cNvPr id="20" name="Straight Arrow Connector 19"/>
          <p:cNvCxnSpPr>
            <a:stCxn id="3" idx="2"/>
            <a:endCxn id="14" idx="0"/>
          </p:cNvCxnSpPr>
          <p:nvPr/>
        </p:nvCxnSpPr>
        <p:spPr>
          <a:xfrm flipH="1">
            <a:off x="1356591" y="3117259"/>
            <a:ext cx="513775" cy="1076035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09091" y="-334818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/>
          <p:cNvCxnSpPr>
            <a:stCxn id="13" idx="2"/>
            <a:endCxn id="19" idx="0"/>
          </p:cNvCxnSpPr>
          <p:nvPr/>
        </p:nvCxnSpPr>
        <p:spPr>
          <a:xfrm flipH="1">
            <a:off x="3321627" y="3997022"/>
            <a:ext cx="1" cy="718127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144493" y="2507658"/>
            <a:ext cx="969818" cy="565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 Local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821220" y="1572477"/>
            <a:ext cx="1616364" cy="450274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Producer</a:t>
            </a:r>
          </a:p>
        </p:txBody>
      </p:sp>
      <p:sp>
        <p:nvSpPr>
          <p:cNvPr id="41" name="Oval 40"/>
          <p:cNvSpPr/>
          <p:nvPr/>
        </p:nvSpPr>
        <p:spPr>
          <a:xfrm>
            <a:off x="7114308" y="4264875"/>
            <a:ext cx="1766455" cy="932873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</a:p>
          <a:p>
            <a:pPr algn="ctr"/>
            <a:r>
              <a:rPr lang="en-US" dirty="0" smtClean="0"/>
              <a:t>of Local Events</a:t>
            </a:r>
          </a:p>
        </p:txBody>
      </p:sp>
      <p:cxnSp>
        <p:nvCxnSpPr>
          <p:cNvPr id="42" name="Straight Arrow Connector 41"/>
          <p:cNvCxnSpPr>
            <a:stCxn id="39" idx="4"/>
            <a:endCxn id="38" idx="0"/>
          </p:cNvCxnSpPr>
          <p:nvPr/>
        </p:nvCxnSpPr>
        <p:spPr>
          <a:xfrm>
            <a:off x="6629402" y="2022751"/>
            <a:ext cx="0" cy="484907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8" idx="2"/>
            <a:endCxn id="41" idx="0"/>
          </p:cNvCxnSpPr>
          <p:nvPr/>
        </p:nvCxnSpPr>
        <p:spPr>
          <a:xfrm>
            <a:off x="6629402" y="3073386"/>
            <a:ext cx="1368134" cy="1191489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3" idx="0"/>
          </p:cNvCxnSpPr>
          <p:nvPr/>
        </p:nvCxnSpPr>
        <p:spPr>
          <a:xfrm flipH="1">
            <a:off x="3321628" y="2807842"/>
            <a:ext cx="2811319" cy="623452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15001" y="877460"/>
            <a:ext cx="2459182" cy="35790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Kafka</a:t>
            </a:r>
            <a:r>
              <a:rPr lang="en-US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Center 2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87583" y="949042"/>
            <a:ext cx="2459182" cy="35790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Kafka</a:t>
            </a:r>
            <a:r>
              <a:rPr lang="en-US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Center 1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6" name="Straight Arrow Connector 35"/>
          <p:cNvCxnSpPr>
            <a:stCxn id="3" idx="2"/>
            <a:endCxn id="13" idx="0"/>
          </p:cNvCxnSpPr>
          <p:nvPr/>
        </p:nvCxnSpPr>
        <p:spPr>
          <a:xfrm>
            <a:off x="1870366" y="3117259"/>
            <a:ext cx="1451262" cy="314035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998"/>
    </mc:Choice>
    <mc:Fallback>
      <p:transition xmlns:p14="http://schemas.microsoft.com/office/powerpoint/2010/main" advTm="409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40854" y="695036"/>
            <a:ext cx="4364182" cy="5160818"/>
          </a:xfrm>
          <a:prstGeom prst="rect">
            <a:avLst/>
          </a:prstGeom>
          <a:solidFill>
            <a:srgbClr val="FFE3D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675909" y="692727"/>
            <a:ext cx="4364182" cy="5160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93630" y="52143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6293" y="500561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82" y="914399"/>
            <a:ext cx="8970818" cy="65578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kumimoji="0" lang="en-US" sz="2200" b="1" i="0" u="none" strike="noStrike" kern="1200" cap="none" spc="0" normalizeH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: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Kafka Multi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Colo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85457" y="2551531"/>
            <a:ext cx="969818" cy="565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 Local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62184" y="1616350"/>
            <a:ext cx="1616364" cy="450274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34673" y="3431294"/>
            <a:ext cx="1373909" cy="565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 Global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73363" y="4193294"/>
            <a:ext cx="1766455" cy="932873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</a:p>
          <a:p>
            <a:pPr algn="ctr"/>
            <a:r>
              <a:rPr lang="en-US" dirty="0" smtClean="0"/>
              <a:t>of Local Events</a:t>
            </a:r>
          </a:p>
        </p:txBody>
      </p:sp>
      <p:cxnSp>
        <p:nvCxnSpPr>
          <p:cNvPr id="10" name="Straight Arrow Connector 9"/>
          <p:cNvCxnSpPr>
            <a:stCxn id="6" idx="4"/>
            <a:endCxn id="3" idx="0"/>
          </p:cNvCxnSpPr>
          <p:nvPr/>
        </p:nvCxnSpPr>
        <p:spPr>
          <a:xfrm>
            <a:off x="1870366" y="2066624"/>
            <a:ext cx="0" cy="484907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438399" y="4715149"/>
            <a:ext cx="1766455" cy="932873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</a:p>
          <a:p>
            <a:pPr algn="ctr"/>
            <a:r>
              <a:rPr lang="en-US" dirty="0" smtClean="0"/>
              <a:t>of </a:t>
            </a:r>
            <a:r>
              <a:rPr lang="en-US" b="1" dirty="0" smtClean="0">
                <a:solidFill>
                  <a:srgbClr val="0073B2"/>
                </a:solidFill>
              </a:rPr>
              <a:t>Global</a:t>
            </a:r>
            <a:r>
              <a:rPr lang="en-US" dirty="0" smtClean="0">
                <a:solidFill>
                  <a:srgbClr val="0073B2"/>
                </a:solidFill>
              </a:rPr>
              <a:t> </a:t>
            </a:r>
            <a:r>
              <a:rPr lang="en-US" dirty="0" smtClean="0"/>
              <a:t>Events</a:t>
            </a:r>
          </a:p>
        </p:txBody>
      </p:sp>
      <p:cxnSp>
        <p:nvCxnSpPr>
          <p:cNvPr id="20" name="Straight Arrow Connector 19"/>
          <p:cNvCxnSpPr>
            <a:stCxn id="3" idx="2"/>
            <a:endCxn id="14" idx="0"/>
          </p:cNvCxnSpPr>
          <p:nvPr/>
        </p:nvCxnSpPr>
        <p:spPr>
          <a:xfrm flipH="1">
            <a:off x="1356591" y="3117259"/>
            <a:ext cx="513775" cy="1076035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09091" y="-334818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/>
          <p:cNvCxnSpPr>
            <a:stCxn id="13" idx="2"/>
            <a:endCxn id="19" idx="0"/>
          </p:cNvCxnSpPr>
          <p:nvPr/>
        </p:nvCxnSpPr>
        <p:spPr>
          <a:xfrm flipH="1">
            <a:off x="3321627" y="3997022"/>
            <a:ext cx="1" cy="718127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144493" y="2507658"/>
            <a:ext cx="969818" cy="565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 Local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821220" y="1572477"/>
            <a:ext cx="1616364" cy="450274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026890" y="3433603"/>
            <a:ext cx="1373909" cy="565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 Global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7114308" y="4264875"/>
            <a:ext cx="1766455" cy="932873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</a:p>
          <a:p>
            <a:pPr algn="ctr"/>
            <a:r>
              <a:rPr lang="en-US" dirty="0" smtClean="0"/>
              <a:t>of Local Events</a:t>
            </a:r>
          </a:p>
        </p:txBody>
      </p:sp>
      <p:cxnSp>
        <p:nvCxnSpPr>
          <p:cNvPr id="42" name="Straight Arrow Connector 41"/>
          <p:cNvCxnSpPr>
            <a:stCxn id="39" idx="4"/>
            <a:endCxn id="38" idx="0"/>
          </p:cNvCxnSpPr>
          <p:nvPr/>
        </p:nvCxnSpPr>
        <p:spPr>
          <a:xfrm>
            <a:off x="6629402" y="2022751"/>
            <a:ext cx="0" cy="484907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830616" y="4717458"/>
            <a:ext cx="1766455" cy="932873"/>
          </a:xfrm>
          <a:prstGeom prst="ellipse">
            <a:avLst/>
          </a:prstGeom>
          <a:solidFill>
            <a:srgbClr val="ABC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</a:p>
          <a:p>
            <a:pPr algn="ctr"/>
            <a:r>
              <a:rPr lang="en-US" dirty="0" smtClean="0"/>
              <a:t>of </a:t>
            </a:r>
            <a:r>
              <a:rPr lang="en-US" b="1" dirty="0" smtClean="0">
                <a:solidFill>
                  <a:srgbClr val="0073B2"/>
                </a:solidFill>
              </a:rPr>
              <a:t>Global</a:t>
            </a:r>
            <a:r>
              <a:rPr lang="en-US" dirty="0" smtClean="0">
                <a:solidFill>
                  <a:srgbClr val="0073B2"/>
                </a:solidFill>
              </a:rPr>
              <a:t> </a:t>
            </a:r>
            <a:r>
              <a:rPr lang="en-US" dirty="0" smtClean="0"/>
              <a:t>Events</a:t>
            </a:r>
          </a:p>
        </p:txBody>
      </p:sp>
      <p:cxnSp>
        <p:nvCxnSpPr>
          <p:cNvPr id="44" name="Straight Arrow Connector 43"/>
          <p:cNvCxnSpPr>
            <a:stCxn id="38" idx="2"/>
            <a:endCxn id="41" idx="0"/>
          </p:cNvCxnSpPr>
          <p:nvPr/>
        </p:nvCxnSpPr>
        <p:spPr>
          <a:xfrm>
            <a:off x="6629402" y="3073386"/>
            <a:ext cx="1368134" cy="1191489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2"/>
            <a:endCxn id="43" idx="0"/>
          </p:cNvCxnSpPr>
          <p:nvPr/>
        </p:nvCxnSpPr>
        <p:spPr>
          <a:xfrm flipH="1">
            <a:off x="5713844" y="3999331"/>
            <a:ext cx="1" cy="718127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" idx="3"/>
            <a:endCxn id="40" idx="0"/>
          </p:cNvCxnSpPr>
          <p:nvPr/>
        </p:nvCxnSpPr>
        <p:spPr>
          <a:xfrm>
            <a:off x="2355275" y="2834395"/>
            <a:ext cx="3358570" cy="599208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3" idx="0"/>
          </p:cNvCxnSpPr>
          <p:nvPr/>
        </p:nvCxnSpPr>
        <p:spPr>
          <a:xfrm flipH="1">
            <a:off x="3321628" y="2807842"/>
            <a:ext cx="2811319" cy="623452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15001" y="877460"/>
            <a:ext cx="2459182" cy="35790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Kafka</a:t>
            </a:r>
            <a:r>
              <a:rPr lang="en-US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Center 2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87583" y="949042"/>
            <a:ext cx="2459182" cy="35790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Kafka</a:t>
            </a:r>
            <a:r>
              <a:rPr lang="en-US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Center 1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3" name="Straight Arrow Connector 32"/>
          <p:cNvCxnSpPr>
            <a:endCxn id="40" idx="0"/>
          </p:cNvCxnSpPr>
          <p:nvPr/>
        </p:nvCxnSpPr>
        <p:spPr>
          <a:xfrm flipH="1">
            <a:off x="5713845" y="3117273"/>
            <a:ext cx="878610" cy="316330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" idx="2"/>
            <a:endCxn id="13" idx="0"/>
          </p:cNvCxnSpPr>
          <p:nvPr/>
        </p:nvCxnSpPr>
        <p:spPr>
          <a:xfrm>
            <a:off x="1870366" y="3117259"/>
            <a:ext cx="1451262" cy="314035"/>
          </a:xfrm>
          <a:prstGeom prst="straightConnector1">
            <a:avLst/>
          </a:prstGeom>
          <a:ln>
            <a:solidFill>
              <a:srgbClr val="ABCC7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62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489"/>
    </mc:Choice>
    <mc:Fallback>
      <p:transition xmlns:p14="http://schemas.microsoft.com/office/powerpoint/2010/main" advTm="54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Architecture : Rule 3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28" y="554184"/>
            <a:ext cx="9040091" cy="51954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2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Don</a:t>
            </a:r>
            <a:r>
              <a:rPr lang="fr-FR" sz="22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sz="22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t make any web service calls between data centers!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lang="en-US" sz="2200" b="1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office_space_m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1308105"/>
            <a:ext cx="4762500" cy="3981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636" y="5521035"/>
            <a:ext cx="8532091" cy="51954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2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It kills latency, which kills availability!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lang="en-US" sz="2200" b="1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0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76"/>
    </mc:Choice>
    <mc:Fallback>
      <p:transition xmlns:p14="http://schemas.microsoft.com/office/powerpoint/2010/main" advTm="6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:  Architecture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23455" y="819727"/>
            <a:ext cx="7680037" cy="5079999"/>
            <a:chOff x="912090" y="1616363"/>
            <a:chExt cx="6767947" cy="4110181"/>
          </a:xfrm>
        </p:grpSpPr>
        <p:grpSp>
          <p:nvGrpSpPr>
            <p:cNvPr id="22" name="Group 21"/>
            <p:cNvGrpSpPr/>
            <p:nvPr/>
          </p:nvGrpSpPr>
          <p:grpSpPr>
            <a:xfrm>
              <a:off x="912090" y="1616363"/>
              <a:ext cx="6767947" cy="4110181"/>
              <a:chOff x="0" y="1983904"/>
              <a:chExt cx="7287492" cy="4239096"/>
            </a:xfrm>
          </p:grpSpPr>
          <p:pic>
            <p:nvPicPr>
              <p:cNvPr id="3" name="Picture 2" descr="map12 copy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545" y="1983904"/>
                <a:ext cx="6199909" cy="423909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287336" y="5148936"/>
                <a:ext cx="914400" cy="914400"/>
              </a:xfrm>
              <a:prstGeom prst="rect">
                <a:avLst/>
              </a:prstGeom>
            </p:spPr>
            <p:txBody>
              <a:bodyPr vert="horz" wrap="none" lIns="0" tIns="45720" rIns="91440" bIns="45720" rtlCol="0">
                <a:noAutofit/>
              </a:bodyPr>
              <a:lstStyle/>
              <a:p>
                <a:pPr marL="342900" marR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91715" y="5288096"/>
                <a:ext cx="914400" cy="914400"/>
              </a:xfrm>
              <a:prstGeom prst="rect">
                <a:avLst/>
              </a:prstGeom>
            </p:spPr>
            <p:txBody>
              <a:bodyPr vert="horz" wrap="none" lIns="0" tIns="45720" rIns="91440" bIns="45720" rtlCol="0">
                <a:noAutofit/>
              </a:bodyPr>
              <a:lstStyle/>
              <a:p>
                <a:pPr marL="342900" marR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0" y="5039953"/>
                <a:ext cx="914400" cy="914400"/>
              </a:xfrm>
              <a:prstGeom prst="rect">
                <a:avLst/>
              </a:prstGeom>
            </p:spPr>
            <p:txBody>
              <a:bodyPr vert="horz" wrap="none" lIns="0" tIns="45720" rIns="91440" bIns="45720" rtlCol="0">
                <a:noAutofit/>
              </a:bodyPr>
              <a:lstStyle/>
              <a:p>
                <a:pPr marL="342900" marR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" name="Extract 12"/>
              <p:cNvSpPr/>
              <p:nvPr/>
            </p:nvSpPr>
            <p:spPr>
              <a:xfrm>
                <a:off x="3971637" y="3382818"/>
                <a:ext cx="392546" cy="261390"/>
              </a:xfrm>
              <a:prstGeom prst="flowChartExtra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4-Point Star 14"/>
              <p:cNvSpPr/>
              <p:nvPr/>
            </p:nvSpPr>
            <p:spPr>
              <a:xfrm>
                <a:off x="1500911" y="3463638"/>
                <a:ext cx="357908" cy="330663"/>
              </a:xfrm>
              <a:prstGeom prst="star4">
                <a:avLst/>
              </a:prstGeom>
              <a:solidFill>
                <a:srgbClr val="FFFF00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4-Point Star 16"/>
              <p:cNvSpPr/>
              <p:nvPr/>
            </p:nvSpPr>
            <p:spPr>
              <a:xfrm>
                <a:off x="6929584" y="2830947"/>
                <a:ext cx="357908" cy="330663"/>
              </a:xfrm>
              <a:prstGeom prst="star4">
                <a:avLst/>
              </a:prstGeom>
              <a:solidFill>
                <a:srgbClr val="FFFF00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133977" y="2928862"/>
              <a:ext cx="950477" cy="667546"/>
              <a:chOff x="5133977" y="2928862"/>
              <a:chExt cx="950477" cy="667546"/>
            </a:xfrm>
          </p:grpSpPr>
          <p:sp>
            <p:nvSpPr>
              <p:cNvPr id="26" name="Extract 25"/>
              <p:cNvSpPr/>
              <p:nvPr/>
            </p:nvSpPr>
            <p:spPr>
              <a:xfrm>
                <a:off x="5618887" y="2928862"/>
                <a:ext cx="364560" cy="253441"/>
              </a:xfrm>
              <a:prstGeom prst="flowChartExtra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Extract 26"/>
              <p:cNvSpPr/>
              <p:nvPr/>
            </p:nvSpPr>
            <p:spPr>
              <a:xfrm>
                <a:off x="5133977" y="3217499"/>
                <a:ext cx="364560" cy="253441"/>
              </a:xfrm>
              <a:prstGeom prst="flowChartExtra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pic>
            <p:nvPicPr>
              <p:cNvPr id="30" name="Picture 29" descr="transparentHado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5038" y="3001817"/>
                <a:ext cx="849416" cy="5945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5014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51"/>
    </mc:Choice>
    <mc:Fallback>
      <p:transition xmlns:p14="http://schemas.microsoft.com/office/powerpoint/2010/main" advTm="2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map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3000"/>
            <a:alphaModFix amt="76000"/>
          </a:blip>
          <a:stretch>
            <a:fillRect/>
          </a:stretch>
        </p:blipFill>
        <p:spPr>
          <a:xfrm>
            <a:off x="347134" y="2079422"/>
            <a:ext cx="8388351" cy="4124529"/>
          </a:xfrm>
          <a:prstGeom prst="rect">
            <a:avLst/>
          </a:prstGeom>
        </p:spPr>
      </p:pic>
      <p:sp>
        <p:nvSpPr>
          <p:cNvPr id="137219" name="Rectangle 3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LinkedIn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37235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26E97C2-3B51-4DF0-974B-6950EA034539}" type="slidenum">
              <a:rPr lang="en-US" sz="1000">
                <a:solidFill>
                  <a:srgbClr val="898989"/>
                </a:solidFill>
              </a:rPr>
              <a:pPr algn="r"/>
              <a:t>5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1894" y="1491400"/>
            <a:ext cx="142875" cy="184150"/>
          </a:xfrm>
          <a:prstGeom prst="rect">
            <a:avLst/>
          </a:prstGeom>
        </p:spPr>
        <p:txBody>
          <a:bodyPr lIns="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0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6305021" y="4308611"/>
            <a:ext cx="1913350" cy="7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endParaRPr lang="en-US" sz="50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20" y="1131455"/>
            <a:ext cx="8971280" cy="517236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200" b="1" dirty="0" smtClean="0"/>
              <a:t>Then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Created in 2002 in Reid Hoffman’s living room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/>
              <a:t>In its first month of operation, LinkedIn added 4500 members!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2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200" b="1" dirty="0" smtClean="0"/>
              <a:t>Now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332M members in 200 countries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2 </a:t>
            </a:r>
            <a:r>
              <a:rPr lang="en-US" sz="2200" dirty="0"/>
              <a:t>members sign up every </a:t>
            </a:r>
            <a:r>
              <a:rPr lang="en-US" sz="2200" dirty="0" smtClean="0"/>
              <a:t>second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&gt;60% of members overseas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In Q3’14, 75% of new members came from overseas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2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1944"/>
    </mc:Choice>
    <mc:Fallback>
      <p:transition xmlns:p14="http://schemas.microsoft.com/office/powerpoint/2010/main" advTm="419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840163" y="5532438"/>
            <a:ext cx="1735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 baseline="30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557" y="2008718"/>
            <a:ext cx="7608887" cy="3189817"/>
          </a:xfrm>
          <a:prstGeom prst="rect">
            <a:avLst/>
          </a:prstGeom>
          <a:effectLst/>
        </p:spPr>
        <p:txBody>
          <a:bodyPr lIns="0"/>
          <a:lstStyle/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>
                <a:solidFill>
                  <a:schemeClr val="bg1"/>
                </a:solidFill>
              </a:rPr>
              <a:t>How </a:t>
            </a:r>
            <a:r>
              <a:rPr lang="en-US" sz="4000" dirty="0" smtClean="0">
                <a:solidFill>
                  <a:schemeClr val="bg1"/>
                </a:solidFill>
              </a:rPr>
              <a:t>did LinkedIn </a:t>
            </a:r>
            <a:r>
              <a:rPr lang="en-US" sz="4000" dirty="0">
                <a:solidFill>
                  <a:schemeClr val="bg1"/>
                </a:solidFill>
              </a:rPr>
              <a:t>scale for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company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and </a:t>
            </a:r>
            <a:r>
              <a:rPr lang="en-US" sz="4000" dirty="0" smtClean="0">
                <a:solidFill>
                  <a:srgbClr val="BFE18F"/>
                </a:solidFill>
              </a:rPr>
              <a:t>member </a:t>
            </a:r>
            <a:r>
              <a:rPr lang="en-US" sz="4000" dirty="0" smtClean="0">
                <a:solidFill>
                  <a:schemeClr val="bg1"/>
                </a:solidFill>
              </a:rPr>
              <a:t>growth?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558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D45442-443B-4849-9063-C6FF9CB129CB}" type="slidenum">
              <a:rPr lang="en-US" sz="1000">
                <a:solidFill>
                  <a:srgbClr val="898989"/>
                </a:solidFill>
              </a:rPr>
              <a:pPr algn="r"/>
              <a:t>50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4" name="Picture 3" descr="Check mark p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64" y="3253509"/>
            <a:ext cx="914400" cy="813814"/>
          </a:xfrm>
          <a:prstGeom prst="rect">
            <a:avLst/>
          </a:prstGeom>
        </p:spPr>
      </p:pic>
      <p:pic>
        <p:nvPicPr>
          <p:cNvPr id="9" name="Picture 8" descr="Check mark p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1" y="3209636"/>
            <a:ext cx="914400" cy="81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7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476"/>
    </mc:Choice>
    <mc:Fallback>
      <p:transition xmlns:p14="http://schemas.microsoft.com/office/powerpoint/2010/main" advTm="94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840163" y="5532438"/>
            <a:ext cx="1735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 baseline="30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557" y="2008718"/>
            <a:ext cx="7608887" cy="3189817"/>
          </a:xfrm>
          <a:prstGeom prst="rect">
            <a:avLst/>
          </a:prstGeom>
          <a:effectLst/>
        </p:spPr>
        <p:txBody>
          <a:bodyPr lIns="0"/>
          <a:lstStyle/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LinkedIn Search</a:t>
            </a:r>
          </a:p>
        </p:txBody>
      </p:sp>
      <p:sp>
        <p:nvSpPr>
          <p:cNvPr id="23558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D45442-443B-4849-9063-C6FF9CB129CB}" type="slidenum">
              <a:rPr lang="en-US" sz="1000">
                <a:solidFill>
                  <a:srgbClr val="898989"/>
                </a:solidFill>
              </a:rPr>
              <a:pPr algn="r"/>
              <a:t>51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1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088"/>
    </mc:Choice>
    <mc:Fallback>
      <p:transition xmlns:p14="http://schemas.microsoft.com/office/powerpoint/2010/main" advTm="130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364" y="600365"/>
            <a:ext cx="8936181" cy="576995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Search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5364" y="-11545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 descr="cash-c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2739384"/>
            <a:ext cx="4237180" cy="35898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65730"/>
            <a:ext cx="9144000" cy="227445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000" y="634999"/>
            <a:ext cx="8797636" cy="248227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Search important to LinkedIn?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400" baseline="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Search </a:t>
            </a:r>
            <a:r>
              <a:rPr lang="en-US" sz="24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is a significant income driver!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332M</a:t>
            </a:r>
            <a:r>
              <a:rPr lang="en-US" sz="24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members that recruiters pay to find! (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Recruiter Search</a:t>
            </a:r>
            <a:r>
              <a:rPr lang="en-US" sz="24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2M</a:t>
            </a:r>
            <a:r>
              <a:rPr lang="en-US" sz="2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jobs that companies pay to list so you can find them! (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Job Search</a:t>
            </a:r>
            <a:r>
              <a:rPr lang="en-US" sz="24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6810"/>
    </mc:Choice>
    <mc:Fallback>
      <p:transition xmlns:p14="http://schemas.microsoft.com/office/powerpoint/2010/main" advTm="368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840163" y="5532438"/>
            <a:ext cx="1735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 baseline="30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557" y="2008718"/>
            <a:ext cx="7608887" cy="3189817"/>
          </a:xfrm>
          <a:prstGeom prst="rect">
            <a:avLst/>
          </a:prstGeom>
          <a:effectLst/>
        </p:spPr>
        <p:txBody>
          <a:bodyPr lIns="0"/>
          <a:lstStyle/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What Makes LinkedIn Search Unique?</a:t>
            </a:r>
          </a:p>
        </p:txBody>
      </p:sp>
      <p:sp>
        <p:nvSpPr>
          <p:cNvPr id="23558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D45442-443B-4849-9063-C6FF9CB129CB}" type="slidenum">
              <a:rPr lang="en-US" sz="1000">
                <a:solidFill>
                  <a:srgbClr val="898989"/>
                </a:solidFill>
              </a:rPr>
              <a:pPr algn="r"/>
              <a:t>53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4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591"/>
    </mc:Choice>
    <mc:Fallback>
      <p:transition xmlns:p14="http://schemas.microsoft.com/office/powerpoint/2010/main" advTm="259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364" y="600365"/>
            <a:ext cx="8936181" cy="576995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Search : Federated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5364" y="-11545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5730"/>
            <a:ext cx="9144000" cy="227445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227"/>
            <a:ext cx="9144000" cy="5715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20273" y="1766455"/>
            <a:ext cx="1039091" cy="3359727"/>
          </a:xfrm>
          <a:prstGeom prst="rect">
            <a:avLst/>
          </a:prstGeom>
          <a:solidFill>
            <a:srgbClr val="FFFF00">
              <a:alpha val="1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3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3966"/>
    </mc:Choice>
    <mc:Fallback>
      <p:transition xmlns:p14="http://schemas.microsoft.com/office/powerpoint/2010/main" advTm="239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Search : Federated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28" y="554183"/>
            <a:ext cx="9040091" cy="556490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We index many entities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members, jobs, companies, groups, universities, articles, slides, etc..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These are separate (vertical) search-engines!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0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6824"/>
    </mc:Choice>
    <mc:Fallback>
      <p:transition xmlns:p14="http://schemas.microsoft.com/office/powerpoint/2010/main" advTm="168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Search : Federated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28" y="554183"/>
            <a:ext cx="9040091" cy="556490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We index many entities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members, jobs, companies, groups, universities, articles, slides, etc..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These are separate (vertical) search-engines!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When a user enters “</a:t>
            </a:r>
            <a:r>
              <a:rPr lang="en-US" sz="2000" dirty="0" err="1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sr</a:t>
            </a: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 software engineer”, which index should we look in?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Jobs, members, groups?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2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462"/>
    </mc:Choice>
    <mc:Fallback>
      <p:transition xmlns:p14="http://schemas.microsoft.com/office/powerpoint/2010/main" advTm="124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Search : Federated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28" y="554183"/>
            <a:ext cx="9040091" cy="556490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We index many entities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members, jobs, companies, groups, universities, articles, slides, etc..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These are separate (vertical) search-engines!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88898B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When a user enters “</a:t>
            </a:r>
            <a:r>
              <a:rPr lang="en-US" sz="2000" dirty="0" err="1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sr</a:t>
            </a: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 software engineer”</a:t>
            </a:r>
            <a:r>
              <a:rPr lang="en-US" sz="2000" dirty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 , which index should we look in?</a:t>
            </a:r>
            <a:endParaRPr lang="en-US" sz="2000" dirty="0" smtClean="0">
              <a:solidFill>
                <a:srgbClr val="88898B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Jobs, members, groups?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Can we simply send the request to all of the search engines and then show the most relevant results?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No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Ranks (scores) are not comparable across verticals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3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3293"/>
    </mc:Choice>
    <mc:Fallback>
      <p:transition xmlns:p14="http://schemas.microsoft.com/office/powerpoint/2010/main" advTm="1332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Search : Federated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28" y="554183"/>
            <a:ext cx="9040091" cy="5761181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We index many entities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members, jobs, companies, groups, universities, articles, slides, etc..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These are separate (vertical) search-engines!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88898B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When a user enters “</a:t>
            </a:r>
            <a:r>
              <a:rPr lang="en-US" sz="2000" dirty="0" err="1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sr</a:t>
            </a:r>
            <a:r>
              <a:rPr lang="en-US" sz="2000" dirty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 software engineer” , which index should we look in?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Jobs, members, groups?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88898B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Can we simply send the request to all of the search engines and then show the most relevant results?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No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Ranks (scores) are not comparable across verticals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What if we pick a vertical based on a user feature?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Job seeker sees jobs, recruiter sees members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Intent Detection : done by Federator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2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131"/>
    </mc:Choice>
    <mc:Fallback>
      <p:transition xmlns:p14="http://schemas.microsoft.com/office/powerpoint/2010/main" advTm="1213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Search : Query Rewriting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28" y="554183"/>
            <a:ext cx="9040091" cy="556490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Say a recruiter searches for “</a:t>
            </a:r>
            <a:r>
              <a:rPr lang="en-US" sz="2000" dirty="0" err="1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sr</a:t>
            </a: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 software </a:t>
            </a:r>
            <a:r>
              <a:rPr lang="en-US" sz="2000" dirty="0" err="1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There are 20+ ways to represent this title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senior </a:t>
            </a:r>
            <a:r>
              <a:rPr lang="en-US" sz="2000" dirty="0" err="1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swe</a:t>
            </a: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err="1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sr</a:t>
            </a: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swe</a:t>
            </a: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senior software engineer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1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866"/>
    </mc:Choice>
    <mc:Fallback>
      <p:transition xmlns:p14="http://schemas.microsoft.com/office/powerpoint/2010/main" advTm="508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map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3000"/>
            <a:alphaModFix amt="76000"/>
          </a:blip>
          <a:stretch>
            <a:fillRect/>
          </a:stretch>
        </p:blipFill>
        <p:spPr>
          <a:xfrm>
            <a:off x="347134" y="2079422"/>
            <a:ext cx="8388351" cy="4124529"/>
          </a:xfrm>
          <a:prstGeom prst="rect">
            <a:avLst/>
          </a:prstGeom>
        </p:spPr>
      </p:pic>
      <p:sp>
        <p:nvSpPr>
          <p:cNvPr id="137219" name="Rectangle 3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LinkedIn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37235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26E97C2-3B51-4DF0-974B-6950EA034539}" type="slidenum">
              <a:rPr lang="en-US" sz="1000">
                <a:solidFill>
                  <a:srgbClr val="898989"/>
                </a:solidFill>
              </a:rPr>
              <a:pPr algn="r"/>
              <a:t>6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1894" y="1491400"/>
            <a:ext cx="142875" cy="184150"/>
          </a:xfrm>
          <a:prstGeom prst="rect">
            <a:avLst/>
          </a:prstGeom>
        </p:spPr>
        <p:txBody>
          <a:bodyPr lIns="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0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6305021" y="4308611"/>
            <a:ext cx="1913350" cy="7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endParaRPr lang="en-US" sz="50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20" y="1131455"/>
            <a:ext cx="8971280" cy="517236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200" b="1" dirty="0" smtClean="0"/>
              <a:t>Then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Created in 2002 in Reid Hoffman’s living room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/>
              <a:t>In its first month of operation, LinkedIn added 4500 members!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2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200" b="1" dirty="0" smtClean="0"/>
              <a:t>Now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332M members in 200 countries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2 </a:t>
            </a:r>
            <a:r>
              <a:rPr lang="en-US" sz="2200" dirty="0"/>
              <a:t>members sign up every </a:t>
            </a:r>
            <a:r>
              <a:rPr lang="en-US" sz="2200" dirty="0" smtClean="0"/>
              <a:t>second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&gt;60% of members overseas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In Q3’14, 75% of new members are coming from overseas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Fastest growing demographic is not geographic, it’s students!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&gt; 10% of user base already and growing!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5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536"/>
    </mc:Choice>
    <mc:Fallback>
      <p:transition xmlns:p14="http://schemas.microsoft.com/office/powerpoint/2010/main" advTm="575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Search : Query Rewriting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28" y="554183"/>
            <a:ext cx="9040091" cy="556490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Say a recruiter searches for “</a:t>
            </a:r>
            <a:r>
              <a:rPr lang="en-US" sz="2000" dirty="0" err="1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sr</a:t>
            </a: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 software </a:t>
            </a:r>
            <a:r>
              <a:rPr lang="en-US" sz="2000" dirty="0" err="1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There are 20+ ways to represent this title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senior </a:t>
            </a:r>
            <a:r>
              <a:rPr lang="en-US" sz="2000" dirty="0" err="1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swe</a:t>
            </a:r>
            <a:endParaRPr lang="en-US" sz="2000" dirty="0" smtClean="0">
              <a:solidFill>
                <a:srgbClr val="88898B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err="1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sr</a:t>
            </a: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swe</a:t>
            </a:r>
            <a:endParaRPr lang="en-US" sz="2000" dirty="0" smtClean="0">
              <a:solidFill>
                <a:srgbClr val="88898B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senior software engineer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To solve this, we can use a title </a:t>
            </a:r>
            <a:r>
              <a:rPr lang="en-US" sz="2000" dirty="0" err="1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standarizer</a:t>
            </a: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, though not every title may have a canonical form!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If a standardized title exists, we can rewrite the user query 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b="1" dirty="0" err="1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title:sr</a:t>
            </a: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err="1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title:software</a:t>
            </a: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err="1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title:eng</a:t>
            </a: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  <a:sym typeface="Wingdings"/>
              </a:rPr>
              <a:t> std_title:sswe234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1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6716"/>
    </mc:Choice>
    <mc:Fallback>
      <p:transition xmlns:p14="http://schemas.microsoft.com/office/powerpoint/2010/main" advTm="1671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Search : Query Rewriting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28" y="554183"/>
            <a:ext cx="9040091" cy="556490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Say a recruiter searches for “</a:t>
            </a:r>
            <a:r>
              <a:rPr lang="en-US" sz="2000" dirty="0" err="1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sr</a:t>
            </a: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 software </a:t>
            </a:r>
            <a:r>
              <a:rPr lang="en-US" sz="2000" dirty="0" err="1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There are 20+ ways to represent this title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senior </a:t>
            </a:r>
            <a:r>
              <a:rPr lang="en-US" sz="2000" dirty="0" err="1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swe</a:t>
            </a:r>
            <a:endParaRPr lang="en-US" sz="2000" dirty="0" smtClean="0">
              <a:solidFill>
                <a:srgbClr val="88898B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err="1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sr</a:t>
            </a: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swe</a:t>
            </a:r>
            <a:endParaRPr lang="en-US" sz="2000" dirty="0" smtClean="0">
              <a:solidFill>
                <a:srgbClr val="88898B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senior software engineer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88898B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To solve this, we developed a title </a:t>
            </a:r>
            <a:r>
              <a:rPr lang="en-US" sz="2000" dirty="0" err="1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standarizer</a:t>
            </a:r>
            <a:r>
              <a:rPr lang="en-US" sz="2000" dirty="0" smtClean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88898B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If a standardized title exists, we can rewrite the user query 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b="1" dirty="0" err="1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title:sr</a:t>
            </a:r>
            <a:r>
              <a:rPr lang="en-US" sz="2000" b="1" dirty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err="1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title:software</a:t>
            </a:r>
            <a:r>
              <a:rPr lang="en-US" sz="2000" b="1" dirty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err="1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title:eng</a:t>
            </a:r>
            <a:r>
              <a:rPr lang="en-US" sz="2000" b="1" dirty="0">
                <a:solidFill>
                  <a:srgbClr val="88898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88898B"/>
                </a:solidFill>
                <a:latin typeface="Arial" pitchFamily="34" charset="0"/>
                <a:cs typeface="Arial" pitchFamily="34" charset="0"/>
                <a:sym typeface="Wingdings"/>
              </a:rPr>
              <a:t> std_title:sswe234</a:t>
            </a:r>
            <a:endParaRPr lang="en-US" sz="2000" dirty="0" smtClean="0">
              <a:solidFill>
                <a:srgbClr val="88898B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  <a:sym typeface="Wingdings"/>
              </a:rPr>
              <a:t>Query Rewriting helps by expanding the search space by methods such as synonym expansion, spell correction, etc… </a:t>
            </a:r>
            <a:r>
              <a:rPr lang="en-US" sz="20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  <a:sym typeface="Wingdings"/>
              </a:rPr>
              <a:t> So we need it!</a:t>
            </a:r>
            <a:endParaRPr lang="en-US" sz="2000" b="1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1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1532"/>
    </mc:Choice>
    <mc:Fallback>
      <p:transition xmlns:p14="http://schemas.microsoft.com/office/powerpoint/2010/main" advTm="215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Search : Flexible Scoring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28" y="554183"/>
            <a:ext cx="9040091" cy="556490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We index many entities!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Companies, Members, Universities, etc…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2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We use different scoring formulas and signals for each vertical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2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We need a way to easily plug-in different custom scorers!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2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4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8524"/>
    </mc:Choice>
    <mc:Fallback>
      <p:transition xmlns:p14="http://schemas.microsoft.com/office/powerpoint/2010/main" advTm="385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Search : Open Source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28" y="554183"/>
            <a:ext cx="9040091" cy="556490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Leading open source alternatives (</a:t>
            </a:r>
            <a:r>
              <a:rPr lang="en-US" sz="2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e.g. Lucene, </a:t>
            </a:r>
            <a:r>
              <a:rPr lang="en-US" sz="2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ElasticSearch</a:t>
            </a:r>
            <a:r>
              <a:rPr lang="en-US" sz="2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SOLR</a:t>
            </a: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) do not offer these!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Search Federation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2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Pluggable Query Rewriting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2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Pluggable and Flexible Scoring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2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22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 offer some distributed system management, which we will have to re-invent unfortunately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2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9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2658"/>
    </mc:Choice>
    <mc:Fallback>
      <p:transition xmlns:p14="http://schemas.microsoft.com/office/powerpoint/2010/main" advTm="326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LinkedIn Search : Open Source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28" y="554183"/>
            <a:ext cx="9040091" cy="556490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Leading open source alternatives (</a:t>
            </a:r>
            <a:r>
              <a:rPr lang="en-US" sz="2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e.g. Lucene, </a:t>
            </a:r>
            <a:r>
              <a:rPr lang="en-US" sz="2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ElasticSearch</a:t>
            </a:r>
            <a:r>
              <a:rPr lang="en-US" sz="2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SOLR</a:t>
            </a: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) do not offer these!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Search Federation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2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Pluggable Query Rewriting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2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Pluggable and Flexible Scoring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2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22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 offer some distributed system management, which we will have to re-invent </a:t>
            </a: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unfortunately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2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200" b="1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So, we created Galene, LinkedIn’s new search architecture!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200" dirty="0">
                <a:solidFill>
                  <a:srgbClr val="0073B2"/>
                </a:solidFill>
                <a:latin typeface="Arial" pitchFamily="34" charset="0"/>
                <a:cs typeface="Arial" pitchFamily="34" charset="0"/>
                <a:hlinkClick r:id="rId3"/>
              </a:rPr>
              <a:t>https://engineering.linkedin.com/search/did-you-mean-</a:t>
            </a: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  <a:hlinkClick r:id="rId3"/>
              </a:rPr>
              <a:t>galene</a:t>
            </a:r>
            <a:r>
              <a:rPr lang="en-US" sz="2200" dirty="0" smtClean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200" dirty="0" smtClean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2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207"/>
    </mc:Choice>
    <mc:Fallback>
      <p:transition xmlns:p14="http://schemas.microsoft.com/office/powerpoint/2010/main" advTm="92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840163" y="5532438"/>
            <a:ext cx="1735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 baseline="30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3546" y="3579092"/>
            <a:ext cx="3059546" cy="877454"/>
          </a:xfrm>
          <a:prstGeom prst="rect">
            <a:avLst/>
          </a:prstGeom>
          <a:effectLst/>
        </p:spPr>
        <p:txBody>
          <a:bodyPr lIns="0"/>
          <a:lstStyle/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y Questions?</a:t>
            </a:r>
          </a:p>
        </p:txBody>
      </p:sp>
      <p:sp>
        <p:nvSpPr>
          <p:cNvPr id="23558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D45442-443B-4849-9063-C6FF9CB129CB}" type="slidenum">
              <a:rPr lang="en-US" sz="1000">
                <a:solidFill>
                  <a:srgbClr val="898989"/>
                </a:solidFill>
              </a:rPr>
              <a:pPr algn="r"/>
              <a:t>65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600" y="3858301"/>
            <a:ext cx="7608887" cy="1743555"/>
          </a:xfrm>
          <a:prstGeom prst="rect">
            <a:avLst/>
          </a:prstGeom>
          <a:effectLst/>
        </p:spPr>
        <p:txBody>
          <a:bodyPr lIns="0"/>
          <a:lstStyle/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86" y="3193464"/>
            <a:ext cx="1625600" cy="1625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6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20"/>
    </mc:Choice>
    <mc:Fallback>
      <p:transition xmlns:p14="http://schemas.microsoft.com/office/powerpoint/2010/main" advTm="10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840163" y="5532438"/>
            <a:ext cx="1735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 baseline="30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557" y="2008718"/>
            <a:ext cx="7608887" cy="3189817"/>
          </a:xfrm>
          <a:prstGeom prst="rect">
            <a:avLst/>
          </a:prstGeom>
          <a:effectLst/>
        </p:spPr>
        <p:txBody>
          <a:bodyPr lIns="0"/>
          <a:lstStyle/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Bonus Slides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23558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D45442-443B-4849-9063-C6FF9CB129CB}" type="slidenum">
              <a:rPr lang="en-US" sz="1000">
                <a:solidFill>
                  <a:srgbClr val="898989"/>
                </a:solidFill>
              </a:rPr>
              <a:pPr algn="r"/>
              <a:t>66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2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631"/>
    </mc:Choice>
    <mc:Fallback>
      <p:transition xmlns:p14="http://schemas.microsoft.com/office/powerpoint/2010/main" advTm="463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840163" y="5532438"/>
            <a:ext cx="1735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 baseline="30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557" y="2008718"/>
            <a:ext cx="7608887" cy="3189817"/>
          </a:xfrm>
          <a:prstGeom prst="rect">
            <a:avLst/>
          </a:prstGeom>
          <a:effectLst/>
        </p:spPr>
        <p:txBody>
          <a:bodyPr lIns="0"/>
          <a:lstStyle/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Galene </a:t>
            </a:r>
            <a:r>
              <a:rPr lang="en-US" sz="4000" dirty="0" smtClean="0">
                <a:solidFill>
                  <a:schemeClr val="bg1"/>
                </a:solidFill>
              </a:rPr>
              <a:t>Architecture</a:t>
            </a:r>
          </a:p>
        </p:txBody>
      </p:sp>
      <p:sp>
        <p:nvSpPr>
          <p:cNvPr id="23558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D45442-443B-4849-9063-C6FF9CB129CB}" type="slidenum">
              <a:rPr lang="en-US" sz="1000">
                <a:solidFill>
                  <a:srgbClr val="898989"/>
                </a:solidFill>
              </a:rPr>
              <a:pPr algn="r"/>
              <a:t>67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6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91"/>
    </mc:Choice>
    <mc:Fallback>
      <p:transition xmlns:p14="http://schemas.microsoft.com/office/powerpoint/2010/main" advTm="39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364" y="600365"/>
            <a:ext cx="8936181" cy="576995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7010" y="4908213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Galene Architecture : Querying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80144" y="4306435"/>
            <a:ext cx="2309091" cy="57727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4000" y="1166083"/>
            <a:ext cx="1581727" cy="369454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5364" y="-11545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13764" y="1526307"/>
            <a:ext cx="1269994" cy="297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Federator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216073" y="1078341"/>
            <a:ext cx="1269994" cy="297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Frontend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216074" y="662710"/>
            <a:ext cx="1269994" cy="297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553338" y="3043373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705738" y="3195773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858138" y="3348173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</a:t>
            </a:r>
            <a:r>
              <a:rPr lang="en-US" dirty="0" smtClean="0"/>
              <a:t> Search Node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638799" y="2205170"/>
            <a:ext cx="1269994" cy="577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 </a:t>
            </a:r>
          </a:p>
          <a:p>
            <a:pPr algn="ctr"/>
            <a:r>
              <a:rPr lang="en-US" dirty="0" smtClean="0"/>
              <a:t>Broker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3909" y="3417455"/>
            <a:ext cx="1062182" cy="43872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818" y="2101264"/>
            <a:ext cx="4017819" cy="750455"/>
          </a:xfrm>
          <a:prstGeom prst="rect">
            <a:avLst/>
          </a:prstGeom>
          <a:ln>
            <a:solidFill>
              <a:srgbClr val="0073B2"/>
            </a:solidFill>
          </a:ln>
        </p:spPr>
        <p:txBody>
          <a:bodyPr vert="horz" wrap="square" lIns="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Query Rewriting </a:t>
            </a:r>
            <a:r>
              <a:rPr lang="en-US" sz="20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Pluggable</a:t>
            </a:r>
            <a:r>
              <a:rPr lang="en-US" sz="20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Scatter-gather across shards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722091" y="2297537"/>
            <a:ext cx="738909" cy="3232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8818" y="3073392"/>
            <a:ext cx="3997038" cy="750455"/>
          </a:xfrm>
          <a:prstGeom prst="rect">
            <a:avLst/>
          </a:prstGeom>
          <a:ln>
            <a:solidFill>
              <a:srgbClr val="0073B2"/>
            </a:solidFill>
          </a:ln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Lucene (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optionally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sharde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noProof="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Scoring (</a:t>
            </a:r>
            <a:r>
              <a:rPr lang="en-US" sz="2000" noProof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Pluggable</a:t>
            </a:r>
            <a:r>
              <a:rPr lang="en-US" sz="2000" noProof="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701310" y="3269665"/>
            <a:ext cx="738909" cy="3232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00364" y="1309246"/>
            <a:ext cx="4334164" cy="750455"/>
          </a:xfrm>
          <a:prstGeom prst="rect">
            <a:avLst/>
          </a:prstGeom>
          <a:ln>
            <a:solidFill>
              <a:srgbClr val="0073B2"/>
            </a:solidFill>
          </a:ln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Query Intent Detection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noProof="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Result Blending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5026892" y="1505519"/>
            <a:ext cx="738909" cy="3232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631546" y="2193635"/>
            <a:ext cx="1297710" cy="1928091"/>
          </a:xfrm>
          <a:prstGeom prst="rect">
            <a:avLst/>
          </a:prstGeom>
          <a:ln>
            <a:solidFill>
              <a:srgbClr val="0073B2"/>
            </a:solidFill>
          </a:ln>
        </p:spPr>
        <p:txBody>
          <a:bodyPr vert="horz" wrap="square" lIns="0" tIns="45720" rIns="91440" bIns="45720" rtlCol="0">
            <a:no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Other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Verticals</a:t>
            </a:r>
          </a:p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en-US" sz="2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99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95"/>
    </mc:Choice>
    <mc:Fallback>
      <p:transition xmlns:p14="http://schemas.microsoft.com/office/powerpoint/2010/main" advTm="2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ent Arrow 36"/>
          <p:cNvSpPr/>
          <p:nvPr/>
        </p:nvSpPr>
        <p:spPr>
          <a:xfrm>
            <a:off x="5509494" y="2043545"/>
            <a:ext cx="713506" cy="1895766"/>
          </a:xfrm>
          <a:prstGeom prst="ben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364" y="600365"/>
            <a:ext cx="8936181" cy="576995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3919" y="3349576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Galene Architecture : Indexing (Offline)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80144" y="4306435"/>
            <a:ext cx="2309091" cy="57727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8182" y="240145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4000" y="958273"/>
            <a:ext cx="1581727" cy="369454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5364" y="-11545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13764" y="1468582"/>
            <a:ext cx="1269994" cy="297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Federator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216073" y="1055251"/>
            <a:ext cx="1269994" cy="297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Frontend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216074" y="662710"/>
            <a:ext cx="1269994" cy="297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222971" y="2835563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375371" y="2987963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527771" y="3140363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</a:t>
            </a:r>
            <a:r>
              <a:rPr lang="en-US" dirty="0" smtClean="0"/>
              <a:t> Search Node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90054" y="4068619"/>
            <a:ext cx="1323110" cy="6326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18354" y="4378031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370754" y="4530431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523154" y="4682831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Indexer Node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216072" y="1893455"/>
            <a:ext cx="1269994" cy="577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 </a:t>
            </a:r>
          </a:p>
          <a:p>
            <a:pPr algn="ctr"/>
            <a:r>
              <a:rPr lang="en-US" dirty="0" smtClean="0"/>
              <a:t>Broker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35727" y="4659744"/>
            <a:ext cx="1362364" cy="10898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 Distribution Service</a:t>
            </a:r>
          </a:p>
        </p:txBody>
      </p:sp>
      <p:sp>
        <p:nvSpPr>
          <p:cNvPr id="7" name="Bent Arrow 6"/>
          <p:cNvSpPr/>
          <p:nvPr/>
        </p:nvSpPr>
        <p:spPr>
          <a:xfrm flipV="1">
            <a:off x="623454" y="4722090"/>
            <a:ext cx="1200728" cy="565728"/>
          </a:xfrm>
          <a:prstGeom prst="ben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225800" y="4999182"/>
            <a:ext cx="2974109" cy="281709"/>
          </a:xfrm>
          <a:prstGeom prst="rightArrow">
            <a:avLst/>
          </a:prstGeom>
          <a:solidFill>
            <a:srgbClr val="8CC6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ent Arrow 34"/>
          <p:cNvSpPr/>
          <p:nvPr/>
        </p:nvSpPr>
        <p:spPr>
          <a:xfrm>
            <a:off x="5507182" y="3140364"/>
            <a:ext cx="715818" cy="1916547"/>
          </a:xfrm>
          <a:prstGeom prst="ben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5273" y="4110182"/>
            <a:ext cx="2320636" cy="32327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4910" y="4017820"/>
            <a:ext cx="3729182" cy="5888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BCC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Offline Index Building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BCC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Distribution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674" y="577273"/>
            <a:ext cx="5146962" cy="1720272"/>
          </a:xfrm>
          <a:prstGeom prst="rect">
            <a:avLst/>
          </a:prstGeom>
          <a:ln>
            <a:solidFill>
              <a:srgbClr val="0073B2"/>
            </a:solidFill>
          </a:ln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Batch-oriented, built daily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Builds offline ranking and rewriting models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noProof="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Rebuilds Indexes when new fields added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-165095" y="3099950"/>
            <a:ext cx="1512446" cy="3232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3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8715"/>
    </mc:Choice>
    <mc:Fallback>
      <p:transition xmlns:p14="http://schemas.microsoft.com/office/powerpoint/2010/main" advTm="487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map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3000"/>
            <a:alphaModFix amt="76000"/>
          </a:blip>
          <a:stretch>
            <a:fillRect/>
          </a:stretch>
        </p:blipFill>
        <p:spPr>
          <a:xfrm>
            <a:off x="347134" y="2079422"/>
            <a:ext cx="7503775" cy="4124529"/>
          </a:xfrm>
          <a:prstGeom prst="rect">
            <a:avLst/>
          </a:prstGeom>
        </p:spPr>
      </p:pic>
      <p:sp>
        <p:nvSpPr>
          <p:cNvPr id="137219" name="Rectangle 3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LinkedIn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37235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26E97C2-3B51-4DF0-974B-6950EA034539}" type="slidenum">
              <a:rPr lang="en-US" sz="1000">
                <a:solidFill>
                  <a:srgbClr val="898989"/>
                </a:solidFill>
              </a:rPr>
              <a:pPr algn="r"/>
              <a:t>7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1894" y="1491400"/>
            <a:ext cx="142875" cy="184150"/>
          </a:xfrm>
          <a:prstGeom prst="rect">
            <a:avLst/>
          </a:prstGeom>
        </p:spPr>
        <p:txBody>
          <a:bodyPr lIns="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0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6305021" y="4308611"/>
            <a:ext cx="1913350" cy="7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endParaRPr lang="en-US" sz="50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20" y="1131455"/>
            <a:ext cx="8867371" cy="495299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dirty="0" smtClean="0"/>
              <a:t>Member-growth started to ramp up during 2011, when we </a:t>
            </a:r>
            <a:r>
              <a:rPr lang="en-US" sz="2000" dirty="0" err="1" smtClean="0"/>
              <a:t>IPO’d</a:t>
            </a:r>
            <a:endParaRPr lang="en-US" sz="20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/>
              <a:t>2010 : 55M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/>
              <a:t>2011 : 90M (</a:t>
            </a:r>
            <a:r>
              <a:rPr lang="en-US" sz="2000" b="1" dirty="0" smtClean="0">
                <a:solidFill>
                  <a:schemeClr val="tx2"/>
                </a:solidFill>
              </a:rPr>
              <a:t>IPO</a:t>
            </a:r>
            <a:r>
              <a:rPr lang="en-US" sz="2000" dirty="0" smtClean="0"/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/>
              <a:t>2012 : 145M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/>
              <a:t>Q3’14 : 332M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800000"/>
                </a:solidFill>
              </a:rPr>
              <a:t>note : numbers reflect start of year</a:t>
            </a:r>
            <a:r>
              <a:rPr lang="en-US" sz="2200" dirty="0" smtClean="0"/>
              <a:t>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dirty="0" smtClean="0"/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b="1" dirty="0">
                <a:solidFill>
                  <a:srgbClr val="0073B2"/>
                </a:solidFill>
                <a:latin typeface="Arial" pitchFamily="34" charset="0"/>
                <a:cs typeface="Arial" pitchFamily="34" charset="0"/>
              </a:rPr>
              <a:t>We added ~ same number of users in 2010 than over previous 6 years!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>
              <a:solidFill>
                <a:srgbClr val="0073B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5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924"/>
    </mc:Choice>
    <mc:Fallback>
      <p:transition xmlns:p14="http://schemas.microsoft.com/office/powerpoint/2010/main" advTm="319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ent Arrow 36"/>
          <p:cNvSpPr/>
          <p:nvPr/>
        </p:nvSpPr>
        <p:spPr>
          <a:xfrm>
            <a:off x="5509494" y="2043545"/>
            <a:ext cx="713506" cy="1895766"/>
          </a:xfrm>
          <a:prstGeom prst="ben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364" y="600365"/>
            <a:ext cx="8936181" cy="576995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3919" y="3349576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Galene Architecture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80144" y="4306435"/>
            <a:ext cx="2309091" cy="57727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8182" y="240145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4000" y="958273"/>
            <a:ext cx="1581727" cy="369454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5364" y="-11545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13764" y="1468582"/>
            <a:ext cx="1269994" cy="297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Federator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216073" y="1055251"/>
            <a:ext cx="1269994" cy="297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Frontend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216074" y="662710"/>
            <a:ext cx="1269994" cy="297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222971" y="2835563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375371" y="2987963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527771" y="3140363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</a:t>
            </a:r>
            <a:r>
              <a:rPr lang="en-US" dirty="0" smtClean="0"/>
              <a:t> Search Node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90054" y="4068619"/>
            <a:ext cx="1323110" cy="6326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18354" y="4378031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370754" y="4530431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523154" y="4682831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Indexer Node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216072" y="1893455"/>
            <a:ext cx="1269994" cy="577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 </a:t>
            </a:r>
          </a:p>
          <a:p>
            <a:pPr algn="ctr"/>
            <a:r>
              <a:rPr lang="en-US" dirty="0" smtClean="0"/>
              <a:t>Broker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35727" y="4659744"/>
            <a:ext cx="1362364" cy="10898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 Distribution Service</a:t>
            </a:r>
          </a:p>
        </p:txBody>
      </p:sp>
      <p:sp>
        <p:nvSpPr>
          <p:cNvPr id="7" name="Bent Arrow 6"/>
          <p:cNvSpPr/>
          <p:nvPr/>
        </p:nvSpPr>
        <p:spPr>
          <a:xfrm flipV="1">
            <a:off x="623454" y="4722090"/>
            <a:ext cx="1200728" cy="565728"/>
          </a:xfrm>
          <a:prstGeom prst="ben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225800" y="4999182"/>
            <a:ext cx="2974109" cy="281709"/>
          </a:xfrm>
          <a:prstGeom prst="rightArrow">
            <a:avLst/>
          </a:prstGeom>
          <a:solidFill>
            <a:srgbClr val="8CC6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ent Arrow 34"/>
          <p:cNvSpPr/>
          <p:nvPr/>
        </p:nvSpPr>
        <p:spPr>
          <a:xfrm>
            <a:off x="5507182" y="3140364"/>
            <a:ext cx="715818" cy="1916547"/>
          </a:xfrm>
          <a:prstGeom prst="ben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5273" y="4110182"/>
            <a:ext cx="2320636" cy="32327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4910" y="4017820"/>
            <a:ext cx="3729182" cy="5888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BCC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Offline Index Building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BCC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Distribution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36" y="625755"/>
            <a:ext cx="5969000" cy="1002154"/>
          </a:xfrm>
          <a:prstGeom prst="rect">
            <a:avLst/>
          </a:prstGeom>
          <a:ln>
            <a:solidFill>
              <a:srgbClr val="0073B2"/>
            </a:solidFill>
          </a:ln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Bit-Torrent-based Index Distribution Service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noProof="0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Pushe</a:t>
            </a: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 new indexes and models to running services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1371595" y="2639278"/>
            <a:ext cx="2433791" cy="3232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403"/>
    </mc:Choice>
    <mc:Fallback>
      <p:transition xmlns:p14="http://schemas.microsoft.com/office/powerpoint/2010/main" advTm="154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364" y="600365"/>
            <a:ext cx="8936181" cy="576995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3919" y="3349576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Galene Architecture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80144" y="4306435"/>
            <a:ext cx="2309091" cy="57727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8182" y="240145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4000" y="958273"/>
            <a:ext cx="1581727" cy="369454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5364" y="-11545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13764" y="1468582"/>
            <a:ext cx="1269994" cy="297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Federator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216073" y="1055251"/>
            <a:ext cx="1269994" cy="297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Frontend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216074" y="662710"/>
            <a:ext cx="1269994" cy="297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130611" y="2835563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283011" y="2987963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435411" y="3140363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</a:t>
            </a:r>
            <a:r>
              <a:rPr lang="en-US" dirty="0" smtClean="0"/>
              <a:t> Search Node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935017" y="2216724"/>
            <a:ext cx="1323110" cy="842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</a:t>
            </a:r>
          </a:p>
          <a:p>
            <a:pPr algn="ctr"/>
            <a:r>
              <a:rPr lang="en-US" dirty="0" smtClean="0"/>
              <a:t>Live Updater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0054" y="4068619"/>
            <a:ext cx="1323110" cy="6326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125994" y="4378031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278394" y="4530431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430794" y="4682831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Indexer Node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216072" y="1893455"/>
            <a:ext cx="1269994" cy="577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 </a:t>
            </a:r>
          </a:p>
          <a:p>
            <a:pPr algn="ctr"/>
            <a:r>
              <a:rPr lang="en-US" dirty="0" smtClean="0"/>
              <a:t>Broker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35727" y="4659744"/>
            <a:ext cx="1362364" cy="10898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 Distribution Service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65417" y="2475347"/>
            <a:ext cx="1323110" cy="3532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2363" y="2454565"/>
            <a:ext cx="1323110" cy="3532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Databus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4673" y="3091874"/>
            <a:ext cx="1323110" cy="3532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4672" y="1925783"/>
            <a:ext cx="1323110" cy="3532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Samza</a:t>
            </a:r>
            <a:endParaRPr lang="en-US" dirty="0" smtClean="0"/>
          </a:p>
        </p:txBody>
      </p:sp>
      <p:sp>
        <p:nvSpPr>
          <p:cNvPr id="33" name="Right Arrow 32"/>
          <p:cNvSpPr/>
          <p:nvPr/>
        </p:nvSpPr>
        <p:spPr>
          <a:xfrm>
            <a:off x="3260436" y="2516909"/>
            <a:ext cx="607291" cy="288636"/>
          </a:xfrm>
          <a:prstGeom prst="rightArrow">
            <a:avLst/>
          </a:prstGeom>
          <a:solidFill>
            <a:srgbClr val="8CC6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55273" y="4110182"/>
            <a:ext cx="2320636" cy="32327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5819" y="3232729"/>
            <a:ext cx="3729182" cy="46181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BCC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Online Index Updates</a:t>
            </a:r>
            <a:endParaRPr kumimoji="0" lang="en-US" sz="1600" b="1" i="0" u="none" strike="noStrike" kern="1200" cap="none" spc="0" normalizeH="0" noProof="0" dirty="0" smtClean="0">
              <a:ln>
                <a:noFill/>
              </a:ln>
              <a:solidFill>
                <a:srgbClr val="ABCC7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6" name="Elbow Connector 35"/>
          <p:cNvCxnSpPr>
            <a:stCxn id="55" idx="3"/>
            <a:endCxn id="39" idx="1"/>
          </p:cNvCxnSpPr>
          <p:nvPr/>
        </p:nvCxnSpPr>
        <p:spPr>
          <a:xfrm>
            <a:off x="5188527" y="2651992"/>
            <a:ext cx="942084" cy="578426"/>
          </a:xfrm>
          <a:prstGeom prst="bentConnector3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6200000" flipH="1">
            <a:off x="5110009" y="3768446"/>
            <a:ext cx="1551704" cy="457176"/>
          </a:xfrm>
          <a:prstGeom prst="bentConnector2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ight Bracket 46"/>
          <p:cNvSpPr/>
          <p:nvPr/>
        </p:nvSpPr>
        <p:spPr>
          <a:xfrm>
            <a:off x="1417782" y="2089727"/>
            <a:ext cx="304800" cy="1231208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1412700" y="2624971"/>
            <a:ext cx="533862" cy="1316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635" y="625755"/>
            <a:ext cx="5588001" cy="921336"/>
          </a:xfrm>
          <a:prstGeom prst="rect">
            <a:avLst/>
          </a:prstGeom>
          <a:ln>
            <a:solidFill>
              <a:srgbClr val="0073B2"/>
            </a:solidFill>
          </a:ln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Online (near-real-time) indexer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Updates indexes between Hadoop builds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 rot="5400000">
            <a:off x="2393363" y="1640600"/>
            <a:ext cx="390254" cy="3232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7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730"/>
    </mc:Choice>
    <mc:Fallback>
      <p:transition xmlns:p14="http://schemas.microsoft.com/office/powerpoint/2010/main" advTm="117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364" y="600365"/>
            <a:ext cx="8936181" cy="576995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3919" y="3349576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9144000" cy="530124"/>
          </a:xfrm>
          <a:prstGeom prst="roundRect">
            <a:avLst>
              <a:gd name="adj" fmla="val 0"/>
            </a:avLst>
          </a:prstGeom>
          <a:solidFill>
            <a:srgbClr val="007F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2575" indent="-169863"/>
            <a:r>
              <a:rPr lang="en-US" sz="2600" dirty="0" smtClean="0">
                <a:solidFill>
                  <a:srgbClr val="FFFFFF"/>
                </a:solidFill>
                <a:latin typeface="Gill Sans"/>
                <a:cs typeface="Gill Sans"/>
              </a:rPr>
              <a:t>Galene Architecture</a:t>
            </a:r>
            <a:endParaRPr lang="en-US" sz="2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636" y="-230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80144" y="4306435"/>
            <a:ext cx="2309091" cy="57727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8182" y="240145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4000" y="958273"/>
            <a:ext cx="1581727" cy="369454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5364" y="-11545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13764" y="1468582"/>
            <a:ext cx="1269994" cy="297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Federator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216073" y="1055251"/>
            <a:ext cx="1269994" cy="297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Frontend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216074" y="662710"/>
            <a:ext cx="1269994" cy="297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130611" y="2835563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283011" y="2987963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435411" y="3140363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</a:t>
            </a:r>
            <a:r>
              <a:rPr lang="en-US" dirty="0" smtClean="0"/>
              <a:t> Search Node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911927" y="2124364"/>
            <a:ext cx="1323110" cy="842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</a:t>
            </a:r>
          </a:p>
          <a:p>
            <a:pPr algn="ctr"/>
            <a:r>
              <a:rPr lang="en-US" dirty="0" smtClean="0"/>
              <a:t>Live Updater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0054" y="4068619"/>
            <a:ext cx="1323110" cy="6326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125994" y="4378031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278394" y="4530431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430794" y="4682831"/>
            <a:ext cx="1512455" cy="789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Indexer Node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216072" y="1893455"/>
            <a:ext cx="1269994" cy="577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Vertical </a:t>
            </a:r>
          </a:p>
          <a:p>
            <a:pPr algn="ctr"/>
            <a:r>
              <a:rPr lang="en-US" dirty="0" smtClean="0"/>
              <a:t>Broker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35727" y="4659744"/>
            <a:ext cx="1362364" cy="10898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 Distribution Service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42327" y="2475347"/>
            <a:ext cx="1323110" cy="3532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2363" y="2454565"/>
            <a:ext cx="1323110" cy="3532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Databus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4673" y="3091874"/>
            <a:ext cx="1323110" cy="3532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4672" y="1925783"/>
            <a:ext cx="1323110" cy="3532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Samza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355273" y="4110182"/>
            <a:ext cx="2320636" cy="32327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8091" y="5668818"/>
            <a:ext cx="1881911" cy="58881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BCC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Periodic Index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BCC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BCC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Optimization</a:t>
            </a:r>
          </a:p>
        </p:txBody>
      </p:sp>
      <p:sp>
        <p:nvSpPr>
          <p:cNvPr id="10" name="Curved Left Arrow 9"/>
          <p:cNvSpPr/>
          <p:nvPr/>
        </p:nvSpPr>
        <p:spPr>
          <a:xfrm flipV="1">
            <a:off x="8024091" y="3382817"/>
            <a:ext cx="785091" cy="1893455"/>
          </a:xfrm>
          <a:prstGeom prst="curvedLeftArrow">
            <a:avLst/>
          </a:prstGeom>
          <a:solidFill>
            <a:srgbClr val="8CC6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44275" y="4343391"/>
            <a:ext cx="2840183" cy="1729518"/>
          </a:xfrm>
          <a:prstGeom prst="rect">
            <a:avLst/>
          </a:prstGeom>
          <a:ln>
            <a:solidFill>
              <a:srgbClr val="0073B2"/>
            </a:solidFill>
          </a:ln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1900" noProof="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Snapshots</a:t>
            </a:r>
            <a:r>
              <a:rPr lang="en-US" sz="19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live data into a compact format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Send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ss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-index to search nodes over bit-torrent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3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2628"/>
    </mc:Choice>
    <mc:Fallback>
      <p:transition xmlns:p14="http://schemas.microsoft.com/office/powerpoint/2010/main" advTm="226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840163" y="5532438"/>
            <a:ext cx="1735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 baseline="30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3546" y="3579092"/>
            <a:ext cx="3059546" cy="877454"/>
          </a:xfrm>
          <a:prstGeom prst="rect">
            <a:avLst/>
          </a:prstGeom>
          <a:effectLst/>
        </p:spPr>
        <p:txBody>
          <a:bodyPr lIns="0"/>
          <a:lstStyle/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y Questions?</a:t>
            </a:r>
          </a:p>
        </p:txBody>
      </p:sp>
      <p:sp>
        <p:nvSpPr>
          <p:cNvPr id="23558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D45442-443B-4849-9063-C6FF9CB129CB}" type="slidenum">
              <a:rPr lang="en-US" sz="1000">
                <a:solidFill>
                  <a:srgbClr val="898989"/>
                </a:solidFill>
              </a:rPr>
              <a:pPr algn="r"/>
              <a:t>73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600" y="3858301"/>
            <a:ext cx="7608887" cy="1743555"/>
          </a:xfrm>
          <a:prstGeom prst="rect">
            <a:avLst/>
          </a:prstGeom>
          <a:effectLst/>
        </p:spPr>
        <p:txBody>
          <a:bodyPr lIns="0"/>
          <a:lstStyle/>
          <a:p>
            <a:pPr marL="342900" indent="-342900" algn="ctr" fontAlgn="auto">
              <a:spcBef>
                <a:spcPts val="156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86" y="3193464"/>
            <a:ext cx="1625600" cy="1625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4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20"/>
    </mc:Choice>
    <mc:Fallback>
      <p:transition xmlns:p14="http://schemas.microsoft.com/office/powerpoint/2010/main" advTm="10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cket_take_of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7219" name="Rectangle 3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LinkedIn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37235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26E97C2-3B51-4DF0-974B-6950EA034539}" type="slidenum">
              <a:rPr lang="en-US" sz="1000">
                <a:solidFill>
                  <a:srgbClr val="898989"/>
                </a:solidFill>
              </a:rPr>
              <a:pPr algn="r"/>
              <a:t>8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1894" y="1491400"/>
            <a:ext cx="142875" cy="184150"/>
          </a:xfrm>
          <a:prstGeom prst="rect">
            <a:avLst/>
          </a:prstGeom>
        </p:spPr>
        <p:txBody>
          <a:bodyPr lIns="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0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6305021" y="4308611"/>
            <a:ext cx="1913350" cy="7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endParaRPr lang="en-US" sz="50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26163" y="4377269"/>
            <a:ext cx="245770" cy="249141"/>
          </a:xfrm>
          <a:prstGeom prst="rect">
            <a:avLst/>
          </a:prstGeom>
        </p:spPr>
        <p:txBody>
          <a:bodyPr lIns="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***</a:t>
            </a:r>
            <a:endParaRPr lang="en-US" sz="10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20" y="1131456"/>
            <a:ext cx="8971280" cy="4560454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dirty="0" smtClean="0"/>
              <a:t>Employee-growth also started to ramp up during 2011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/>
              <a:t>2010 : 500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/>
              <a:t>2011 </a:t>
            </a:r>
            <a:r>
              <a:rPr lang="en-US" sz="2000" dirty="0"/>
              <a:t>: 1K (</a:t>
            </a:r>
            <a:r>
              <a:rPr lang="en-US" sz="2000" b="1" dirty="0">
                <a:solidFill>
                  <a:schemeClr val="tx2"/>
                </a:solidFill>
              </a:rPr>
              <a:t>IPO</a:t>
            </a:r>
            <a:r>
              <a:rPr lang="en-US" sz="2000" dirty="0" smtClean="0"/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/>
              <a:t>2012 : 2100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/>
              <a:t>Q3’14: 6K (</a:t>
            </a:r>
            <a:r>
              <a:rPr lang="en-US" sz="2000" b="1" dirty="0" smtClean="0">
                <a:solidFill>
                  <a:srgbClr val="0073B2"/>
                </a:solidFill>
              </a:rPr>
              <a:t>25% in Engineering</a:t>
            </a:r>
            <a:r>
              <a:rPr lang="en-US" sz="2000" dirty="0" smtClean="0"/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lang="en-US" sz="2000" dirty="0" smtClean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800000"/>
                </a:solidFill>
              </a:rPr>
              <a:t>note : numbers reflect start of year</a:t>
            </a:r>
            <a:r>
              <a:rPr lang="en-US" sz="2200" dirty="0" smtClean="0"/>
              <a:t>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dirty="0" smtClean="0"/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8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506"/>
    </mc:Choice>
    <mc:Fallback>
      <p:transition xmlns:p14="http://schemas.microsoft.com/office/powerpoint/2010/main" advTm="505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cket_take_of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7235" name="Slide Number Placeholder 7"/>
          <p:cNvSpPr txBox="1">
            <a:spLocks noGrp="1"/>
          </p:cNvSpPr>
          <p:nvPr/>
        </p:nvSpPr>
        <p:spPr bwMode="auto">
          <a:xfrm>
            <a:off x="6553200" y="64198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26E97C2-3B51-4DF0-974B-6950EA034539}" type="slidenum">
              <a:rPr lang="en-US" sz="1000">
                <a:solidFill>
                  <a:srgbClr val="898989"/>
                </a:solidFill>
              </a:rPr>
              <a:pPr algn="r"/>
              <a:t>9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@r39132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 descr="alan-shepard-1-siz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6" y="320432"/>
            <a:ext cx="2192713" cy="332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956"/>
    </mc:Choice>
    <mc:Fallback>
      <p:transition xmlns:p14="http://schemas.microsoft.com/office/powerpoint/2010/main" advTm="109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nkedIn_generic">
  <a:themeElements>
    <a:clrScheme name="LinkedIn">
      <a:dk1>
        <a:srgbClr val="000000"/>
      </a:dk1>
      <a:lt1>
        <a:srgbClr val="FFFFFF"/>
      </a:lt1>
      <a:dk2>
        <a:srgbClr val="0073B2"/>
      </a:dk2>
      <a:lt2>
        <a:srgbClr val="CDCCCA"/>
      </a:lt2>
      <a:accent1>
        <a:srgbClr val="0073B2"/>
      </a:accent1>
      <a:accent2>
        <a:srgbClr val="8CC63F"/>
      </a:accent2>
      <a:accent3>
        <a:srgbClr val="FE7328"/>
      </a:accent3>
      <a:accent4>
        <a:srgbClr val="3C3D41"/>
      </a:accent4>
      <a:accent5>
        <a:srgbClr val="88898B"/>
      </a:accent5>
      <a:accent6>
        <a:srgbClr val="CDCCCA"/>
      </a:accent6>
      <a:hlink>
        <a:srgbClr val="0073B2"/>
      </a:hlink>
      <a:folHlink>
        <a:srgbClr val="0073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45720" rIns="91440" bIns="45720" rtlCol="0">
        <a:no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chemeClr val="accent5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43832</TotalTime>
  <Words>4261</Words>
  <Application>Microsoft Macintosh PowerPoint</Application>
  <PresentationFormat>On-screen Show (4:3)</PresentationFormat>
  <Paragraphs>949</Paragraphs>
  <Slides>73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LinkedIn_generic</vt:lpstr>
      <vt:lpstr>Software Development &amp; Arch @ LinkedIn</vt:lpstr>
      <vt:lpstr>About Me</vt:lpstr>
      <vt:lpstr>PowerPoint Presentation</vt:lpstr>
      <vt:lpstr>LinkedIn</vt:lpstr>
      <vt:lpstr>LinkedIn</vt:lpstr>
      <vt:lpstr>LinkedIn</vt:lpstr>
      <vt:lpstr>LinkedIn</vt:lpstr>
      <vt:lpstr>LinkedIn</vt:lpstr>
      <vt:lpstr>PowerPoint Presentation</vt:lpstr>
      <vt:lpstr>PowerPoint Presentation</vt:lpstr>
      <vt:lpstr>LinkedIn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LinkedIn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LinkedIn Recruiting Solutions “tagline”</dc:title>
  <dc:creator>LinkedIn Corporation</dc:creator>
  <cp:lastModifiedBy>SIDDHARTH ANAND</cp:lastModifiedBy>
  <cp:revision>3535</cp:revision>
  <cp:lastPrinted>2011-05-06T18:00:30Z</cp:lastPrinted>
  <dcterms:created xsi:type="dcterms:W3CDTF">2011-06-06T22:11:38Z</dcterms:created>
  <dcterms:modified xsi:type="dcterms:W3CDTF">2014-11-03T22:49:06Z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wDesign">
    <vt:lpwstr>Yes</vt:lpwstr>
  </property>
  <property fmtid="{D5CDD505-2E9C-101B-9397-08002B2CF9AE}" pid="3" name="Output Device">
    <vt:lpwstr>Canon Colorpass 1000</vt:lpwstr>
  </property>
</Properties>
</file>