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9" r:id="rId9"/>
    <p:sldId id="266" r:id="rId10"/>
    <p:sldId id="259" r:id="rId11"/>
    <p:sldId id="283" r:id="rId12"/>
    <p:sldId id="282" r:id="rId13"/>
    <p:sldId id="298" r:id="rId14"/>
    <p:sldId id="284" r:id="rId15"/>
    <p:sldId id="275" r:id="rId16"/>
    <p:sldId id="286" r:id="rId17"/>
    <p:sldId id="276" r:id="rId18"/>
    <p:sldId id="289" r:id="rId19"/>
    <p:sldId id="287" r:id="rId20"/>
    <p:sldId id="279" r:id="rId21"/>
    <p:sldId id="277" r:id="rId22"/>
    <p:sldId id="285" r:id="rId23"/>
    <p:sldId id="280" r:id="rId24"/>
    <p:sldId id="278" r:id="rId25"/>
    <p:sldId id="293" r:id="rId26"/>
    <p:sldId id="294" r:id="rId27"/>
    <p:sldId id="296" r:id="rId28"/>
    <p:sldId id="272" r:id="rId29"/>
    <p:sldId id="297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D39"/>
    <a:srgbClr val="A6A61E"/>
    <a:srgbClr val="7E7D45"/>
    <a:srgbClr val="E2E725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78835" autoAdjust="0"/>
  </p:normalViewPr>
  <p:slideViewPr>
    <p:cSldViewPr>
      <p:cViewPr varScale="1">
        <p:scale>
          <a:sx n="85" d="100"/>
          <a:sy n="85" d="100"/>
        </p:scale>
        <p:origin x="-78" y="-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CE4A0-C73E-4F37-AA1B-27DEAA253D58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E1E30-031A-4C3C-8525-F1191E95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16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98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23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40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9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9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5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64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04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3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55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6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E1E30-031A-4C3C-8525-F1191E959C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87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4E8B-9726-4A5E-915A-9D6C277D1A1D}" type="datetime1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DDAB-79EC-473F-BC37-DFDDE6785B59}" type="datetime1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2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00AA-CFA6-4F50-B02A-6EAC28A41D3A}" type="datetime1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9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1716-ECDC-4FF6-BEA0-4F9A2CB7DB49}" type="datetime1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3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BAA7-8273-4739-BE84-5E88990B3475}" type="datetime1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9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3F29-A45E-4B03-8EAB-A9535D94D2A8}" type="datetime1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0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E5B7-87C7-46B6-8DB0-695AB3304772}" type="datetime1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2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F7E71-8EB9-42BD-BE92-6FEE87CF0AE3}" type="datetime1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8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7539-89B3-42D9-9D3F-0B60909F2333}" type="datetime1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C7CC-4DE0-4BAE-974C-7EDA1181B633}" type="datetime1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9AA9-E0DC-489C-A5A5-41A8B7F7C793}" type="datetime1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4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CB73E-A166-4DA2-A2DD-C9A7D1FA8A0F}" type="datetime1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F1F8E-05C2-4CBD-A26D-597032A5B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blogs/aws/amazon-s3-two-trillion-objects-11-million-requests-second/" TargetMode="External"/><Relationship Id="rId2" Type="http://schemas.openxmlformats.org/officeDocument/2006/relationships/hyperlink" Target="http://perspectives.mvdirona.com/2014/07/03/ChallengesInDesigningAtScaleFormalMethodsInBuildingRobustDistributedSystems.asp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dalkescientific.com/writings/diary/archive/2009/12/29/problems_with_tdd.html" TargetMode="External"/><Relationship Id="rId5" Type="http://schemas.openxmlformats.org/officeDocument/2006/relationships/hyperlink" Target="http://proceedings.informingscience.org/InSITE2012/InSITE12p165-187Bulajic0052.pdf" TargetMode="External"/><Relationship Id="rId4" Type="http://schemas.openxmlformats.org/officeDocument/2006/relationships/hyperlink" Target="http://www.cs.toronto.edu/~chechik/courses07/csc410/p366-zhu.pd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people/lamport/tla/amazon.html" TargetMode="External"/><Relationship Id="rId2" Type="http://schemas.openxmlformats.org/officeDocument/2006/relationships/hyperlink" Target="http://www.eecs.northwestern.edu/~robby/courses/395-495-2009-fall/quick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ink.springer.com/chapter/10.1007/978-3-662-43652-3_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19150"/>
            <a:ext cx="8229600" cy="2133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Evolution of </a:t>
            </a:r>
            <a:r>
              <a:rPr lang="en-US" b="1" dirty="0" smtClean="0"/>
              <a:t>Testing Methodology </a:t>
            </a:r>
            <a:r>
              <a:rPr lang="en-US" b="1" dirty="0"/>
              <a:t>at </a:t>
            </a:r>
            <a:r>
              <a:rPr lang="en-US" b="1" dirty="0" smtClean="0"/>
              <a:t>AWS: From </a:t>
            </a:r>
            <a:r>
              <a:rPr lang="en-US" b="1" dirty="0"/>
              <a:t>Status Quo </a:t>
            </a:r>
            <a:r>
              <a:rPr lang="en-US" b="1" dirty="0" smtClean="0"/>
              <a:t>To Formal </a:t>
            </a:r>
            <a:r>
              <a:rPr lang="en-US" b="1" dirty="0"/>
              <a:t>Methods With TLA+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57550"/>
            <a:ext cx="6400800" cy="13144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Tim Rath</a:t>
            </a:r>
          </a:p>
          <a:p>
            <a:r>
              <a:rPr lang="en-US" dirty="0" smtClean="0"/>
              <a:t>Principal Engineer</a:t>
            </a:r>
          </a:p>
          <a:p>
            <a:r>
              <a:rPr lang="en-US" dirty="0" smtClean="0"/>
              <a:t>AWS Database Services</a:t>
            </a:r>
          </a:p>
          <a:p>
            <a:r>
              <a:rPr lang="en-US" dirty="0" smtClean="0"/>
              <a:t>Amazon.com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5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4367"/>
    </mc:Choice>
    <mc:Fallback>
      <p:transition spd="slow" advTm="9436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Adequacy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147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Literature expresses </a:t>
            </a:r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orm </a:t>
            </a:r>
            <a:r>
              <a:rPr lang="en-US" dirty="0"/>
              <a:t>o</a:t>
            </a:r>
            <a:r>
              <a:rPr lang="en-US" dirty="0" smtClean="0"/>
              <a:t>f measurable code coverage</a:t>
            </a:r>
            <a:r>
              <a:rPr lang="en-US" baseline="30000" dirty="0" smtClean="0"/>
              <a:t> [3]</a:t>
            </a:r>
          </a:p>
          <a:p>
            <a:endParaRPr lang="en-US" sz="2800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Status Quo Criteria: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tatement</a:t>
            </a:r>
            <a:r>
              <a:rPr lang="en-US" dirty="0" smtClean="0"/>
              <a:t> coverage</a:t>
            </a:r>
            <a:endParaRPr lang="en-US" dirty="0" smtClean="0"/>
          </a:p>
          <a:p>
            <a:pPr lvl="2"/>
            <a:r>
              <a:rPr lang="en-US" dirty="0" smtClean="0"/>
              <a:t>Most common adequacy criteria employed today</a:t>
            </a:r>
          </a:p>
          <a:p>
            <a:pPr lvl="2"/>
            <a:r>
              <a:rPr lang="en-US" dirty="0" smtClean="0"/>
              <a:t>Tools readily available to measure and report</a:t>
            </a:r>
          </a:p>
          <a:p>
            <a:pPr lvl="2"/>
            <a:r>
              <a:rPr lang="en-US" dirty="0" smtClean="0"/>
              <a:t>Extremely weak </a:t>
            </a:r>
            <a:r>
              <a:rPr lang="en-US" dirty="0" smtClean="0"/>
              <a:t>criteria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62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2281"/>
    </mc:Choice>
    <mc:Fallback>
      <p:transition spd="slow" advTm="1322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Adequacy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Literature expresses </a:t>
            </a:r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orm </a:t>
            </a:r>
            <a:r>
              <a:rPr lang="en-US" dirty="0"/>
              <a:t>o</a:t>
            </a:r>
            <a:r>
              <a:rPr lang="en-US" dirty="0" smtClean="0"/>
              <a:t>f measurable code coverage</a:t>
            </a:r>
            <a:r>
              <a:rPr lang="en-US" baseline="30000" dirty="0" smtClean="0"/>
              <a:t> [3]</a:t>
            </a:r>
          </a:p>
          <a:p>
            <a:endParaRPr lang="en-US" sz="2800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Perfect Criteria:</a:t>
            </a:r>
          </a:p>
          <a:p>
            <a:pPr lvl="1"/>
            <a:r>
              <a:rPr lang="en-US" dirty="0" smtClean="0"/>
              <a:t>Cover every execution path across every possible state for the system</a:t>
            </a:r>
          </a:p>
          <a:p>
            <a:pPr lvl="2"/>
            <a:r>
              <a:rPr lang="en-US" dirty="0" smtClean="0"/>
              <a:t>States may be infinite</a:t>
            </a:r>
            <a:endParaRPr lang="en-US" dirty="0" smtClean="0"/>
          </a:p>
          <a:p>
            <a:pPr lvl="2"/>
            <a:r>
              <a:rPr lang="en-US" dirty="0" smtClean="0"/>
              <a:t>Test space is exponential with path length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9980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041"/>
    </mc:Choice>
    <mc:Fallback>
      <p:transition spd="slow" advTm="870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Adequacy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7350"/>
            <a:ext cx="8229600" cy="2514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Real world </a:t>
            </a:r>
            <a:r>
              <a:rPr lang="en-US" dirty="0" smtClean="0"/>
              <a:t>practice </a:t>
            </a:r>
            <a:r>
              <a:rPr lang="en-US" dirty="0" smtClean="0"/>
              <a:t>further defines test adequacy criteria through an ad-hoc </a:t>
            </a:r>
            <a:r>
              <a:rPr lang="en-US" dirty="0" smtClean="0"/>
              <a:t>process:</a:t>
            </a:r>
            <a:endParaRPr lang="en-US" dirty="0" smtClean="0"/>
          </a:p>
          <a:p>
            <a:pPr lvl="1"/>
            <a:r>
              <a:rPr lang="en-US" dirty="0" smtClean="0"/>
              <a:t>Brain-storm test scenarios</a:t>
            </a:r>
          </a:p>
          <a:p>
            <a:pPr lvl="1"/>
            <a:r>
              <a:rPr lang="en-US" dirty="0" smtClean="0"/>
              <a:t>Brain-storm stress test workloads</a:t>
            </a:r>
          </a:p>
          <a:p>
            <a:pPr lvl="1"/>
            <a:r>
              <a:rPr lang="en-US" dirty="0" smtClean="0"/>
              <a:t>Brain-storm failure </a:t>
            </a:r>
            <a:r>
              <a:rPr lang="en-US" dirty="0" smtClean="0"/>
              <a:t>scenarios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285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3307"/>
    </mc:Choice>
    <mc:Fallback>
      <p:transition spd="slow" advTm="1333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90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Better testing of distributed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2667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look for strategies that: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elp to understand and protect algorithm invariants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elp expand test coverage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 thorough testing as early as possible in the development process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1356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952"/>
    </mc:Choice>
    <mc:Fallback>
      <p:transition spd="slow" advTm="549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Development starts with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2" y="1123950"/>
            <a:ext cx="8811855" cy="4382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" y="1123950"/>
            <a:ext cx="9144000" cy="41416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3" y="1138239"/>
            <a:ext cx="9107172" cy="43535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20420495">
            <a:off x="827413" y="2383777"/>
            <a:ext cx="7703456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      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 to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understand algorithm invariants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0181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836"/>
    </mc:Choice>
    <mc:Fallback>
      <p:transition spd="slow" advTm="1378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Starts With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Write tests and test support structure while working on the implementation</a:t>
            </a:r>
          </a:p>
          <a:p>
            <a:pPr marL="0" indent="0" algn="ctr">
              <a:buNone/>
            </a:pPr>
            <a:endParaRPr lang="en-US" sz="800" dirty="0" smtClean="0"/>
          </a:p>
          <a:p>
            <a:pPr lvl="1"/>
            <a:r>
              <a:rPr lang="en-US" sz="2400" dirty="0" smtClean="0"/>
              <a:t>The spirit of “Test Driven Development” without subscribing to the specific formula</a:t>
            </a:r>
            <a:endParaRPr lang="en-US" sz="900" dirty="0" smtClean="0"/>
          </a:p>
          <a:p>
            <a:pPr lvl="2"/>
            <a:r>
              <a:rPr lang="en-US" dirty="0" smtClean="0"/>
              <a:t>It is unclear how useful adhering to strict TDD concepts really is </a:t>
            </a:r>
            <a:r>
              <a:rPr lang="en-US" baseline="30000" dirty="0" smtClean="0"/>
              <a:t>[4]</a:t>
            </a:r>
          </a:p>
          <a:p>
            <a:pPr lvl="2"/>
            <a:r>
              <a:rPr lang="en-US" dirty="0" smtClean="0"/>
              <a:t>The emphasis it puts on test, and test thoroughness is where the value is</a:t>
            </a:r>
            <a:r>
              <a:rPr lang="en-US" baseline="30000" dirty="0" smtClean="0"/>
              <a:t> [5]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328823">
            <a:off x="3440411" y="2385271"/>
            <a:ext cx="51422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expand </a:t>
            </a:r>
            <a:r>
              <a:rPr lang="en-US" sz="4400" b="1" dirty="0">
                <a:solidFill>
                  <a:srgbClr val="FF0000"/>
                </a:solidFill>
              </a:rPr>
              <a:t>test </a:t>
            </a:r>
            <a:r>
              <a:rPr lang="en-US" sz="4400" b="1" dirty="0" smtClean="0">
                <a:solidFill>
                  <a:srgbClr val="FF0000"/>
                </a:solidFill>
              </a:rPr>
              <a:t>coverage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0301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6460"/>
    </mc:Choice>
    <mc:Fallback>
      <p:transition spd="slow" advTm="964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allAtOnce" bldLvl="2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Assert system </a:t>
            </a:r>
            <a:r>
              <a:rPr lang="en-US" dirty="0" smtClean="0"/>
              <a:t>invariants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31827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Asserts </a:t>
            </a:r>
            <a:r>
              <a:rPr lang="en-US" dirty="0"/>
              <a:t>enforce the specification in </a:t>
            </a:r>
            <a:r>
              <a:rPr lang="en-US" dirty="0" smtClean="0"/>
              <a:t>code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Strong</a:t>
            </a:r>
            <a:r>
              <a:rPr lang="en-US" dirty="0" smtClean="0"/>
              <a:t> assert statements </a:t>
            </a:r>
            <a:r>
              <a:rPr lang="en-US" dirty="0"/>
              <a:t>come from clear understanding of the specification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420495">
            <a:off x="322457" y="1748114"/>
            <a:ext cx="6727419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  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 to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protect </a:t>
            </a:r>
            <a:r>
              <a:rPr lang="en-US" sz="4400" b="1" dirty="0">
                <a:solidFill>
                  <a:srgbClr val="FF0000"/>
                </a:solidFill>
              </a:rPr>
              <a:t>algorithm </a:t>
            </a:r>
            <a:r>
              <a:rPr lang="en-US" sz="4400" b="1" dirty="0" smtClean="0">
                <a:solidFill>
                  <a:srgbClr val="FF0000"/>
                </a:solidFill>
              </a:rPr>
              <a:t>invariants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20419453">
            <a:off x="3676880" y="2895715"/>
            <a:ext cx="51422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expand </a:t>
            </a:r>
            <a:r>
              <a:rPr lang="en-US" sz="4400" b="1" dirty="0">
                <a:solidFill>
                  <a:srgbClr val="FF0000"/>
                </a:solidFill>
              </a:rPr>
              <a:t>test </a:t>
            </a:r>
            <a:r>
              <a:rPr lang="en-US" sz="4400" b="1" dirty="0" smtClean="0">
                <a:solidFill>
                  <a:srgbClr val="FF0000"/>
                </a:solidFill>
              </a:rPr>
              <a:t>coverage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8190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2241"/>
    </mc:Choice>
    <mc:Fallback>
      <p:transition spd="slow" advTm="1522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6" grpId="1" build="p"/>
      <p:bldP spid="5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Generative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209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Formalization around randomized testing with invariant or “property”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8248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242"/>
    </mc:Choice>
    <mc:Fallback>
      <p:transition spd="slow" advTm="312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Generative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00099" y="1314450"/>
            <a:ext cx="19050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Test Case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Generator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581400" y="1257300"/>
            <a:ext cx="1828800" cy="80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Test</a:t>
            </a:r>
          </a:p>
          <a:p>
            <a:pPr algn="ctr"/>
            <a:r>
              <a:rPr lang="en-US" b="1" dirty="0" smtClean="0"/>
              <a:t>Execution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573780" y="2396691"/>
            <a:ext cx="1828800" cy="895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Validation Of Properties Against Result</a:t>
            </a:r>
            <a:endParaRPr lang="en-US" b="1" dirty="0"/>
          </a:p>
        </p:txBody>
      </p:sp>
      <p:sp>
        <p:nvSpPr>
          <p:cNvPr id="9" name="Flowchart: Decision 8"/>
          <p:cNvSpPr/>
          <p:nvPr/>
        </p:nvSpPr>
        <p:spPr>
          <a:xfrm>
            <a:off x="3286709" y="3666631"/>
            <a:ext cx="2400300" cy="91440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Properties Violated?</a:t>
            </a:r>
            <a:endParaRPr lang="en-US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316980" y="2396692"/>
            <a:ext cx="1905000" cy="8953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Expected Properties Of Result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3" name="Elbow Connector 12"/>
          <p:cNvCxnSpPr>
            <a:stCxn id="9" idx="1"/>
            <a:endCxn id="6" idx="2"/>
          </p:cNvCxnSpPr>
          <p:nvPr/>
        </p:nvCxnSpPr>
        <p:spPr>
          <a:xfrm rot="10800000">
            <a:off x="1752599" y="2000250"/>
            <a:ext cx="1534110" cy="2123582"/>
          </a:xfrm>
          <a:prstGeom prst="bentConnector2">
            <a:avLst/>
          </a:prstGeom>
          <a:ln w="34925">
            <a:solidFill>
              <a:srgbClr val="39CD3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7" idx="2"/>
          </p:cNvCxnSpPr>
          <p:nvPr/>
        </p:nvCxnSpPr>
        <p:spPr>
          <a:xfrm>
            <a:off x="2705100" y="1657350"/>
            <a:ext cx="876301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1"/>
            <a:endCxn id="8" idx="3"/>
          </p:cNvCxnSpPr>
          <p:nvPr/>
        </p:nvCxnSpPr>
        <p:spPr>
          <a:xfrm flipH="1">
            <a:off x="5402580" y="2844367"/>
            <a:ext cx="9144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Terminator 21"/>
          <p:cNvSpPr/>
          <p:nvPr/>
        </p:nvSpPr>
        <p:spPr>
          <a:xfrm>
            <a:off x="6522027" y="3838082"/>
            <a:ext cx="1524000" cy="571501"/>
          </a:xfrm>
          <a:prstGeom prst="flowChartTermina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Report Failure Case</a:t>
            </a:r>
            <a:endParaRPr lang="en-US" b="1" dirty="0"/>
          </a:p>
        </p:txBody>
      </p:sp>
      <p:cxnSp>
        <p:nvCxnSpPr>
          <p:cNvPr id="23" name="Straight Arrow Connector 22"/>
          <p:cNvCxnSpPr>
            <a:stCxn id="9" idx="3"/>
            <a:endCxn id="22" idx="1"/>
          </p:cNvCxnSpPr>
          <p:nvPr/>
        </p:nvCxnSpPr>
        <p:spPr>
          <a:xfrm>
            <a:off x="5687009" y="4123832"/>
            <a:ext cx="835018" cy="1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4"/>
            <a:endCxn id="8" idx="0"/>
          </p:cNvCxnSpPr>
          <p:nvPr/>
        </p:nvCxnSpPr>
        <p:spPr>
          <a:xfrm flipH="1">
            <a:off x="4488180" y="2057400"/>
            <a:ext cx="7620" cy="339291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2"/>
            <a:endCxn id="9" idx="0"/>
          </p:cNvCxnSpPr>
          <p:nvPr/>
        </p:nvCxnSpPr>
        <p:spPr>
          <a:xfrm flipH="1">
            <a:off x="4486859" y="3292042"/>
            <a:ext cx="1321" cy="374589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" y="289222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Loop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826327" y="3754501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687009" y="3754501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Yes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5197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4470"/>
    </mc:Choice>
    <mc:Fallback>
      <p:transition spd="slow" advTm="1444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22" grpId="0" animBg="1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Anecdotes From </a:t>
            </a:r>
            <a:r>
              <a:rPr lang="en-US" dirty="0" err="1" smtClean="0"/>
              <a:t>QuickCheck</a:t>
            </a:r>
            <a:r>
              <a:rPr lang="en-US" dirty="0" smtClean="0"/>
              <a:t> Paper </a:t>
            </a:r>
            <a:r>
              <a:rPr lang="en-US" baseline="30000" dirty="0" smtClean="0"/>
              <a:t>[6]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49"/>
            <a:ext cx="8229600" cy="3165873"/>
          </a:xfrm>
        </p:spPr>
        <p:txBody>
          <a:bodyPr>
            <a:normAutofit/>
          </a:bodyPr>
          <a:lstStyle/>
          <a:p>
            <a:endParaRPr lang="en-US" sz="900" dirty="0" smtClean="0"/>
          </a:p>
          <a:p>
            <a:r>
              <a:rPr lang="en-US" dirty="0" smtClean="0"/>
              <a:t>Made them think harder about properties; document the specification</a:t>
            </a:r>
            <a:endParaRPr lang="en-US" dirty="0" smtClean="0"/>
          </a:p>
          <a:p>
            <a:endParaRPr lang="en-US" sz="1050" dirty="0" smtClean="0"/>
          </a:p>
          <a:p>
            <a:r>
              <a:rPr lang="en-US" dirty="0" smtClean="0"/>
              <a:t>Need to think about the input domain to exercise less probable paths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420495">
            <a:off x="56249" y="1965180"/>
            <a:ext cx="8017901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 </a:t>
            </a:r>
            <a:r>
              <a:rPr lang="en-US" sz="4400" b="1" dirty="0">
                <a:solidFill>
                  <a:srgbClr val="FF0000"/>
                </a:solidFill>
              </a:rPr>
              <a:t>to </a:t>
            </a:r>
            <a:r>
              <a:rPr lang="en-US" sz="4400" b="1" dirty="0" smtClean="0">
                <a:solidFill>
                  <a:srgbClr val="FF0000"/>
                </a:solidFill>
              </a:rPr>
              <a:t>understand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and </a:t>
            </a:r>
            <a:r>
              <a:rPr lang="en-US" sz="4400" b="1" dirty="0">
                <a:solidFill>
                  <a:srgbClr val="FF0000"/>
                </a:solidFill>
              </a:rPr>
              <a:t>protect algorithm </a:t>
            </a:r>
            <a:r>
              <a:rPr lang="en-US" sz="4400" b="1" dirty="0" smtClean="0">
                <a:solidFill>
                  <a:srgbClr val="FF0000"/>
                </a:solidFill>
              </a:rPr>
              <a:t>invariants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419453">
            <a:off x="3893569" y="2938010"/>
            <a:ext cx="51422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expand </a:t>
            </a:r>
            <a:r>
              <a:rPr lang="en-US" sz="4400" b="1" dirty="0">
                <a:solidFill>
                  <a:srgbClr val="FF0000"/>
                </a:solidFill>
              </a:rPr>
              <a:t>test </a:t>
            </a:r>
            <a:r>
              <a:rPr lang="en-US" sz="4400" b="1" dirty="0" smtClean="0">
                <a:solidFill>
                  <a:srgbClr val="FF0000"/>
                </a:solidFill>
              </a:rPr>
              <a:t>coverage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7087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8423"/>
    </mc:Choice>
    <mc:Fallback>
      <p:transition spd="slow" advTm="1184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7350"/>
            <a:ext cx="8229600" cy="857250"/>
          </a:xfrm>
        </p:spPr>
        <p:txBody>
          <a:bodyPr/>
          <a:lstStyle/>
          <a:p>
            <a:r>
              <a:rPr lang="en-US" b="1" dirty="0" smtClean="0"/>
              <a:t>AWS Landscape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19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137"/>
    </mc:Choice>
    <mc:Fallback>
      <p:transition spd="slow" advTm="8137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Process Clusters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20</a:t>
            </a:fld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2881745" y="2561359"/>
            <a:ext cx="914400" cy="457200"/>
          </a:xfrm>
          <a:prstGeom prst="cub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64970" y="2476500"/>
            <a:ext cx="609600" cy="6477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0" y="2466109"/>
            <a:ext cx="609600" cy="6477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74570" y="2819400"/>
            <a:ext cx="621030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248400" y="2800350"/>
            <a:ext cx="609600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48000" y="2800350"/>
            <a:ext cx="609600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be 10"/>
          <p:cNvSpPr/>
          <p:nvPr/>
        </p:nvSpPr>
        <p:spPr>
          <a:xfrm>
            <a:off x="3796145" y="2561359"/>
            <a:ext cx="914400" cy="457200"/>
          </a:xfrm>
          <a:prstGeom prst="cub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4710545" y="2561359"/>
            <a:ext cx="914400" cy="457200"/>
          </a:xfrm>
          <a:prstGeom prst="cub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/>
          <p:cNvSpPr/>
          <p:nvPr/>
        </p:nvSpPr>
        <p:spPr>
          <a:xfrm>
            <a:off x="5611091" y="2561359"/>
            <a:ext cx="914400" cy="457200"/>
          </a:xfrm>
          <a:prstGeom prst="cub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ket 13"/>
          <p:cNvSpPr/>
          <p:nvPr/>
        </p:nvSpPr>
        <p:spPr>
          <a:xfrm>
            <a:off x="1108365" y="2000250"/>
            <a:ext cx="381000" cy="1600200"/>
          </a:xfrm>
          <a:prstGeom prst="leftBracket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ket 14"/>
          <p:cNvSpPr/>
          <p:nvPr/>
        </p:nvSpPr>
        <p:spPr>
          <a:xfrm flipH="1">
            <a:off x="7658100" y="1989859"/>
            <a:ext cx="381000" cy="1600200"/>
          </a:xfrm>
          <a:prstGeom prst="leftBracket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74828" y="1352550"/>
            <a:ext cx="1308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Process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45199" y="4000500"/>
            <a:ext cx="7132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1)  Run multiple nodes in the same process as unit test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62705" y="3990108"/>
            <a:ext cx="7390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2)  Insert arbitrary code into the communication channel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641966" y="3990108"/>
            <a:ext cx="6016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3)  Ability to pipeline the inserted bits of code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828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1018"/>
    </mc:Choice>
    <mc:Fallback>
      <p:transition spd="slow" advTm="2610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44167 -4.44444E-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4.44444E-6 L -0.425 -4.44444E-6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4.44444E-6 L 0.09167 -4.44444E-6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4.44444E-6 L -0.36666 -4.44444E-6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-0.44167 -4.44444E-6 " pathEditMode="relative" rAng="0" ptsTypes="AA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.00834 -4.44444E-6 L 0.36667 -4.44444E-6 " pathEditMode="relative" rAng="0" ptsTypes="AA">
                                      <p:cBhvr>
                                        <p:cTn id="93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4.44444E-6 L 0.45 -4.44444E-6 " pathEditMode="relative" rAng="0" ptsTypes="AA">
                                      <p:cBhvr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08333 -4.44444E-6 " pathEditMode="relative" rAng="0" ptsTypes="AA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4.44444E-6 L -0.425 -4.44444E-6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7 -4.44444E-6 L 0.45833 -4.44444E-6 " pathEditMode="relative" rAng="0" ptsTypes="AA">
                                      <p:cBhvr>
                                        <p:cTn id="1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5" grpId="0" animBg="1"/>
      <p:bldP spid="15" grpId="1" animBg="1"/>
      <p:bldP spid="16" grpId="0"/>
      <p:bldP spid="16" grpId="1"/>
      <p:bldP spid="17" grpId="0"/>
      <p:bldP spid="17" grpId="1"/>
      <p:bldP spid="18" grpId="0"/>
      <p:bldP spid="18" grpId="1"/>
      <p:bldP spid="1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Process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Helps write better </a:t>
            </a:r>
            <a:r>
              <a:rPr lang="en-US" dirty="0" smtClean="0"/>
              <a:t>integration tests</a:t>
            </a:r>
          </a:p>
          <a:p>
            <a:pPr lvl="1"/>
            <a:r>
              <a:rPr lang="en-US" dirty="0" smtClean="0"/>
              <a:t>Allows easy construction of intricate test scenarios</a:t>
            </a:r>
          </a:p>
          <a:p>
            <a:pPr lvl="1"/>
            <a:r>
              <a:rPr lang="en-US" dirty="0" smtClean="0"/>
              <a:t>Integration testing of distributed components in a unit test environment</a:t>
            </a:r>
          </a:p>
          <a:p>
            <a:r>
              <a:rPr lang="en-US" dirty="0" smtClean="0"/>
              <a:t>Helps write better</a:t>
            </a:r>
            <a:r>
              <a:rPr lang="en-US" dirty="0" smtClean="0"/>
              <a:t> </a:t>
            </a:r>
            <a:r>
              <a:rPr lang="en-US" dirty="0" smtClean="0"/>
              <a:t>stress tests</a:t>
            </a:r>
          </a:p>
          <a:p>
            <a:pPr lvl="1"/>
            <a:r>
              <a:rPr lang="en-US" dirty="0" smtClean="0"/>
              <a:t>Direct control at the communication layer</a:t>
            </a:r>
          </a:p>
          <a:p>
            <a:pPr lvl="1"/>
            <a:r>
              <a:rPr lang="en-US" dirty="0" smtClean="0"/>
              <a:t>Much faster, lower over-head test cycles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419453">
            <a:off x="63835" y="1289475"/>
            <a:ext cx="51422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expand </a:t>
            </a:r>
            <a:r>
              <a:rPr lang="en-US" sz="4400" b="1" dirty="0">
                <a:solidFill>
                  <a:srgbClr val="FF0000"/>
                </a:solidFill>
              </a:rPr>
              <a:t>test </a:t>
            </a:r>
            <a:r>
              <a:rPr lang="en-US" sz="4400" b="1" dirty="0" smtClean="0">
                <a:solidFill>
                  <a:srgbClr val="FF0000"/>
                </a:solidFill>
              </a:rPr>
              <a:t>coverage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382806">
            <a:off x="2171127" y="2085497"/>
            <a:ext cx="729475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allows thorough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 testing </a:t>
            </a:r>
            <a:r>
              <a:rPr lang="en-US" sz="4400" b="1" dirty="0">
                <a:solidFill>
                  <a:srgbClr val="FF0000"/>
                </a:solidFill>
              </a:rPr>
              <a:t>as early as possible </a:t>
            </a:r>
            <a:r>
              <a:rPr lang="en-US" sz="4400" b="1" dirty="0" smtClean="0">
                <a:solidFill>
                  <a:srgbClr val="FF0000"/>
                </a:solidFill>
              </a:rPr>
              <a:t>in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     the </a:t>
            </a:r>
            <a:r>
              <a:rPr lang="en-US" sz="4400" b="1" dirty="0">
                <a:solidFill>
                  <a:srgbClr val="FF0000"/>
                </a:solidFill>
              </a:rPr>
              <a:t>development process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86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4301"/>
    </mc:Choice>
    <mc:Fallback>
      <p:transition spd="slow" advTm="2543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3" grpId="1" build="allAtOnce"/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Requires deep thinking which promotes even better understanding of the algorithms</a:t>
            </a:r>
          </a:p>
          <a:p>
            <a:r>
              <a:rPr lang="en-US" dirty="0" smtClean="0"/>
              <a:t>Hard to get right – can still lead to a false sense of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420495">
            <a:off x="1056013" y="2174411"/>
            <a:ext cx="7703456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      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 to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understand algorithm invariants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0851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8366"/>
    </mc:Choice>
    <mc:Fallback>
      <p:transition spd="slow" advTm="1083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</a:t>
            </a:r>
            <a:r>
              <a:rPr lang="en-US" dirty="0" smtClean="0"/>
              <a:t>recise specification of algorithms</a:t>
            </a:r>
          </a:p>
          <a:p>
            <a:r>
              <a:rPr lang="en-US" dirty="0" smtClean="0"/>
              <a:t>Tools to validate correctness</a:t>
            </a:r>
          </a:p>
          <a:p>
            <a:r>
              <a:rPr lang="en-US" dirty="0" smtClean="0"/>
              <a:t>We surveyed some of the systems and languages for writing formal specifications, and ended up finding what we were looking for in TLA+</a:t>
            </a:r>
            <a:r>
              <a:rPr lang="en-US" baseline="30000" dirty="0" smtClean="0"/>
              <a:t> [7]</a:t>
            </a:r>
            <a:r>
              <a:rPr lang="en-US" dirty="0" smtClean="0"/>
              <a:t> </a:t>
            </a:r>
          </a:p>
          <a:p>
            <a:r>
              <a:rPr lang="en-US" dirty="0" smtClean="0"/>
              <a:t>TLA+ gives us all possible executions over all possible system states for algorithm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035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2901"/>
    </mc:Choice>
    <mc:Fallback>
      <p:transition spd="slow" advTm="1829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TLA+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41764" y="2795639"/>
            <a:ext cx="609600" cy="57621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0" y="1646959"/>
            <a:ext cx="609600" cy="61792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20636" y="1454726"/>
            <a:ext cx="609600" cy="595849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4019549"/>
            <a:ext cx="609600" cy="619991"/>
          </a:xfrm>
          <a:prstGeom prst="ellipse">
            <a:avLst/>
          </a:prstGeom>
          <a:solidFill>
            <a:srgbClr val="E2E725"/>
          </a:solidFill>
          <a:ln>
            <a:solidFill>
              <a:srgbClr val="A6A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23309" y="4216897"/>
            <a:ext cx="609600" cy="646331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09" y="1788206"/>
            <a:ext cx="2410691" cy="23577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457200" y="2795639"/>
            <a:ext cx="990600" cy="17145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143001" y="1028700"/>
            <a:ext cx="942109" cy="42602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600200" y="4639541"/>
            <a:ext cx="1025236" cy="17145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613074" y="1401751"/>
            <a:ext cx="921326" cy="33250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7481456" y="4317422"/>
            <a:ext cx="1052945" cy="6234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72492" y="595382"/>
            <a:ext cx="672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</a:t>
            </a:r>
          </a:p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16158" y="2149308"/>
            <a:ext cx="672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</a:t>
            </a:r>
          </a:p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7834" y="4078935"/>
            <a:ext cx="672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</a:t>
            </a:r>
          </a:p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71585" y="853867"/>
            <a:ext cx="672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</a:t>
            </a:r>
          </a:p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814313" y="3667610"/>
            <a:ext cx="672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</a:t>
            </a:r>
          </a:p>
          <a:p>
            <a:r>
              <a:rPr lang="en-US" dirty="0" smtClean="0"/>
              <a:t>write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6587836" y="1979138"/>
            <a:ext cx="574964" cy="285750"/>
            <a:chOff x="5304129" y="4572000"/>
            <a:chExt cx="685800" cy="381000"/>
          </a:xfrm>
        </p:grpSpPr>
        <p:sp>
          <p:nvSpPr>
            <p:cNvPr id="38" name="Rectangle 37"/>
            <p:cNvSpPr/>
            <p:nvPr/>
          </p:nvSpPr>
          <p:spPr>
            <a:xfrm>
              <a:off x="5304129" y="45720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5304129" y="4572000"/>
              <a:ext cx="685800" cy="381000"/>
              <a:chOff x="2438400" y="3276600"/>
              <a:chExt cx="685800" cy="38100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2438400" y="3276600"/>
                <a:ext cx="6858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H="1">
                <a:off x="27813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24384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6"/>
          <p:cNvGrpSpPr/>
          <p:nvPr/>
        </p:nvGrpSpPr>
        <p:grpSpPr>
          <a:xfrm>
            <a:off x="3228109" y="4287780"/>
            <a:ext cx="574964" cy="285750"/>
            <a:chOff x="5304129" y="4572000"/>
            <a:chExt cx="685800" cy="381000"/>
          </a:xfrm>
        </p:grpSpPr>
        <p:sp>
          <p:nvSpPr>
            <p:cNvPr id="28" name="Rectangle 27"/>
            <p:cNvSpPr/>
            <p:nvPr/>
          </p:nvSpPr>
          <p:spPr>
            <a:xfrm>
              <a:off x="5304129" y="45720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5304129" y="4572000"/>
              <a:ext cx="685800" cy="381000"/>
              <a:chOff x="2438400" y="3276600"/>
              <a:chExt cx="685800" cy="3810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2438400" y="3276600"/>
                <a:ext cx="6858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 flipH="1">
                <a:off x="27813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4384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42"/>
          <p:cNvGrpSpPr/>
          <p:nvPr/>
        </p:nvGrpSpPr>
        <p:grpSpPr>
          <a:xfrm>
            <a:off x="2423511" y="1735843"/>
            <a:ext cx="574964" cy="285750"/>
            <a:chOff x="5304129" y="4572000"/>
            <a:chExt cx="685800" cy="381000"/>
          </a:xfrm>
        </p:grpSpPr>
        <p:sp>
          <p:nvSpPr>
            <p:cNvPr id="44" name="Rectangle 43"/>
            <p:cNvSpPr/>
            <p:nvPr/>
          </p:nvSpPr>
          <p:spPr>
            <a:xfrm>
              <a:off x="5304129" y="45720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5304129" y="4572000"/>
              <a:ext cx="685800" cy="381000"/>
              <a:chOff x="2438400" y="3276600"/>
              <a:chExt cx="685800" cy="3810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438400" y="3276600"/>
                <a:ext cx="6858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flipH="1">
                <a:off x="27813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4384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9" name="Group 48"/>
          <p:cNvGrpSpPr/>
          <p:nvPr/>
        </p:nvGrpSpPr>
        <p:grpSpPr>
          <a:xfrm>
            <a:off x="2575911" y="1888243"/>
            <a:ext cx="574964" cy="285750"/>
            <a:chOff x="5304129" y="4572000"/>
            <a:chExt cx="685800" cy="381000"/>
          </a:xfrm>
        </p:grpSpPr>
        <p:sp>
          <p:nvSpPr>
            <p:cNvPr id="50" name="Rectangle 49"/>
            <p:cNvSpPr/>
            <p:nvPr/>
          </p:nvSpPr>
          <p:spPr>
            <a:xfrm>
              <a:off x="5304129" y="45720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304129" y="4572000"/>
              <a:ext cx="685800" cy="381000"/>
              <a:chOff x="2438400" y="3276600"/>
              <a:chExt cx="685800" cy="38100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2438400" y="3276600"/>
                <a:ext cx="6858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 flipH="1">
                <a:off x="27813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4384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Group 54"/>
          <p:cNvGrpSpPr/>
          <p:nvPr/>
        </p:nvGrpSpPr>
        <p:grpSpPr>
          <a:xfrm>
            <a:off x="2728311" y="2040643"/>
            <a:ext cx="574964" cy="285750"/>
            <a:chOff x="5304129" y="4572000"/>
            <a:chExt cx="685800" cy="381000"/>
          </a:xfrm>
        </p:grpSpPr>
        <p:sp>
          <p:nvSpPr>
            <p:cNvPr id="56" name="Rectangle 55"/>
            <p:cNvSpPr/>
            <p:nvPr/>
          </p:nvSpPr>
          <p:spPr>
            <a:xfrm>
              <a:off x="5304129" y="45720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304129" y="4572000"/>
              <a:ext cx="685800" cy="381000"/>
              <a:chOff x="2438400" y="3276600"/>
              <a:chExt cx="685800" cy="381000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438400" y="3276600"/>
                <a:ext cx="6858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flipH="1">
                <a:off x="27813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24384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Group 60"/>
          <p:cNvGrpSpPr/>
          <p:nvPr/>
        </p:nvGrpSpPr>
        <p:grpSpPr>
          <a:xfrm>
            <a:off x="2880711" y="2193043"/>
            <a:ext cx="574964" cy="285750"/>
            <a:chOff x="5304129" y="4572000"/>
            <a:chExt cx="685800" cy="381000"/>
          </a:xfrm>
        </p:grpSpPr>
        <p:sp>
          <p:nvSpPr>
            <p:cNvPr id="62" name="Rectangle 61"/>
            <p:cNvSpPr/>
            <p:nvPr/>
          </p:nvSpPr>
          <p:spPr>
            <a:xfrm>
              <a:off x="5304129" y="45720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5304129" y="4572000"/>
              <a:ext cx="685800" cy="381000"/>
              <a:chOff x="2438400" y="3276600"/>
              <a:chExt cx="685800" cy="3810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2438400" y="3276600"/>
                <a:ext cx="6858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flipH="1">
                <a:off x="27813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438400" y="3276600"/>
                <a:ext cx="342900" cy="1905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58239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3677"/>
    </mc:Choice>
    <mc:Fallback>
      <p:transition spd="slow" advTm="2636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-0.07726 -0.09074 L -0.11198 -0.10301 L -0.1408 -0.10301 L -0.16806 -0.09491 L -0.18785 -0.07662 L -0.20139 -0.06459 L -0.21667 -0.03635 L -0.22865 0.01227 L -0.23334 0.06875 L -0.23629 0.28889 " pathEditMode="relative" ptsTypes="AAAAAAAAAAA">
                                      <p:cBhvr>
                                        <p:cTn id="7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1.28047E-6 L 0.01043 -0.18543 L 0.02241 -0.35267 L 0.0389 -0.45078 L 0.05227 -0.49336 L 0.06425 -0.5199 L 0.08057 -0.52514 L 0.10157 -0.52237 L 0.11338 -0.5091 L 0.11945 -0.49861 L 0.12241 -0.4801 L 0.12536 -0.43227 L 0.12987 -0.32335 L 0.13438 -0.22524 " pathEditMode="relative" ptsTypes="AAAAAAAAAAAAAA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51 -0.22462 L 0.12987 -0.43443 L 0.12674 -0.4912 L 0.1224 -0.53316 L 0.11337 -0.57204 L 0.09844 -0.59271 L 0.08646 -0.59827 L 0.06563 -0.59549 L 0.02987 -0.5776 L -0.04479 -0.53903 L -0.08959 -0.51835 " pathEditMode="relative" rAng="0" ptsTypes="AAAAAAAAAAA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63" y="-186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0.02221 L 0.03697 -0.10953 L 0.06388 -0.15458 L 0.09218 -0.17865 L 0.1177 -0.18389 L 0.13697 -0.18389 L 0.16093 -0.17062 L 0.17881 -0.14687 L 0.19374 -0.10429 L 0.19826 -0.06202 L 0.20277 0.02561 L 0.20711 0.24314 " pathEditMode="relative" ptsTypes="AAAAAAAAAAAA">
                                      <p:cBhvr>
                                        <p:cTn id="10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174 -0.02221 L 0.03697 -0.10953 L 0.06388 -0.15458 L 0.09218 -0.17865 L 0.1177 -0.18389 L 0.13697 -0.18389 L 0.16093 -0.17062 L 0.17881 -0.14687 L 0.19374 -0.10429 L 0.19826 -0.06202 L 0.20277 0.02561 L 0.20711 0.24314 " pathEditMode="relative" ptsTypes="AAAAAAAAAAAA">
                                      <p:cBhvr>
                                        <p:cTn id="10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174 -0.02221 L 0.03697 -0.10953 L 0.06388 -0.15458 L 0.09218 -0.17865 L 0.1177 -0.18389 L 0.13697 -0.18389 L 0.16093 -0.17062 L 0.17881 -0.14687 L 0.19374 -0.10429 L 0.19826 -0.06202 L 0.20277 0.02561 L 0.20711 0.24314 " pathEditMode="relative" ptsTypes="AAAAAAAAAAAA">
                                      <p:cBhvr>
                                        <p:cTn id="10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0174 -0.02221 L 0.03697 -0.10953 L 0.06388 -0.15458 L 0.09218 -0.17865 L 0.1177 -0.18389 L 0.13697 -0.18389 L 0.16093 -0.17062 L 0.17881 -0.14687 L 0.19374 -0.10429 L 0.19826 -0.06202 L 0.20277 0.02561 L 0.20711 0.24314 " pathEditMode="relative" ptsTypes="AAAAAAAAAAAA">
                                      <p:cBhvr>
                                        <p:cTn id="10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26" grpId="0"/>
      <p:bldP spid="26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TLA+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590799"/>
          </a:xfrm>
        </p:spPr>
        <p:txBody>
          <a:bodyPr/>
          <a:lstStyle/>
          <a:p>
            <a:endParaRPr lang="en-US" sz="800" dirty="0" smtClean="0"/>
          </a:p>
          <a:p>
            <a:r>
              <a:rPr lang="en-US" dirty="0" smtClean="0"/>
              <a:t>How the model works:</a:t>
            </a:r>
          </a:p>
          <a:p>
            <a:pPr lvl="1"/>
            <a:r>
              <a:rPr lang="en-US" dirty="0" err="1" smtClean="0"/>
              <a:t>Init</a:t>
            </a:r>
            <a:r>
              <a:rPr lang="en-US" dirty="0" smtClean="0"/>
              <a:t> == &lt;set of initial system states&gt;</a:t>
            </a:r>
          </a:p>
          <a:p>
            <a:pPr lvl="1"/>
            <a:r>
              <a:rPr lang="en-US" dirty="0" smtClean="0"/>
              <a:t>Next == &lt;set of possible next actions&gt;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420495">
            <a:off x="-315587" y="1245540"/>
            <a:ext cx="7703456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      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 to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understand algorithm invariants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391526">
            <a:off x="-309058" y="2331038"/>
            <a:ext cx="9803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helps expand </a:t>
            </a:r>
            <a:r>
              <a:rPr lang="en-US" sz="4400" b="1" dirty="0">
                <a:solidFill>
                  <a:srgbClr val="FF0000"/>
                </a:solidFill>
              </a:rPr>
              <a:t>test </a:t>
            </a:r>
            <a:r>
              <a:rPr lang="en-US" sz="4400" b="1" dirty="0" smtClean="0">
                <a:solidFill>
                  <a:srgbClr val="FF0000"/>
                </a:solidFill>
              </a:rPr>
              <a:t>coverage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382806">
            <a:off x="2475927" y="2466497"/>
            <a:ext cx="729475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Strategy </a:t>
            </a:r>
            <a:r>
              <a:rPr lang="en-US" sz="4400" b="1" dirty="0">
                <a:solidFill>
                  <a:srgbClr val="FF0000"/>
                </a:solidFill>
              </a:rPr>
              <a:t>that </a:t>
            </a:r>
            <a:r>
              <a:rPr lang="en-US" sz="4400" b="1" dirty="0" smtClean="0">
                <a:solidFill>
                  <a:srgbClr val="FF0000"/>
                </a:solidFill>
              </a:rPr>
              <a:t>allows thorough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 testing </a:t>
            </a:r>
            <a:r>
              <a:rPr lang="en-US" sz="4400" b="1" dirty="0">
                <a:solidFill>
                  <a:srgbClr val="FF0000"/>
                </a:solidFill>
              </a:rPr>
              <a:t>as early as possible </a:t>
            </a:r>
            <a:r>
              <a:rPr lang="en-US" sz="4400" b="1" dirty="0" smtClean="0">
                <a:solidFill>
                  <a:srgbClr val="FF0000"/>
                </a:solidFill>
              </a:rPr>
              <a:t>in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     the </a:t>
            </a:r>
            <a:r>
              <a:rPr lang="en-US" sz="4400" b="1" dirty="0">
                <a:solidFill>
                  <a:srgbClr val="FF0000"/>
                </a:solidFill>
              </a:rPr>
              <a:t>development process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6391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7256"/>
    </mc:Choice>
    <mc:Fallback>
      <p:transition spd="slow" advTm="1272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allAtOnce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DynamoDB</a:t>
            </a:r>
            <a:endParaRPr lang="en-US" dirty="0" smtClean="0"/>
          </a:p>
          <a:p>
            <a:pPr lvl="1"/>
            <a:r>
              <a:rPr lang="en-US" dirty="0" smtClean="0"/>
              <a:t>Replication protocols</a:t>
            </a:r>
            <a:endParaRPr lang="en-US" dirty="0" smtClean="0"/>
          </a:p>
          <a:p>
            <a:pPr lvl="1"/>
            <a:r>
              <a:rPr lang="en-US" dirty="0" smtClean="0"/>
              <a:t>Membership </a:t>
            </a:r>
            <a:r>
              <a:rPr lang="en-US" dirty="0" smtClean="0"/>
              <a:t>handling</a:t>
            </a:r>
            <a:endParaRPr lang="en-US" dirty="0" smtClean="0"/>
          </a:p>
          <a:p>
            <a:pPr lvl="1"/>
            <a:r>
              <a:rPr lang="en-US" dirty="0" smtClean="0"/>
              <a:t>Quorum Configuration Changes</a:t>
            </a:r>
          </a:p>
          <a:p>
            <a:r>
              <a:rPr lang="en-US" dirty="0" smtClean="0"/>
              <a:t>Other AWS projects</a:t>
            </a:r>
            <a:r>
              <a:rPr lang="en-US" baseline="30000" dirty="0" smtClean="0"/>
              <a:t> [8]</a:t>
            </a:r>
            <a:endParaRPr lang="en-US" dirty="0" smtClean="0"/>
          </a:p>
          <a:p>
            <a:pPr lvl="1"/>
            <a:r>
              <a:rPr lang="en-US" dirty="0" smtClean="0"/>
              <a:t>Low level distributed network protocol</a:t>
            </a:r>
          </a:p>
          <a:p>
            <a:pPr lvl="1"/>
            <a:r>
              <a:rPr lang="en-US" dirty="0" smtClean="0"/>
              <a:t>Internal distributed lock manager</a:t>
            </a:r>
          </a:p>
          <a:p>
            <a:pPr lvl="1"/>
            <a:r>
              <a:rPr lang="en-US" dirty="0" smtClean="0"/>
              <a:t>S3, EC2, EBS system management algorithms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170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8669"/>
    </mc:Choice>
    <mc:Fallback>
      <p:transition spd="slow" advTm="2086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080" y="1352550"/>
            <a:ext cx="8229600" cy="85725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81400" y="3685976"/>
            <a:ext cx="1912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we’re hiring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524975" y="4159210"/>
            <a:ext cx="1969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rath@amazon.com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6997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132"/>
    </mc:Choice>
    <mc:Fallback>
      <p:transition spd="slow" advTm="311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8637" y="1008281"/>
            <a:ext cx="8246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[2] Hamilton, J.  Challenges </a:t>
            </a:r>
            <a:r>
              <a:rPr lang="en-US" dirty="0"/>
              <a:t>in Designing at Scale: Formal Methods in Building </a:t>
            </a:r>
            <a:r>
              <a:rPr lang="en-US" dirty="0" smtClean="0"/>
              <a:t>Robust</a:t>
            </a:r>
          </a:p>
          <a:p>
            <a:r>
              <a:rPr lang="en-US" dirty="0"/>
              <a:t> </a:t>
            </a:r>
            <a:r>
              <a:rPr lang="en-US" dirty="0" smtClean="0"/>
              <a:t>     Distributed Systems. </a:t>
            </a:r>
            <a:r>
              <a:rPr lang="en-US" i="1" dirty="0" smtClean="0"/>
              <a:t>Perspectives Blog</a:t>
            </a:r>
            <a:r>
              <a:rPr lang="en-US" dirty="0" smtClean="0"/>
              <a:t>. July 2014;</a:t>
            </a:r>
          </a:p>
          <a:p>
            <a:r>
              <a:rPr lang="en-US" dirty="0" smtClean="0"/>
              <a:t>      </a:t>
            </a:r>
            <a:r>
              <a:rPr lang="en-US" sz="1100" dirty="0" smtClean="0">
                <a:hlinkClick r:id="rId2"/>
              </a:rPr>
              <a:t>http://perspectives.mvdirona.com/2014/07/03/ChallengesInDesigningAtScaleFormalMethodsInBuildingRobustDistributedSystems.aspx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537029" y="361950"/>
            <a:ext cx="8530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 Barr, J</a:t>
            </a:r>
            <a:r>
              <a:rPr lang="en-US" dirty="0"/>
              <a:t>. </a:t>
            </a:r>
            <a:r>
              <a:rPr lang="en-US" dirty="0" smtClean="0"/>
              <a:t> Amazon </a:t>
            </a:r>
            <a:r>
              <a:rPr lang="en-US" dirty="0"/>
              <a:t>S3-The First Trillion Objects. </a:t>
            </a:r>
            <a:r>
              <a:rPr lang="en-US" i="1" dirty="0"/>
              <a:t>Amazon Web Services Blog</a:t>
            </a:r>
            <a:r>
              <a:rPr lang="en-US" dirty="0"/>
              <a:t>. June </a:t>
            </a:r>
            <a:r>
              <a:rPr lang="en-US" dirty="0" smtClean="0"/>
              <a:t>2012;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1600" dirty="0" smtClean="0">
                <a:hlinkClick r:id="rId3"/>
              </a:rPr>
              <a:t>https://aws.amazon.com/blogs/aws/amazon-s3-two-trillion-objects-11-million-requests-second/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37029" y="1931611"/>
            <a:ext cx="8252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[3] Zhu, H., et al</a:t>
            </a:r>
            <a:r>
              <a:rPr lang="en-US" dirty="0"/>
              <a:t>. </a:t>
            </a:r>
            <a:r>
              <a:rPr lang="en-US" dirty="0" smtClean="0"/>
              <a:t> Software </a:t>
            </a:r>
            <a:r>
              <a:rPr lang="en-US" dirty="0"/>
              <a:t>Unit Test Coverage and Adequacy. </a:t>
            </a:r>
            <a:r>
              <a:rPr lang="en-US" i="1" dirty="0"/>
              <a:t>ACM Computing </a:t>
            </a:r>
            <a:r>
              <a:rPr lang="en-US" i="1" dirty="0" smtClean="0"/>
              <a:t>Surveys,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Vol</a:t>
            </a:r>
            <a:r>
              <a:rPr lang="en-US" i="1" dirty="0"/>
              <a:t>. 29, No. 4</a:t>
            </a:r>
            <a:r>
              <a:rPr lang="en-US" dirty="0"/>
              <a:t>, December </a:t>
            </a:r>
            <a:r>
              <a:rPr lang="en-US" dirty="0" smtClean="0"/>
              <a:t>1997;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>
                <a:hlinkClick r:id="rId4"/>
              </a:rPr>
              <a:t>http://www.cs.toronto.edu/~chechik/courses07/csc410/p366-zhu.pdf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8637" y="2848693"/>
            <a:ext cx="86783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[4] </a:t>
            </a:r>
            <a:r>
              <a:rPr lang="en-US" dirty="0" err="1" smtClean="0"/>
              <a:t>Bulajic</a:t>
            </a:r>
            <a:r>
              <a:rPr lang="en-US" dirty="0" smtClean="0"/>
              <a:t>, A., </a:t>
            </a:r>
            <a:r>
              <a:rPr lang="en-US" dirty="0" err="1" smtClean="0"/>
              <a:t>Sambasivam</a:t>
            </a:r>
            <a:r>
              <a:rPr lang="en-US" dirty="0" smtClean="0"/>
              <a:t>, S., </a:t>
            </a:r>
            <a:r>
              <a:rPr lang="en-US" dirty="0" err="1" smtClean="0"/>
              <a:t>Stojic</a:t>
            </a:r>
            <a:r>
              <a:rPr lang="en-US" dirty="0" smtClean="0"/>
              <a:t>, </a:t>
            </a:r>
            <a:r>
              <a:rPr lang="en-US" dirty="0"/>
              <a:t>R. </a:t>
            </a:r>
            <a:r>
              <a:rPr lang="en-US" dirty="0" smtClean="0"/>
              <a:t> Overview </a:t>
            </a:r>
            <a:r>
              <a:rPr lang="en-US" dirty="0"/>
              <a:t>of the Test Driven Development </a:t>
            </a:r>
          </a:p>
          <a:p>
            <a:r>
              <a:rPr lang="en-US" dirty="0" smtClean="0"/>
              <a:t>      Research </a:t>
            </a:r>
            <a:r>
              <a:rPr lang="en-US" dirty="0"/>
              <a:t>Projects and </a:t>
            </a:r>
            <a:r>
              <a:rPr lang="en-US" dirty="0" smtClean="0"/>
              <a:t>Experiments</a:t>
            </a:r>
            <a:r>
              <a:rPr lang="en-US" dirty="0"/>
              <a:t>. </a:t>
            </a:r>
            <a:r>
              <a:rPr lang="en-US" i="1" dirty="0"/>
              <a:t>Proceedings of Informing Science &amp; IT </a:t>
            </a:r>
            <a:r>
              <a:rPr lang="en-US" i="1" dirty="0" smtClean="0"/>
              <a:t>Education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Conference </a:t>
            </a:r>
            <a:r>
              <a:rPr lang="en-US" i="1" dirty="0"/>
              <a:t>(</a:t>
            </a:r>
            <a:r>
              <a:rPr lang="en-US" i="1" dirty="0" err="1"/>
              <a:t>InSITE</a:t>
            </a:r>
            <a:r>
              <a:rPr lang="en-US" i="1" dirty="0" smtClean="0"/>
              <a:t>)</a:t>
            </a:r>
            <a:r>
              <a:rPr lang="en-US" dirty="0" smtClean="0"/>
              <a:t>, 2012;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proceedings.informingscience.org/InSITE2012/InSITE12p165-187Bulajic0052.pdf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8637" y="4049022"/>
            <a:ext cx="830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[5] </a:t>
            </a:r>
            <a:r>
              <a:rPr lang="en-US" dirty="0" err="1" smtClean="0"/>
              <a:t>Dalke</a:t>
            </a:r>
            <a:r>
              <a:rPr lang="en-US" dirty="0" smtClean="0"/>
              <a:t>, A</a:t>
            </a:r>
            <a:r>
              <a:rPr lang="en-US" dirty="0"/>
              <a:t>. Problems with </a:t>
            </a:r>
            <a:r>
              <a:rPr lang="en-US" dirty="0" smtClean="0"/>
              <a:t>TDD. </a:t>
            </a:r>
            <a:r>
              <a:rPr lang="en-US" i="1" dirty="0" err="1" smtClean="0"/>
              <a:t>Dalke</a:t>
            </a:r>
            <a:r>
              <a:rPr lang="en-US" i="1" dirty="0" smtClean="0"/>
              <a:t> Scientific (dalkescientific.com)</a:t>
            </a:r>
            <a:r>
              <a:rPr lang="en-US" dirty="0" smtClean="0"/>
              <a:t>, December 2009;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1600" dirty="0" smtClean="0">
                <a:hlinkClick r:id="rId6"/>
              </a:rPr>
              <a:t>http</a:t>
            </a:r>
            <a:r>
              <a:rPr lang="en-US" sz="1600" dirty="0">
                <a:hlinkClick r:id="rId6"/>
              </a:rPr>
              <a:t>://</a:t>
            </a:r>
            <a:r>
              <a:rPr lang="en-US" sz="1600" dirty="0" smtClean="0">
                <a:hlinkClick r:id="rId6"/>
              </a:rPr>
              <a:t>www.dalkescientific.com/writings/diary/archive/2009/12/29/problems_with_tdd.html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90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29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1460" y="361950"/>
            <a:ext cx="81083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[6] </a:t>
            </a:r>
            <a:r>
              <a:rPr lang="en-US" dirty="0" err="1" smtClean="0"/>
              <a:t>Claessen</a:t>
            </a:r>
            <a:r>
              <a:rPr lang="en-US" dirty="0" smtClean="0"/>
              <a:t>, K., Hughes, </a:t>
            </a:r>
            <a:r>
              <a:rPr lang="en-US" dirty="0"/>
              <a:t>J. </a:t>
            </a:r>
            <a:r>
              <a:rPr lang="en-US" dirty="0" err="1" smtClean="0"/>
              <a:t>QuickCheck</a:t>
            </a:r>
            <a:r>
              <a:rPr lang="en-US" dirty="0" smtClean="0"/>
              <a:t>: A </a:t>
            </a:r>
            <a:r>
              <a:rPr lang="en-US" dirty="0"/>
              <a:t>Lightweight Tool for Random </a:t>
            </a:r>
            <a:r>
              <a:rPr lang="en-US" dirty="0" smtClean="0"/>
              <a:t>Testing of</a:t>
            </a:r>
          </a:p>
          <a:p>
            <a:r>
              <a:rPr lang="en-US" dirty="0"/>
              <a:t> </a:t>
            </a:r>
            <a:r>
              <a:rPr lang="en-US" dirty="0" smtClean="0"/>
              <a:t>     Haskell Programs</a:t>
            </a:r>
            <a:r>
              <a:rPr lang="en-US" dirty="0"/>
              <a:t>. </a:t>
            </a:r>
            <a:r>
              <a:rPr lang="en-US" i="1" dirty="0"/>
              <a:t>ACM SIGPLAN Notices </a:t>
            </a:r>
            <a:r>
              <a:rPr lang="en-US" i="1" dirty="0" smtClean="0"/>
              <a:t>Volume </a:t>
            </a:r>
            <a:r>
              <a:rPr lang="en-US" i="1" dirty="0"/>
              <a:t>35 Issue 9</a:t>
            </a:r>
            <a:r>
              <a:rPr lang="en-US" dirty="0"/>
              <a:t>, Sept. </a:t>
            </a:r>
            <a:r>
              <a:rPr lang="en-US" dirty="0" smtClean="0"/>
              <a:t>2000</a:t>
            </a:r>
            <a:r>
              <a:rPr lang="en-US" i="1" dirty="0"/>
              <a:t>;</a:t>
            </a:r>
            <a:r>
              <a:rPr lang="en-US" i="1" dirty="0" smtClean="0"/>
              <a:t> </a:t>
            </a:r>
            <a:endParaRPr lang="en-US" dirty="0"/>
          </a:p>
          <a:p>
            <a:r>
              <a:rPr lang="en-US" dirty="0" smtClean="0"/>
              <a:t>     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://www.eecs.northwestern.edu/~</a:t>
            </a:r>
            <a:r>
              <a:rPr lang="en-US" dirty="0" smtClean="0">
                <a:hlinkClick r:id="rId2"/>
              </a:rPr>
              <a:t>robby/courses/395-495-2009-fall/quick.pdf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8520" y="1285280"/>
            <a:ext cx="8469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[7] </a:t>
            </a:r>
            <a:r>
              <a:rPr lang="en-US" dirty="0" err="1" smtClean="0"/>
              <a:t>Newcombe</a:t>
            </a:r>
            <a:r>
              <a:rPr lang="en-US" dirty="0" smtClean="0"/>
              <a:t>, C., et </a:t>
            </a:r>
            <a:r>
              <a:rPr lang="en-US" dirty="0"/>
              <a:t>al. Use of Formal Methods at Amazon Web </a:t>
            </a:r>
            <a:r>
              <a:rPr lang="en-US" dirty="0" smtClean="0"/>
              <a:t>Services. </a:t>
            </a:r>
            <a:r>
              <a:rPr lang="en-US" i="1" dirty="0" smtClean="0"/>
              <a:t>(pending ACM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</a:t>
            </a:r>
            <a:r>
              <a:rPr lang="en-US" i="1" dirty="0" smtClean="0"/>
              <a:t>publication</a:t>
            </a:r>
            <a:r>
              <a:rPr lang="en-US" i="1" dirty="0" smtClean="0"/>
              <a:t>), </a:t>
            </a:r>
            <a:r>
              <a:rPr lang="en-US" i="1" dirty="0" smtClean="0"/>
              <a:t>November 2013;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research.microsoft.com/en-us/um/people/lamport/tla/amazon.html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8520" y="2208610"/>
            <a:ext cx="8459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[8] </a:t>
            </a:r>
            <a:r>
              <a:rPr lang="en-US" dirty="0" err="1" smtClean="0"/>
              <a:t>Newcombe</a:t>
            </a:r>
            <a:r>
              <a:rPr lang="en-US" dirty="0" smtClean="0"/>
              <a:t>, C. </a:t>
            </a:r>
            <a:r>
              <a:rPr lang="en-US" dirty="0"/>
              <a:t>Why Amazon Chose </a:t>
            </a:r>
            <a:r>
              <a:rPr lang="en-US" dirty="0" smtClean="0"/>
              <a:t>TLA+. </a:t>
            </a:r>
            <a:r>
              <a:rPr lang="fr-FR" i="1" dirty="0"/>
              <a:t>Lecture Notes in Computer Science </a:t>
            </a:r>
            <a:r>
              <a:rPr lang="fr-FR" i="1" dirty="0" smtClean="0"/>
              <a:t>Volume</a:t>
            </a:r>
          </a:p>
          <a:p>
            <a:r>
              <a:rPr lang="fr-FR" i="1" dirty="0"/>
              <a:t> </a:t>
            </a:r>
            <a:r>
              <a:rPr lang="fr-FR" i="1" dirty="0" smtClean="0"/>
              <a:t>     8477</a:t>
            </a:r>
            <a:r>
              <a:rPr lang="fr-FR" dirty="0"/>
              <a:t>, </a:t>
            </a:r>
            <a:r>
              <a:rPr lang="fr-FR" dirty="0" err="1" smtClean="0"/>
              <a:t>June</a:t>
            </a:r>
            <a:r>
              <a:rPr lang="fr-FR" dirty="0" smtClean="0"/>
              <a:t> 2014;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link.springer.com/chapter/10.1007%2F978-3-662-43652-3_3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0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015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Services comprise </a:t>
            </a:r>
            <a:r>
              <a:rPr lang="en-US" dirty="0"/>
              <a:t>l</a:t>
            </a:r>
            <a:r>
              <a:rPr lang="en-US" dirty="0" smtClean="0"/>
              <a:t>arge </a:t>
            </a:r>
            <a:r>
              <a:rPr lang="en-US" dirty="0"/>
              <a:t>f</a:t>
            </a:r>
            <a:r>
              <a:rPr lang="en-US" dirty="0" smtClean="0"/>
              <a:t>leets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s</a:t>
            </a:r>
            <a:r>
              <a:rPr lang="en-US" dirty="0" smtClean="0"/>
              <a:t>ervers </a:t>
            </a:r>
            <a:r>
              <a:rPr lang="en-US" dirty="0"/>
              <a:t>d</a:t>
            </a:r>
            <a:r>
              <a:rPr lang="en-US" dirty="0" smtClean="0"/>
              <a:t>ecomposed into </a:t>
            </a:r>
            <a:r>
              <a:rPr lang="en-US" dirty="0"/>
              <a:t>s</a:t>
            </a:r>
            <a:r>
              <a:rPr lang="en-US" dirty="0" smtClean="0"/>
              <a:t>maller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3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298"/>
    </mc:Choice>
    <mc:Fallback>
      <p:transition spd="slow" advTm="1729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015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Many of which </a:t>
            </a:r>
            <a:r>
              <a:rPr lang="en-US" dirty="0"/>
              <a:t>e</a:t>
            </a:r>
            <a:r>
              <a:rPr lang="en-US" dirty="0" smtClean="0"/>
              <a:t>xperience sustained </a:t>
            </a:r>
            <a:r>
              <a:rPr lang="en-US" dirty="0"/>
              <a:t>e</a:t>
            </a:r>
            <a:r>
              <a:rPr lang="en-US" dirty="0" smtClean="0"/>
              <a:t>xponential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07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611"/>
    </mc:Choice>
    <mc:Fallback>
      <p:transition spd="slow" advTm="861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0150"/>
            <a:ext cx="8229600" cy="2362200"/>
          </a:xfrm>
        </p:spPr>
        <p:txBody>
          <a:bodyPr>
            <a:normAutofit fontScale="90000"/>
          </a:bodyPr>
          <a:lstStyle/>
          <a:p>
            <a:r>
              <a:rPr lang="en-US" dirty="0"/>
              <a:t>S3 experienced exponential growth for 6 years to reach 1 trillion objects stored; less than a year later it reached 2 </a:t>
            </a:r>
            <a:r>
              <a:rPr lang="en-US" dirty="0" smtClean="0"/>
              <a:t>trillion objects </a:t>
            </a:r>
            <a:r>
              <a:rPr lang="en-US" baseline="30000" dirty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2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205"/>
    </mc:Choice>
    <mc:Fallback>
      <p:transition spd="slow" advTm="2220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015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DynamoDB</a:t>
            </a:r>
            <a:r>
              <a:rPr lang="en-US" dirty="0" smtClean="0"/>
              <a:t> </a:t>
            </a:r>
            <a:r>
              <a:rPr lang="en-US" dirty="0"/>
              <a:t>processes millions of transactions per second in a single AWS region around the clock </a:t>
            </a:r>
            <a:r>
              <a:rPr lang="en-US" baseline="30000" dirty="0"/>
              <a:t>[2]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6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75"/>
    </mc:Choice>
    <mc:Fallback>
      <p:transition spd="slow" advTm="2117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015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/>
              <a:t>Systems and data are managed through subtle concurrent and distributed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6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813"/>
    </mc:Choice>
    <mc:Fallback>
      <p:transition spd="slow" advTm="1381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“Must Haves” of Every Service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0" y="1451781"/>
            <a:ext cx="18614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Security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179322" y="2184232"/>
            <a:ext cx="2208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Durability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179322" y="3665308"/>
            <a:ext cx="2264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Scalability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60732" y="2940454"/>
            <a:ext cx="24455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Availability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9800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394"/>
    </mc:Choice>
    <mc:Fallback>
      <p:transition spd="slow" advTm="743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General</a:t>
            </a:r>
            <a:r>
              <a:rPr lang="en-US" sz="3600" dirty="0" smtClean="0"/>
              <a:t> </a:t>
            </a:r>
            <a:r>
              <a:rPr lang="en-US" sz="3600" dirty="0" smtClean="0"/>
              <a:t>Test </a:t>
            </a:r>
            <a:r>
              <a:rPr lang="en-US" sz="3600" dirty="0" smtClean="0"/>
              <a:t>Strategy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33550"/>
            <a:ext cx="3048000" cy="146798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Developers</a:t>
            </a:r>
          </a:p>
          <a:p>
            <a:pPr lvl="1"/>
            <a:r>
              <a:rPr lang="en-US" sz="2000" dirty="0" smtClean="0"/>
              <a:t>Unit </a:t>
            </a:r>
            <a:r>
              <a:rPr lang="en-US" sz="2000" dirty="0" smtClean="0"/>
              <a:t>Tests</a:t>
            </a:r>
          </a:p>
          <a:p>
            <a:pPr lvl="1"/>
            <a:r>
              <a:rPr lang="en-US" sz="2000" dirty="0" smtClean="0"/>
              <a:t>Integration </a:t>
            </a:r>
            <a:r>
              <a:rPr lang="en-US" sz="2000" dirty="0" smtClean="0"/>
              <a:t>Tests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F1F8E-05C2-4CBD-A26D-597032A5B626}" type="slidenum">
              <a:rPr lang="en-US" smtClean="0"/>
              <a:t>9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1733550"/>
            <a:ext cx="3048000" cy="2229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QA (release testing)</a:t>
            </a:r>
            <a:endParaRPr lang="en-US" sz="2000" dirty="0" smtClean="0"/>
          </a:p>
          <a:p>
            <a:pPr lvl="1"/>
            <a:r>
              <a:rPr lang="en-US" sz="2000" dirty="0" smtClean="0"/>
              <a:t>Functional Tests</a:t>
            </a:r>
          </a:p>
          <a:p>
            <a:pPr lvl="1"/>
            <a:r>
              <a:rPr lang="en-US" sz="2000" dirty="0" smtClean="0"/>
              <a:t>Performance Tests</a:t>
            </a:r>
          </a:p>
          <a:p>
            <a:pPr lvl="1"/>
            <a:r>
              <a:rPr lang="en-US" sz="2000" dirty="0" smtClean="0"/>
              <a:t>Stress Tests</a:t>
            </a:r>
          </a:p>
          <a:p>
            <a:pPr lvl="1"/>
            <a:r>
              <a:rPr lang="en-US" sz="2000" dirty="0" smtClean="0"/>
              <a:t>Failure Tests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2818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5571"/>
    </mc:Choice>
    <mc:Fallback>
      <p:transition spd="slow" advTm="1355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9.2|11.3|16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04.9|2.1|7.3|3.8|8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0.3|10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7|7.5|18.5|19.3|2.2|10.6|35.4|12.7|7.6|41.5|3.1|17|5.9|8.6|7.2|7.4|1.9|3.6|1.3|1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67.3|4.8|11.4|8|79.1|32.1|6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7.5|8.6|2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2|10.7|13.2|5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16.5|1.3|12.8|10.3|4.3|7.1|30.1|5.9|23.7|6.4|1.7|6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5.5|1.5|25.4|17.5|12.8|10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|12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12.9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1.6|13.3|7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5|46.8|7.4|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|8.9|5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7.3|8.5|7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36437</TotalTime>
  <Words>1067</Words>
  <Application>Microsoft Office PowerPoint</Application>
  <PresentationFormat>On-screen Show (16:9)</PresentationFormat>
  <Paragraphs>223</Paragraphs>
  <Slides>29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The Evolution of Testing Methodology at AWS: From Status Quo To Formal Methods With TLA+ </vt:lpstr>
      <vt:lpstr>AWS Landscape</vt:lpstr>
      <vt:lpstr>Services comprise large fleets of servers decomposed into smaller services</vt:lpstr>
      <vt:lpstr>Many of which experience sustained exponential growth</vt:lpstr>
      <vt:lpstr>S3 experienced exponential growth for 6 years to reach 1 trillion objects stored; less than a year later it reached 2 trillion objects [1]</vt:lpstr>
      <vt:lpstr>DynamoDB processes millions of transactions per second in a single AWS region around the clock [2]</vt:lpstr>
      <vt:lpstr>Systems and data are managed through subtle concurrent and distributed algorithms</vt:lpstr>
      <vt:lpstr>“Must Haves” of Every Service </vt:lpstr>
      <vt:lpstr>General Test Strategy</vt:lpstr>
      <vt:lpstr>Test Adequacy Criteria</vt:lpstr>
      <vt:lpstr>Test Adequacy Criteria</vt:lpstr>
      <vt:lpstr>Test Adequacy Criteria</vt:lpstr>
      <vt:lpstr>Better testing of distributed algorithms</vt:lpstr>
      <vt:lpstr>Development starts with specification</vt:lpstr>
      <vt:lpstr>Testing Starts With Development</vt:lpstr>
      <vt:lpstr>Assert system invariants</vt:lpstr>
      <vt:lpstr>Generative Testing</vt:lpstr>
      <vt:lpstr>Generative Testing</vt:lpstr>
      <vt:lpstr>Anecdotes From QuickCheck Paper [6]</vt:lpstr>
      <vt:lpstr>In Process Clusters</vt:lpstr>
      <vt:lpstr>In Process Clusters</vt:lpstr>
      <vt:lpstr>Informal Proofs</vt:lpstr>
      <vt:lpstr>Formal Methods</vt:lpstr>
      <vt:lpstr>TLA+</vt:lpstr>
      <vt:lpstr>TLA+</vt:lpstr>
      <vt:lpstr>Real World Examples</vt:lpstr>
      <vt:lpstr>Thank You!</vt:lpstr>
      <vt:lpstr>PowerPoint Presentation</vt:lpstr>
      <vt:lpstr>PowerPoint Presentation</vt:lpstr>
    </vt:vector>
  </TitlesOfParts>
  <Company>Amazon.com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Rath</dc:creator>
  <cp:lastModifiedBy>Tim Rath</cp:lastModifiedBy>
  <cp:revision>206</cp:revision>
  <dcterms:created xsi:type="dcterms:W3CDTF">2014-10-07T19:22:32Z</dcterms:created>
  <dcterms:modified xsi:type="dcterms:W3CDTF">2014-11-02T19:59:22Z</dcterms:modified>
</cp:coreProperties>
</file>