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761" r:id="rId1"/>
  </p:sldMasterIdLst>
  <p:notesMasterIdLst>
    <p:notesMasterId r:id="rId32"/>
  </p:notesMasterIdLst>
  <p:handoutMasterIdLst>
    <p:handoutMasterId r:id="rId33"/>
  </p:handoutMasterIdLst>
  <p:sldIdLst>
    <p:sldId id="434" r:id="rId2"/>
    <p:sldId id="524" r:id="rId3"/>
    <p:sldId id="525" r:id="rId4"/>
    <p:sldId id="533" r:id="rId5"/>
    <p:sldId id="500" r:id="rId6"/>
    <p:sldId id="506" r:id="rId7"/>
    <p:sldId id="501" r:id="rId8"/>
    <p:sldId id="508" r:id="rId9"/>
    <p:sldId id="509" r:id="rId10"/>
    <p:sldId id="510" r:id="rId11"/>
    <p:sldId id="511" r:id="rId12"/>
    <p:sldId id="512" r:id="rId13"/>
    <p:sldId id="513" r:id="rId14"/>
    <p:sldId id="514" r:id="rId15"/>
    <p:sldId id="515" r:id="rId16"/>
    <p:sldId id="516" r:id="rId17"/>
    <p:sldId id="517" r:id="rId18"/>
    <p:sldId id="520" r:id="rId19"/>
    <p:sldId id="528" r:id="rId20"/>
    <p:sldId id="521" r:id="rId21"/>
    <p:sldId id="519" r:id="rId22"/>
    <p:sldId id="522" r:id="rId23"/>
    <p:sldId id="503" r:id="rId24"/>
    <p:sldId id="523" r:id="rId25"/>
    <p:sldId id="526" r:id="rId26"/>
    <p:sldId id="529" r:id="rId27"/>
    <p:sldId id="527" r:id="rId28"/>
    <p:sldId id="530" r:id="rId29"/>
    <p:sldId id="536" r:id="rId30"/>
    <p:sldId id="534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rah Beld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0F2FF"/>
    <a:srgbClr val="FBFFFA"/>
    <a:srgbClr val="FBF8D8"/>
    <a:srgbClr val="EEFFFF"/>
    <a:srgbClr val="FEFFFF"/>
    <a:srgbClr val="F9FFFF"/>
    <a:srgbClr val="D0EAFF"/>
    <a:srgbClr val="EEF6FF"/>
    <a:srgbClr val="FFFFFF"/>
    <a:srgbClr val="43B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08" autoAdjust="0"/>
    <p:restoredTop sz="83382" autoAdjust="0"/>
  </p:normalViewPr>
  <p:slideViewPr>
    <p:cSldViewPr snapToGrid="0">
      <p:cViewPr>
        <p:scale>
          <a:sx n="100" d="100"/>
          <a:sy n="100" d="100"/>
        </p:scale>
        <p:origin x="-1504" y="-128"/>
      </p:cViewPr>
      <p:guideLst>
        <p:guide orient="horz" pos="4250"/>
        <p:guide pos="4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32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0ABEED-F973-024F-9CF0-C878DE927514}" type="datetimeFigureOut">
              <a:rPr lang="en-US" smtClean="0">
                <a:latin typeface="Arial" pitchFamily="34" charset="0"/>
              </a:rPr>
              <a:pPr/>
              <a:t>11/3/14</a:t>
            </a:fld>
            <a:endParaRPr lang="en-US" dirty="0">
              <a:latin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358E9-0BD0-A840-BABC-EED8623003FB}" type="slidenum">
              <a:rPr lang="en-US" smtClean="0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4254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6BBB0A6-3B30-2D46-8681-C1493D55A0EF}" type="datetimeFigureOut">
              <a:rPr lang="en-US" smtClean="0"/>
              <a:pPr/>
              <a:t>11/3/14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C82A3EF7-70D2-6F43-B2CC-06F0F10C8C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123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I’m here</a:t>
            </a:r>
            <a:r>
              <a:rPr lang="en-US" baseline="0" dirty="0" smtClean="0"/>
              <a:t> </a:t>
            </a:r>
            <a:r>
              <a:rPr lang="en-US" baseline="0" dirty="0" smtClean="0"/>
              <a:t>to talk a little bit about the history of continuous delivery at </a:t>
            </a:r>
            <a:r>
              <a:rPr lang="en-US" baseline="0" dirty="0" smtClean="0"/>
              <a:t>LinkedIn</a:t>
            </a:r>
          </a:p>
          <a:p>
            <a:endParaRPr lang="en-US" baseline="0" dirty="0" smtClean="0"/>
          </a:p>
          <a:p>
            <a:r>
              <a:rPr lang="en-US" baseline="0" dirty="0" smtClean="0"/>
              <a:t>Few words before I begin</a:t>
            </a:r>
          </a:p>
          <a:p>
            <a:r>
              <a:rPr lang="en-US" baseline="0" dirty="0" smtClean="0"/>
              <a:t>This is the only picture in the ppt. Writing this talk, I discovered between the memes and diagrams, it was really taking away from the points I was trying to get across (there’s a lot).</a:t>
            </a:r>
          </a:p>
          <a:p>
            <a:r>
              <a:rPr lang="en-US" baseline="0" dirty="0" smtClean="0"/>
              <a:t>I am going to hope you guys have an awesome imagination.</a:t>
            </a:r>
          </a:p>
          <a:p>
            <a:endParaRPr lang="en-US" baseline="0" dirty="0" smtClean="0"/>
          </a:p>
          <a:p>
            <a:r>
              <a:rPr lang="en-US" baseline="0" smtClean="0"/>
              <a:t>Completely caffeinated </a:t>
            </a:r>
            <a:r>
              <a:rPr lang="en-US" baseline="0" dirty="0" smtClean="0"/>
              <a:t>and jetlagged.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many of you made it to Sid </a:t>
            </a:r>
            <a:r>
              <a:rPr lang="en-US" baseline="0" dirty="0" err="1" smtClean="0"/>
              <a:t>Anand’s</a:t>
            </a:r>
            <a:r>
              <a:rPr lang="en-US" baseline="0" dirty="0" smtClean="0"/>
              <a:t> talk at 1:40 (architecture of </a:t>
            </a:r>
            <a:r>
              <a:rPr lang="en-US" baseline="0" dirty="0" err="1" smtClean="0"/>
              <a:t>linkedin</a:t>
            </a:r>
            <a:r>
              <a:rPr lang="en-US" baseline="0" dirty="0" smtClean="0"/>
              <a:t>)?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I’ll be talking about a couple of the same things he did from a different perspective: read the guy and framework who is trying to prevent you from committing bad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601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57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environment was much closer to prod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Single environment not one for each branch like before.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Testing</a:t>
            </a:r>
            <a:r>
              <a:rPr lang="en-US" baseline="0" dirty="0" smtClean="0"/>
              <a:t> local changes against the environment much easier than bringing up stack in the old style (definitely painful, no longer feasible).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321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71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9878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 apart the central</a:t>
            </a:r>
            <a:r>
              <a:rPr lang="en-US" baseline="0" dirty="0" smtClean="0"/>
              <a:t> teams: </a:t>
            </a:r>
            <a:r>
              <a:rPr lang="en-US" baseline="0" dirty="0" err="1" smtClean="0"/>
              <a:t>qa</a:t>
            </a:r>
            <a:r>
              <a:rPr lang="en-US" baseline="0" dirty="0" smtClean="0"/>
              <a:t>, release, ops (you as an owner drive your code going out).</a:t>
            </a:r>
          </a:p>
          <a:p>
            <a:endParaRPr lang="en-US" dirty="0" smtClean="0"/>
          </a:p>
          <a:p>
            <a:r>
              <a:rPr lang="en-US" dirty="0" err="1" smtClean="0"/>
              <a:t>Acls</a:t>
            </a:r>
            <a:r>
              <a:rPr lang="en-US" dirty="0" smtClean="0"/>
              <a:t> and</a:t>
            </a:r>
            <a:r>
              <a:rPr lang="en-US" baseline="0" dirty="0" smtClean="0"/>
              <a:t> the new concept help drive horizontal change and collaboration.</a:t>
            </a:r>
          </a:p>
          <a:p>
            <a:r>
              <a:rPr lang="en-US" baseline="0" dirty="0" smtClean="0"/>
              <a:t>Don’t add your thing to one branch and solicit feedback of entire company.  Just ask with a review board.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539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690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Classic</a:t>
            </a:r>
            <a:r>
              <a:rPr lang="en-US" baseline="0" dirty="0" smtClean="0"/>
              <a:t> problem of moving to trunk.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86210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Global</a:t>
            </a:r>
            <a:r>
              <a:rPr lang="en-US" baseline="0" dirty="0" smtClean="0"/>
              <a:t> block due to product needing to be qualified before anyone went out.</a:t>
            </a:r>
          </a:p>
          <a:p>
            <a:r>
              <a:rPr lang="en-US" baseline="0" dirty="0" smtClean="0"/>
              <a:t>If you’re a mobile app, do you care that someone’s </a:t>
            </a:r>
            <a:r>
              <a:rPr lang="en-US" baseline="0" dirty="0" err="1" smtClean="0"/>
              <a:t>javascript</a:t>
            </a:r>
            <a:r>
              <a:rPr lang="en-US" baseline="0" dirty="0" smtClean="0"/>
              <a:t> broke over there?</a:t>
            </a:r>
          </a:p>
          <a:p>
            <a:endParaRPr lang="en-US" dirty="0" smtClean="0"/>
          </a:p>
          <a:p>
            <a:r>
              <a:rPr lang="en-US" dirty="0" smtClean="0"/>
              <a:t>Of</a:t>
            </a:r>
            <a:r>
              <a:rPr lang="en-US" baseline="0" dirty="0" smtClean="0"/>
              <a:t> course g</a:t>
            </a:r>
            <a:r>
              <a:rPr lang="en-US" dirty="0" smtClean="0"/>
              <a:t>rowth made</a:t>
            </a:r>
            <a:r>
              <a:rPr lang="en-US" baseline="0" dirty="0" smtClean="0"/>
              <a:t> things worse.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6117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0584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3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question we’re here to answer today is: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057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Versioning Hell:</a:t>
            </a:r>
          </a:p>
          <a:p>
            <a:r>
              <a:rPr lang="en-US" dirty="0" smtClean="0"/>
              <a:t>How do you upgrade the world</a:t>
            </a:r>
          </a:p>
          <a:p>
            <a:r>
              <a:rPr lang="en-US" dirty="0" smtClean="0"/>
              <a:t>How do</a:t>
            </a:r>
            <a:r>
              <a:rPr lang="en-US" baseline="0" dirty="0" smtClean="0"/>
              <a:t> you maintain many different versions (backwards compatible changes are hard).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Semantic Versioning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MAJOR version when you make incompatible API changes,</a:t>
            </a:r>
          </a:p>
          <a:p>
            <a:r>
              <a:rPr lang="en-US" baseline="0" dirty="0" smtClean="0"/>
              <a:t>MINOR version when you add functionality in a backwards-compatible manner, and</a:t>
            </a:r>
          </a:p>
          <a:p>
            <a:r>
              <a:rPr lang="en-US" baseline="0" dirty="0" smtClean="0"/>
              <a:t>PATCH version when you make backwards-compatible bug fixes.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to work across many products: A-&gt;B-&gt;C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3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658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ts val="300"/>
              </a:spcAft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5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544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Well we got what we wanted:</a:t>
            </a:r>
          </a:p>
          <a:p>
            <a:endParaRPr lang="en-US" dirty="0" smtClean="0"/>
          </a:p>
          <a:p>
            <a:r>
              <a:rPr lang="en-US" dirty="0" smtClean="0"/>
              <a:t>With branches we supported more developer</a:t>
            </a:r>
            <a:r>
              <a:rPr lang="en-US" baseline="0" dirty="0" smtClean="0"/>
              <a:t>s thank trunk </a:t>
            </a:r>
            <a:r>
              <a:rPr lang="en-US" baseline="0" dirty="0" err="1" smtClean="0"/>
              <a:t>dev</a:t>
            </a:r>
            <a:r>
              <a:rPr lang="en-US" baseline="0" dirty="0" smtClean="0"/>
              <a:t> (as we had it).</a:t>
            </a:r>
          </a:p>
          <a:p>
            <a:r>
              <a:rPr lang="en-US" baseline="0" dirty="0" smtClean="0"/>
              <a:t>More automated testing with the feature branch readiness!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7336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Power struggle: Who gets</a:t>
            </a:r>
            <a:r>
              <a:rPr lang="en-US" baseline="0" dirty="0" smtClean="0"/>
              <a:t> to go in this release, who broke the tests, whose tests were flaky.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46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Missing a release led</a:t>
            </a:r>
            <a:r>
              <a:rPr lang="en-US" baseline="0" dirty="0" smtClean="0"/>
              <a:t> to alternative release methods being created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017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A3EF7-70D2-6F43-B2CC-06F0F10C8C2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59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55541"/>
            <a:ext cx="9144000" cy="60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184" y="3897743"/>
            <a:ext cx="7772400" cy="1198079"/>
          </a:xfrm>
        </p:spPr>
        <p:txBody>
          <a:bodyPr anchor="t" anchorCtr="0">
            <a:normAutofit/>
          </a:bodyPr>
          <a:lstStyle>
            <a:lvl1pPr>
              <a:defRPr sz="2800" b="0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85874" y="6457950"/>
            <a:ext cx="153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Recruiting Solutions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55541"/>
            <a:ext cx="9144000" cy="60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85874" y="6457950"/>
            <a:ext cx="153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Recruiting Solutions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rot="5400000">
            <a:off x="4162425" y="1876425"/>
            <a:ext cx="819150" cy="914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9000">
                <a:srgbClr val="D9D9D9"/>
              </a:gs>
              <a:gs pos="100000">
                <a:srgbClr val="D9D9D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6255541"/>
            <a:ext cx="9144000" cy="602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 userDrawn="1"/>
        </p:nvSpPr>
        <p:spPr>
          <a:xfrm>
            <a:off x="1285874" y="6457950"/>
            <a:ext cx="15392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Recruiting Solutions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881" y="2279000"/>
            <a:ext cx="5167604" cy="128766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</p:spPr>
      </p:pic>
      <p:sp>
        <p:nvSpPr>
          <p:cNvPr id="15" name="Rectangle 14"/>
          <p:cNvSpPr>
            <a:spLocks noChangeArrowheads="1"/>
          </p:cNvSpPr>
          <p:nvPr userDrawn="1"/>
        </p:nvSpPr>
        <p:spPr bwMode="auto">
          <a:xfrm rot="5400000">
            <a:off x="4162425" y="1876425"/>
            <a:ext cx="819150" cy="9144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69000">
                <a:srgbClr val="D9D9D9"/>
              </a:gs>
              <a:gs pos="100000">
                <a:srgbClr val="D9D9D9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184" y="5100386"/>
            <a:ext cx="6400800" cy="1371600"/>
          </a:xfrm>
        </p:spPr>
        <p:txBody>
          <a:bodyPr anchor="ctr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spc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34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34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34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34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293938"/>
            <a:ext cx="9144000" cy="4564062"/>
          </a:xfrm>
          <a:prstGeom prst="rect">
            <a:avLst/>
          </a:prstGeom>
          <a:gradFill flip="none" rotWithShape="1">
            <a:gsLst>
              <a:gs pos="75000">
                <a:schemeClr val="accent6"/>
              </a:gs>
              <a:gs pos="16000">
                <a:schemeClr val="bg1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11" descr="HumanIn-transparent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747"/>
          <a:stretch>
            <a:fillRect/>
          </a:stretch>
        </p:blipFill>
        <p:spPr bwMode="auto">
          <a:xfrm>
            <a:off x="470208" y="1151467"/>
            <a:ext cx="8376027" cy="4109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234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1" descr="HumanIn-transparent.png"/>
          <p:cNvPicPr>
            <a:picLocks noChangeAspect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5364" y="2981505"/>
            <a:ext cx="5368636" cy="3399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703" y="989470"/>
            <a:ext cx="7772400" cy="1198079"/>
          </a:xfrm>
        </p:spPr>
        <p:txBody>
          <a:bodyPr anchor="b" anchorCtr="0">
            <a:normAutofit/>
          </a:bodyPr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="0" i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7838" y="2198278"/>
            <a:ext cx="6400800" cy="1371600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65" y="671946"/>
            <a:ext cx="2366817" cy="573773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accent1"/>
              </a:buClr>
              <a:buFont typeface="Arial"/>
              <a:buChar char="•"/>
              <a:defRPr/>
            </a:lvl1pPr>
            <a:lvl2pPr marL="742950" indent="-285750">
              <a:buClr>
                <a:schemeClr val="accent1"/>
              </a:buClr>
              <a:buFont typeface="Arial"/>
              <a:buChar char="•"/>
              <a:defRPr/>
            </a:lvl2pPr>
            <a:lvl3pPr marL="1143000" indent="-228600">
              <a:buClr>
                <a:schemeClr val="accent1"/>
              </a:buClr>
              <a:buFont typeface="Arial"/>
              <a:buChar char="•"/>
              <a:defRPr/>
            </a:lvl3pPr>
            <a:lvl4pPr marL="1600200" indent="-228600">
              <a:buClr>
                <a:schemeClr val="accent1"/>
              </a:buClr>
              <a:buFont typeface="Arial"/>
              <a:buChar char="•"/>
              <a:defRPr/>
            </a:lvl4pPr>
            <a:lvl5pPr marL="2057400" indent="-228600">
              <a:buClr>
                <a:schemeClr val="accent1"/>
              </a:buClr>
              <a:buFont typeface="Arial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34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911684" y="762000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15474" y="1417053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299691"/>
            <a:ext cx="7772400" cy="1362075"/>
          </a:xfrm>
        </p:spPr>
        <p:txBody>
          <a:bodyPr anchor="t">
            <a:normAutofit/>
          </a:bodyPr>
          <a:lstStyle>
            <a:lvl1pPr algn="l">
              <a:defRPr sz="2800" b="0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section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178562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section subhead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234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/>
            </a:lvl1pPr>
            <a:lvl2pPr>
              <a:buClr>
                <a:schemeClr val="accent5"/>
              </a:buClr>
              <a:buFont typeface="Arial" pitchFamily="34" charset="0"/>
              <a:buChar char="–"/>
              <a:defRPr sz="1800"/>
            </a:lvl2pPr>
            <a:lvl3pPr>
              <a:buClr>
                <a:schemeClr val="accent1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5"/>
              </a:buClr>
              <a:defRPr sz="1400"/>
            </a:lvl4pPr>
            <a:lvl5pPr>
              <a:buClr>
                <a:schemeClr val="accent5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buFont typeface="Wingdings" pitchFamily="2" charset="2"/>
              <a:buChar char="§"/>
              <a:defRPr sz="2000"/>
            </a:lvl1pPr>
            <a:lvl2pPr>
              <a:buClr>
                <a:schemeClr val="accent5"/>
              </a:buClr>
              <a:defRPr sz="1800"/>
            </a:lvl2pPr>
            <a:lvl3pPr>
              <a:buClr>
                <a:schemeClr val="tx2"/>
              </a:buClr>
              <a:buFont typeface="Wingdings" pitchFamily="2" charset="2"/>
              <a:buChar char="§"/>
              <a:defRPr sz="1600"/>
            </a:lvl3pPr>
            <a:lvl4pPr>
              <a:buClr>
                <a:schemeClr val="accent5"/>
              </a:buClr>
              <a:defRPr sz="1400"/>
            </a:lvl4pPr>
            <a:lvl5pPr>
              <a:buClr>
                <a:schemeClr val="accent5"/>
              </a:buCl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4234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175717" y="6356351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4234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234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452" y="0"/>
            <a:ext cx="9144000" cy="6332158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285" y="2766652"/>
            <a:ext cx="8229600" cy="1005840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4234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720725" y="2651770"/>
            <a:ext cx="7651598" cy="1716888"/>
          </a:xfrm>
          <a:prstGeom prst="rect">
            <a:avLst/>
          </a:prstGeom>
        </p:spPr>
        <p:txBody>
          <a:bodyPr vert="horz" wrap="squar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23443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BFFFA"/>
            </a:gs>
            <a:gs pos="100000">
              <a:srgbClr val="EEF6FF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7401"/>
            <a:ext cx="8229600" cy="100584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9263" y="1778000"/>
            <a:ext cx="7162800" cy="393412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234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5897B0D-BA2C-2244-86F3-025175B80EA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9986818" y="170872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616" y="6419273"/>
            <a:ext cx="1136657" cy="275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75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76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7" r:id="rId14"/>
  </p:sldLayoutIdLst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000000"/>
          </a:solidFill>
          <a:latin typeface="Quicksand Regular"/>
          <a:ea typeface="+mj-ea"/>
          <a:cs typeface="Quicksand Regular"/>
        </a:defRPr>
      </a:lvl1pPr>
    </p:titleStyle>
    <p:bodyStyle>
      <a:lvl1pPr marL="342900" indent="-342900" algn="l" defTabSz="457200" rtl="0" eaLnBrk="1" latinLnBrk="0" hangingPunct="1">
        <a:spcBef>
          <a:spcPts val="500"/>
        </a:spcBef>
        <a:spcAft>
          <a:spcPts val="300"/>
        </a:spcAft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Helvetica Light"/>
          <a:ea typeface="+mn-ea"/>
          <a:cs typeface="Helvetica Light"/>
        </a:defRPr>
      </a:lvl1pPr>
      <a:lvl2pPr marL="742950" indent="-285750" algn="l" defTabSz="457200" rtl="0" eaLnBrk="1" latinLnBrk="0" hangingPunct="1">
        <a:spcBef>
          <a:spcPts val="500"/>
        </a:spcBef>
        <a:spcAft>
          <a:spcPts val="300"/>
        </a:spcAft>
        <a:buClr>
          <a:schemeClr val="accent1"/>
        </a:buClr>
        <a:buFont typeface="Arial"/>
        <a:buChar char="•"/>
        <a:defRPr sz="2000" kern="1200">
          <a:solidFill>
            <a:schemeClr val="tx1"/>
          </a:solidFill>
          <a:latin typeface="Helvetica Light"/>
          <a:ea typeface="+mn-ea"/>
          <a:cs typeface="Helvetica Light"/>
        </a:defRPr>
      </a:lvl2pPr>
      <a:lvl3pPr marL="1143000" indent="-228600" algn="l" defTabSz="457200" rtl="0" eaLnBrk="1" latinLnBrk="0" hangingPunct="1">
        <a:spcBef>
          <a:spcPts val="500"/>
        </a:spcBef>
        <a:spcAft>
          <a:spcPts val="300"/>
        </a:spcAft>
        <a:buClr>
          <a:schemeClr val="accent1"/>
        </a:buClr>
        <a:buFont typeface="Arial"/>
        <a:buChar char="•"/>
        <a:defRPr sz="1800" kern="1200">
          <a:solidFill>
            <a:schemeClr val="tx1"/>
          </a:solidFill>
          <a:latin typeface="Helvetica Light"/>
          <a:ea typeface="+mn-ea"/>
          <a:cs typeface="Helvetica Light"/>
        </a:defRPr>
      </a:lvl3pPr>
      <a:lvl4pPr marL="1600200" indent="-228600" algn="l" defTabSz="457200" rtl="0" eaLnBrk="1" latinLnBrk="0" hangingPunct="1">
        <a:spcBef>
          <a:spcPts val="500"/>
        </a:spcBef>
        <a:spcAft>
          <a:spcPts val="300"/>
        </a:spcAft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Helvetica Light"/>
          <a:ea typeface="+mn-ea"/>
          <a:cs typeface="Helvetica Light"/>
        </a:defRPr>
      </a:lvl4pPr>
      <a:lvl5pPr marL="2057400" indent="-228600" algn="l" defTabSz="457200" rtl="0" eaLnBrk="1" latinLnBrk="0" hangingPunct="1">
        <a:spcBef>
          <a:spcPts val="500"/>
        </a:spcBef>
        <a:spcAft>
          <a:spcPts val="300"/>
        </a:spcAft>
        <a:buClr>
          <a:schemeClr val="accent1"/>
        </a:buClr>
        <a:buFont typeface="Arial"/>
        <a:buChar char="•"/>
        <a:defRPr sz="1600" kern="1200">
          <a:solidFill>
            <a:schemeClr val="tx1"/>
          </a:solidFill>
          <a:latin typeface="Helvetica Light"/>
          <a:ea typeface="+mn-ea"/>
          <a:cs typeface="Helvetica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toy@linkedin.com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60157" y="1939638"/>
            <a:ext cx="8452934" cy="848276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Quicksand Regular"/>
                <a:cs typeface="Quicksand Regular"/>
              </a:rPr>
              <a:t>THE EVOLUTION OF</a:t>
            </a:r>
            <a:br>
              <a:rPr lang="en-US" sz="3600" dirty="0" smtClean="0">
                <a:latin typeface="Quicksand Regular"/>
                <a:cs typeface="Quicksand Regular"/>
              </a:rPr>
            </a:br>
            <a:r>
              <a:rPr lang="en-US" sz="3600" dirty="0" smtClean="0">
                <a:latin typeface="Quicksand Regular"/>
                <a:cs typeface="Quicksand Regular"/>
              </a:rPr>
              <a:t>CONTINUOUS DELIVERY AT SCALE</a:t>
            </a:r>
            <a:endParaRPr lang="en-US" sz="3600" dirty="0">
              <a:latin typeface="Quicksand Regular"/>
              <a:cs typeface="Quicksand Regular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6293" y="2902552"/>
            <a:ext cx="6400800" cy="1371600"/>
          </a:xfrm>
        </p:spPr>
        <p:txBody>
          <a:bodyPr/>
          <a:lstStyle/>
          <a:p>
            <a:r>
              <a:rPr lang="en-US" sz="1600" dirty="0" err="1" smtClean="0">
                <a:latin typeface="Helvetica Neue Light"/>
                <a:cs typeface="Helvetica Neue Light"/>
              </a:rPr>
              <a:t>QCon</a:t>
            </a:r>
            <a:r>
              <a:rPr lang="en-US" sz="1600" dirty="0" smtClean="0">
                <a:latin typeface="Helvetica Neue Light"/>
                <a:cs typeface="Helvetica Neue Light"/>
              </a:rPr>
              <a:t> SF</a:t>
            </a:r>
          </a:p>
          <a:p>
            <a:r>
              <a:rPr lang="en-US" sz="1600" dirty="0" smtClean="0">
                <a:latin typeface="Helvetica Neue Light"/>
                <a:cs typeface="Helvetica Neue Light"/>
              </a:rPr>
              <a:t>Nov 2014</a:t>
            </a:r>
            <a:endParaRPr lang="en-US" sz="1600" dirty="0">
              <a:latin typeface="Helvetica Neue Light"/>
              <a:cs typeface="Helvetica Neue Light"/>
            </a:endParaRPr>
          </a:p>
          <a:p>
            <a:endParaRPr lang="en-US" sz="1600" dirty="0" smtClean="0">
              <a:latin typeface="Helvetica Neue Light"/>
              <a:cs typeface="Helvetica Neue Light"/>
            </a:endParaRPr>
          </a:p>
          <a:p>
            <a:endParaRPr lang="en-US" sz="1600" dirty="0" smtClean="0">
              <a:latin typeface="Helvetica Neue Light"/>
              <a:cs typeface="Helvetica Neue Light"/>
            </a:endParaRPr>
          </a:p>
          <a:p>
            <a:endParaRPr lang="en-US" sz="1600" dirty="0" smtClean="0">
              <a:latin typeface="Helvetica Neue Light"/>
              <a:cs typeface="Helvetica Neue Light"/>
            </a:endParaRPr>
          </a:p>
          <a:p>
            <a:endParaRPr lang="en-US" sz="1600" dirty="0">
              <a:latin typeface="Helvetica Neue Light"/>
              <a:cs typeface="Helvetica Neue Light"/>
            </a:endParaRPr>
          </a:p>
          <a:p>
            <a:endParaRPr lang="en-US" sz="1600" dirty="0" smtClean="0">
              <a:latin typeface="Helvetica Neue Light"/>
              <a:cs typeface="Helvetica Neue Light"/>
            </a:endParaRPr>
          </a:p>
          <a:p>
            <a:r>
              <a:rPr lang="en-US" sz="1600" dirty="0" smtClean="0">
                <a:latin typeface="Helvetica Neue Light"/>
                <a:cs typeface="Helvetica Neue Light"/>
              </a:rPr>
              <a:t>Jason Toy</a:t>
            </a:r>
          </a:p>
          <a:p>
            <a:r>
              <a:rPr lang="en-US" sz="1600" dirty="0" smtClean="0">
                <a:latin typeface="Helvetica Neue Light"/>
                <a:cs typeface="Helvetica Neue Light"/>
                <a:hlinkClick r:id="rId3"/>
              </a:rPr>
              <a:t>jtoy@linkedin.com</a:t>
            </a:r>
            <a:endParaRPr lang="en-US" sz="1600" dirty="0" smtClean="0">
              <a:latin typeface="Helvetica Neue Light"/>
              <a:cs typeface="Helvetica Neue Light"/>
            </a:endParaRPr>
          </a:p>
          <a:p>
            <a:endParaRPr lang="en-US" sz="1600" dirty="0" smtClean="0">
              <a:latin typeface="Helvetica Neue Light"/>
              <a:cs typeface="Helvetica Neue 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18263"/>
            <a:ext cx="2133600" cy="365125"/>
          </a:xfrm>
        </p:spPr>
        <p:txBody>
          <a:bodyPr/>
          <a:lstStyle/>
          <a:p>
            <a:fld id="{75897B0D-BA2C-2244-86F3-025175B80EA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36455" y="107372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</a:t>
            </a:r>
            <a:r>
              <a:rPr lang="en-US" dirty="0" smtClean="0"/>
              <a:t>Deployment 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Monolithic change with 29 </a:t>
            </a:r>
            <a:r>
              <a:rPr lang="en-US" dirty="0"/>
              <a:t>levels of </a:t>
            </a:r>
            <a:r>
              <a:rPr lang="en-US" dirty="0" smtClean="0"/>
              <a:t>ordering</a:t>
            </a:r>
            <a:endParaRPr lang="en-US" dirty="0"/>
          </a:p>
          <a:p>
            <a:pPr lvl="1"/>
            <a:r>
              <a:rPr lang="en-US" dirty="0" smtClean="0"/>
              <a:t>Must </a:t>
            </a:r>
            <a:r>
              <a:rPr lang="en-US" dirty="0"/>
              <a:t>fix </a:t>
            </a:r>
            <a:r>
              <a:rPr lang="en-US" dirty="0" smtClean="0"/>
              <a:t>forward: too complex to </a:t>
            </a:r>
            <a:r>
              <a:rPr lang="en-US" dirty="0" smtClean="0"/>
              <a:t>rollback</a:t>
            </a:r>
            <a:endParaRPr lang="en-US" dirty="0" smtClean="0"/>
          </a:p>
          <a:p>
            <a:pPr lvl="1"/>
            <a:r>
              <a:rPr lang="en-US" dirty="0" smtClean="0"/>
              <a:t>Manual prod </a:t>
            </a:r>
            <a:r>
              <a:rPr lang="en-US" dirty="0"/>
              <a:t>deployment did not </a:t>
            </a:r>
            <a:r>
              <a:rPr lang="en-US" dirty="0" smtClean="0"/>
              <a:t>scale:</a:t>
            </a:r>
          </a:p>
          <a:p>
            <a:pPr lvl="2"/>
            <a:r>
              <a:rPr lang="en-US" dirty="0" smtClean="0"/>
              <a:t>Dangerous, painful, and long (2 days)</a:t>
            </a:r>
            <a:endParaRPr lang="en-US" dirty="0"/>
          </a:p>
          <a:p>
            <a:r>
              <a:rPr lang="en-US" dirty="0" smtClean="0"/>
              <a:t>Impact:</a:t>
            </a:r>
          </a:p>
          <a:p>
            <a:pPr lvl="1"/>
            <a:r>
              <a:rPr lang="en-US" dirty="0" smtClean="0"/>
              <a:t>Operations very expensive and distracting</a:t>
            </a:r>
          </a:p>
          <a:p>
            <a:pPr lvl="1"/>
            <a:r>
              <a:rPr lang="en-US" dirty="0" smtClean="0"/>
              <a:t>Missing a release became expensive to developers</a:t>
            </a:r>
          </a:p>
          <a:p>
            <a:pPr lvl="1"/>
            <a:r>
              <a:rPr lang="en-US" dirty="0" smtClean="0"/>
              <a:t>More hotfixes and alternative process </a:t>
            </a:r>
            <a:r>
              <a:rPr lang="en-US" dirty="0" smtClean="0"/>
              <a:t>created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78959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Linkedin</a:t>
            </a:r>
            <a:r>
              <a:rPr lang="en-US" dirty="0" smtClean="0"/>
              <a:t> 2011</a:t>
            </a:r>
            <a:r>
              <a:rPr lang="en-US" dirty="0" smtClean="0"/>
              <a:t>: The Turning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Company-wide Project Inversion</a:t>
            </a:r>
            <a:endParaRPr lang="en-US" dirty="0" smtClean="0"/>
          </a:p>
          <a:p>
            <a:r>
              <a:rPr lang="en-US" dirty="0" smtClean="0"/>
              <a:t>Build </a:t>
            </a:r>
            <a:r>
              <a:rPr lang="en-US" dirty="0"/>
              <a:t>a well defined release process</a:t>
            </a:r>
          </a:p>
          <a:p>
            <a:pPr lvl="1"/>
            <a:r>
              <a:rPr lang="en-US" dirty="0" smtClean="0"/>
              <a:t>Move </a:t>
            </a:r>
            <a:r>
              <a:rPr lang="en-US" dirty="0"/>
              <a:t>to trunk </a:t>
            </a:r>
            <a:r>
              <a:rPr lang="en-US" dirty="0" smtClean="0"/>
              <a:t>development</a:t>
            </a:r>
            <a:endParaRPr lang="en-US" dirty="0"/>
          </a:p>
          <a:p>
            <a:pPr lvl="1"/>
            <a:r>
              <a:rPr lang="en-US" dirty="0" smtClean="0"/>
              <a:t>Automated </a:t>
            </a:r>
            <a:r>
              <a:rPr lang="en-US" dirty="0"/>
              <a:t>deployment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Build the tooling to support this!</a:t>
            </a:r>
            <a:endParaRPr lang="en-US" dirty="0"/>
          </a:p>
          <a:p>
            <a:r>
              <a:rPr lang="en-US" dirty="0" smtClean="0"/>
              <a:t>Enforcing </a:t>
            </a:r>
            <a:r>
              <a:rPr lang="en-US" dirty="0"/>
              <a:t>good engineering practices.</a:t>
            </a:r>
          </a:p>
          <a:p>
            <a:pPr lvl="1"/>
            <a:r>
              <a:rPr lang="en-US" dirty="0"/>
              <a:t>No more isolated development (no branches)</a:t>
            </a:r>
          </a:p>
          <a:p>
            <a:pPr lvl="1"/>
            <a:r>
              <a:rPr lang="en-US" dirty="0"/>
              <a:t>No backwards incompatible </a:t>
            </a:r>
            <a:r>
              <a:rPr lang="en-US" dirty="0" smtClean="0"/>
              <a:t>changes</a:t>
            </a:r>
          </a:p>
          <a:p>
            <a:pPr lvl="1"/>
            <a:r>
              <a:rPr lang="en-US" dirty="0" smtClean="0"/>
              <a:t>Remove </a:t>
            </a:r>
            <a:r>
              <a:rPr lang="en-US" dirty="0"/>
              <a:t>deployment </a:t>
            </a:r>
            <a:r>
              <a:rPr lang="en-US" dirty="0" smtClean="0"/>
              <a:t>dependencies</a:t>
            </a:r>
            <a:endParaRPr lang="en-US" dirty="0"/>
          </a:p>
          <a:p>
            <a:pPr lvl="1"/>
            <a:r>
              <a:rPr lang="en-US" dirty="0" smtClean="0"/>
              <a:t>Simplify architecture (complexity a cascading effect)</a:t>
            </a:r>
          </a:p>
          <a:p>
            <a:pPr lvl="1"/>
            <a:r>
              <a:rPr lang="en-US" dirty="0" smtClean="0"/>
              <a:t>Code must be able to go out at any </a:t>
            </a:r>
            <a:r>
              <a:rPr lang="en-US" dirty="0" smtClean="0"/>
              <a:t>time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837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LinkedIn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~ 600 developers ~250 </a:t>
            </a:r>
            <a:r>
              <a:rPr lang="en-US" dirty="0"/>
              <a:t>services</a:t>
            </a:r>
          </a:p>
          <a:p>
            <a:r>
              <a:rPr lang="en-US" dirty="0"/>
              <a:t>Trunk based </a:t>
            </a:r>
            <a:r>
              <a:rPr lang="en-US" dirty="0" smtClean="0"/>
              <a:t>development</a:t>
            </a:r>
            <a:endParaRPr lang="en-US" dirty="0"/>
          </a:p>
          <a:p>
            <a:r>
              <a:rPr lang="en-US" dirty="0" smtClean="0"/>
              <a:t>Testing:</a:t>
            </a:r>
          </a:p>
          <a:p>
            <a:pPr lvl="1"/>
            <a:r>
              <a:rPr lang="en-US" dirty="0"/>
              <a:t>Mostly automated</a:t>
            </a:r>
          </a:p>
          <a:p>
            <a:pPr lvl="2"/>
            <a:r>
              <a:rPr lang="en-US" dirty="0" smtClean="0"/>
              <a:t>Source </a:t>
            </a:r>
            <a:r>
              <a:rPr lang="en-US" dirty="0"/>
              <a:t>code validation: </a:t>
            </a:r>
            <a:r>
              <a:rPr lang="en-US" dirty="0" smtClean="0"/>
              <a:t>post </a:t>
            </a:r>
            <a:r>
              <a:rPr lang="en-US" dirty="0"/>
              <a:t>commit test automation</a:t>
            </a:r>
          </a:p>
          <a:p>
            <a:pPr lvl="2"/>
            <a:r>
              <a:rPr lang="en-US" dirty="0"/>
              <a:t>Artifact validation: </a:t>
            </a:r>
            <a:r>
              <a:rPr lang="en-US" dirty="0" smtClean="0"/>
              <a:t>automated </a:t>
            </a:r>
            <a:r>
              <a:rPr lang="en-US" dirty="0"/>
              <a:t>jobs in the test </a:t>
            </a:r>
            <a:r>
              <a:rPr lang="en-US" dirty="0" smtClean="0"/>
              <a:t>environment</a:t>
            </a:r>
          </a:p>
          <a:p>
            <a:r>
              <a:rPr lang="en-US" dirty="0" smtClean="0"/>
              <a:t>Release:</a:t>
            </a:r>
          </a:p>
          <a:p>
            <a:pPr lvl="1"/>
            <a:r>
              <a:rPr lang="en-US" dirty="0" smtClean="0"/>
              <a:t>On your own timeline per </a:t>
            </a:r>
            <a:r>
              <a:rPr lang="en-US" dirty="0" smtClean="0"/>
              <a:t>service</a:t>
            </a:r>
            <a:endParaRPr lang="en-US" dirty="0" smtClean="0"/>
          </a:p>
          <a:p>
            <a:pPr lvl="1"/>
            <a:r>
              <a:rPr lang="en-US" dirty="0" smtClean="0"/>
              <a:t>One button to push to deploy to testing or </a:t>
            </a:r>
            <a:r>
              <a:rPr lang="en-US" dirty="0" smtClean="0"/>
              <a:t>prod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3543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473" y="2673818"/>
            <a:ext cx="7105072" cy="1447915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Quicksand Regular"/>
                <a:cs typeface="Quicksand Regular"/>
              </a:rPr>
              <a:t>How did we make this work?</a:t>
            </a:r>
            <a:br>
              <a:rPr lang="en-US" sz="3200" dirty="0" smtClean="0">
                <a:latin typeface="Quicksand Regular"/>
                <a:cs typeface="Quicksand Regular"/>
              </a:rPr>
            </a:br>
            <a:r>
              <a:rPr lang="en-US" sz="3200" dirty="0" smtClean="0">
                <a:latin typeface="Quicksand Regular"/>
                <a:cs typeface="Quicksand Regular"/>
              </a:rPr>
              <a:t>(A mixture of people, process, and tooling)</a:t>
            </a:r>
            <a:endParaRPr lang="en-US" sz="3200" dirty="0">
              <a:latin typeface="Quicksand Regular"/>
              <a:cs typeface="Quicksand 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66273" y="43872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10183" y="1142995"/>
            <a:ext cx="808181" cy="808181"/>
            <a:chOff x="4006273" y="438728"/>
            <a:chExt cx="808181" cy="808181"/>
          </a:xfrm>
        </p:grpSpPr>
        <p:sp>
          <p:nvSpPr>
            <p:cNvPr id="9" name="Oval 8"/>
            <p:cNvSpPr/>
            <p:nvPr/>
          </p:nvSpPr>
          <p:spPr>
            <a:xfrm>
              <a:off x="4006273" y="438728"/>
              <a:ext cx="808181" cy="80818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94909" y="484909"/>
              <a:ext cx="380754" cy="715819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4000" dirty="0">
                  <a:latin typeface="Quicksand Bold"/>
                  <a:cs typeface="Quicksand Bold"/>
                </a:rPr>
                <a:t>?</a:t>
              </a:r>
              <a:endPara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Quicksand Bold"/>
                <a:cs typeface="Quicksand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63115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Commit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Pre/Post commit </a:t>
            </a:r>
            <a:r>
              <a:rPr lang="en-US" dirty="0"/>
              <a:t>(PCX)</a:t>
            </a:r>
            <a:r>
              <a:rPr lang="en-US" dirty="0" smtClean="0"/>
              <a:t> machinery</a:t>
            </a:r>
          </a:p>
          <a:p>
            <a:pPr lvl="1"/>
            <a:r>
              <a:rPr lang="en-US" dirty="0" smtClean="0"/>
              <a:t>On each commit, tests are </a:t>
            </a:r>
            <a:r>
              <a:rPr lang="en-US" dirty="0" smtClean="0"/>
              <a:t>run</a:t>
            </a:r>
            <a:endParaRPr lang="en-US" dirty="0" smtClean="0"/>
          </a:p>
          <a:p>
            <a:pPr lvl="1"/>
            <a:r>
              <a:rPr lang="en-US" dirty="0" smtClean="0"/>
              <a:t>Focused test effort: scope based on change </a:t>
            </a:r>
            <a:r>
              <a:rPr lang="en-US" dirty="0" smtClean="0"/>
              <a:t>set</a:t>
            </a:r>
            <a:endParaRPr lang="en-US" dirty="0" smtClean="0"/>
          </a:p>
          <a:p>
            <a:pPr lvl="1"/>
            <a:r>
              <a:rPr lang="en-US" dirty="0" smtClean="0"/>
              <a:t>Automated remediation: either block or rollback</a:t>
            </a:r>
            <a:endParaRPr lang="en-US" dirty="0"/>
          </a:p>
          <a:p>
            <a:pPr lvl="1"/>
            <a:r>
              <a:rPr lang="en-US" dirty="0" smtClean="0"/>
              <a:t>Small team maintains machinery and stability</a:t>
            </a:r>
          </a:p>
          <a:p>
            <a:pPr lvl="1"/>
            <a:r>
              <a:rPr lang="en-US" dirty="0" smtClean="0"/>
              <a:t>Creates new artifact upon success</a:t>
            </a:r>
          </a:p>
          <a:p>
            <a:r>
              <a:rPr lang="en-US" dirty="0" smtClean="0"/>
              <a:t>Working Copy Test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CX machinery to test local changes before commit</a:t>
            </a:r>
          </a:p>
          <a:p>
            <a:pPr lvl="1"/>
            <a:r>
              <a:rPr lang="en-US" dirty="0" smtClean="0"/>
              <a:t>Great for qualifying massive/horizontal changes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65373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Shared Test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ontinuously test artifacts with automated </a:t>
            </a:r>
            <a:r>
              <a:rPr lang="en-US" dirty="0" smtClean="0"/>
              <a:t>jobs</a:t>
            </a:r>
            <a:endParaRPr lang="en-US" dirty="0" smtClean="0"/>
          </a:p>
          <a:p>
            <a:r>
              <a:rPr lang="en-US" dirty="0" smtClean="0"/>
              <a:t>Stability treated in the same respect as </a:t>
            </a:r>
            <a:r>
              <a:rPr lang="en-US" dirty="0" smtClean="0"/>
              <a:t>trunk</a:t>
            </a:r>
            <a:endParaRPr lang="en-US" dirty="0" smtClean="0"/>
          </a:p>
          <a:p>
            <a:r>
              <a:rPr lang="en-US" dirty="0" smtClean="0"/>
              <a:t>Can test local changes against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120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/>
              <a:t>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New distinction:</a:t>
            </a:r>
          </a:p>
          <a:p>
            <a:pPr lvl="1"/>
            <a:r>
              <a:rPr lang="en-US" dirty="0" smtClean="0"/>
              <a:t>Deployment (new change to the site)</a:t>
            </a:r>
          </a:p>
          <a:p>
            <a:pPr lvl="2"/>
            <a:r>
              <a:rPr lang="en-US" dirty="0"/>
              <a:t>Trunk must be deployable at all </a:t>
            </a:r>
            <a:r>
              <a:rPr lang="en-US" dirty="0" smtClean="0"/>
              <a:t>times</a:t>
            </a:r>
            <a:endParaRPr lang="en-US" dirty="0" smtClean="0"/>
          </a:p>
          <a:p>
            <a:pPr lvl="1"/>
            <a:r>
              <a:rPr lang="en-US" dirty="0" smtClean="0"/>
              <a:t>Release (new feature for customers)</a:t>
            </a:r>
          </a:p>
          <a:p>
            <a:pPr lvl="2"/>
            <a:r>
              <a:rPr lang="en-US" dirty="0"/>
              <a:t>Feature exposure ramped through </a:t>
            </a:r>
            <a:r>
              <a:rPr lang="en-US" dirty="0" err="1" smtClean="0"/>
              <a:t>configs</a:t>
            </a:r>
            <a:endParaRPr lang="en-US" dirty="0" smtClean="0"/>
          </a:p>
          <a:p>
            <a:r>
              <a:rPr lang="en-US" dirty="0" smtClean="0"/>
              <a:t>Predictable schedule for releasing </a:t>
            </a:r>
            <a:r>
              <a:rPr lang="en-US" dirty="0" smtClean="0"/>
              <a:t>change</a:t>
            </a:r>
            <a:endParaRPr lang="en-US" dirty="0" smtClean="0"/>
          </a:p>
          <a:p>
            <a:pPr lvl="1"/>
            <a:r>
              <a:rPr lang="en-US" dirty="0" smtClean="0"/>
              <a:t>Product teams can release functionality at will without interfering with </a:t>
            </a:r>
            <a:r>
              <a:rPr lang="en-US" dirty="0" smtClean="0"/>
              <a:t>change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7262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Deployment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Deployment Sequence: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Canary </a:t>
            </a:r>
            <a:r>
              <a:rPr lang="en-US" dirty="0" smtClean="0"/>
              <a:t>Deployment (New!)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Full rollout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Ramp feature exposure (New!)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Problem? Revert step. (New!)</a:t>
            </a:r>
          </a:p>
          <a:p>
            <a:pPr marL="400050"/>
            <a:r>
              <a:rPr lang="en-US" dirty="0" smtClean="0"/>
              <a:t>No deployment </a:t>
            </a:r>
            <a:r>
              <a:rPr lang="en-US" dirty="0"/>
              <a:t>dependencies </a:t>
            </a:r>
            <a:r>
              <a:rPr lang="en-US" dirty="0" smtClean="0"/>
              <a:t>allowed</a:t>
            </a:r>
            <a:endParaRPr lang="en-US" dirty="0" smtClean="0"/>
          </a:p>
          <a:p>
            <a:r>
              <a:rPr lang="en-US" dirty="0"/>
              <a:t>Fully </a:t>
            </a:r>
            <a:r>
              <a:rPr lang="en-US" dirty="0" smtClean="0"/>
              <a:t>automated</a:t>
            </a:r>
            <a:endParaRPr lang="en-US" dirty="0"/>
          </a:p>
          <a:p>
            <a:pPr lvl="1"/>
            <a:r>
              <a:rPr lang="en-US" dirty="0" smtClean="0"/>
              <a:t>Owners / Auto nominate </a:t>
            </a:r>
            <a:r>
              <a:rPr lang="en-US" dirty="0"/>
              <a:t>deployment or </a:t>
            </a:r>
            <a:r>
              <a:rPr lang="en-US" dirty="0" smtClean="0"/>
              <a:t>rollback</a:t>
            </a:r>
            <a:endParaRPr lang="en-US" dirty="0"/>
          </a:p>
          <a:p>
            <a:pPr lvl="1"/>
            <a:r>
              <a:rPr lang="en-US" dirty="0"/>
              <a:t>All the deployment / rollback information is in </a:t>
            </a:r>
            <a:r>
              <a:rPr lang="en-US" dirty="0" smtClean="0"/>
              <a:t>plans</a:t>
            </a:r>
            <a:endParaRPr lang="en-US" dirty="0"/>
          </a:p>
          <a:p>
            <a:pPr marL="514350" indent="-4572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2458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Everyone h</a:t>
            </a:r>
            <a:r>
              <a:rPr lang="en-US" dirty="0" smtClean="0"/>
              <a:t>ad </a:t>
            </a:r>
            <a:r>
              <a:rPr lang="en-US" dirty="0" smtClean="0"/>
              <a:t>to be willing to </a:t>
            </a:r>
            <a:r>
              <a:rPr lang="en-US" dirty="0" smtClean="0"/>
              <a:t>change</a:t>
            </a:r>
            <a:endParaRPr lang="en-US" dirty="0" smtClean="0"/>
          </a:p>
          <a:p>
            <a:r>
              <a:rPr lang="en-US" dirty="0" smtClean="0"/>
              <a:t>Greater engineering responsibility</a:t>
            </a:r>
          </a:p>
          <a:p>
            <a:pPr lvl="1"/>
            <a:r>
              <a:rPr lang="en-US" dirty="0" smtClean="0"/>
              <a:t>No backwards incompatible changes</a:t>
            </a:r>
          </a:p>
          <a:p>
            <a:pPr lvl="1"/>
            <a:r>
              <a:rPr lang="en-US" dirty="0" smtClean="0"/>
              <a:t>Rethink architecture, practices (piecewise features)</a:t>
            </a:r>
          </a:p>
          <a:p>
            <a:r>
              <a:rPr lang="en-US" dirty="0" smtClean="0"/>
              <a:t>In return gave ownership of products and quality back to engineers</a:t>
            </a:r>
          </a:p>
          <a:p>
            <a:pPr lvl="1"/>
            <a:r>
              <a:rPr lang="en-US" dirty="0"/>
              <a:t>Release on your own </a:t>
            </a:r>
            <a:r>
              <a:rPr lang="en-US" dirty="0" smtClean="0"/>
              <a:t>schedule</a:t>
            </a:r>
          </a:p>
          <a:p>
            <a:pPr lvl="1"/>
            <a:r>
              <a:rPr lang="en-US" dirty="0" smtClean="0"/>
              <a:t>Local decision making</a:t>
            </a:r>
          </a:p>
          <a:p>
            <a:pPr lvl="1"/>
            <a:r>
              <a:rPr lang="en-US" dirty="0"/>
              <a:t>You are responsible for your quality, not a central </a:t>
            </a:r>
            <a:r>
              <a:rPr lang="en-US" dirty="0" smtClean="0"/>
              <a:t>team</a:t>
            </a:r>
          </a:p>
          <a:p>
            <a:pPr lvl="1"/>
            <a:r>
              <a:rPr lang="en-US" dirty="0" smtClean="0"/>
              <a:t>You own a piece of the codebase not a branch (</a:t>
            </a:r>
            <a:r>
              <a:rPr lang="en-US" dirty="0" err="1" smtClean="0"/>
              <a:t>acls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2496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Acls</a:t>
            </a:r>
            <a:r>
              <a:rPr lang="en-US" dirty="0" smtClean="0"/>
              <a:t> for code review</a:t>
            </a:r>
          </a:p>
          <a:p>
            <a:r>
              <a:rPr lang="en-US" dirty="0" smtClean="0"/>
              <a:t>Pre/Post commit CI framework / pipeline</a:t>
            </a:r>
          </a:p>
          <a:p>
            <a:r>
              <a:rPr lang="en-US" dirty="0"/>
              <a:t>CRT: Change Request </a:t>
            </a:r>
            <a:r>
              <a:rPr lang="en-US" dirty="0" smtClean="0"/>
              <a:t>Tracker</a:t>
            </a:r>
          </a:p>
          <a:p>
            <a:pPr lvl="1"/>
            <a:r>
              <a:rPr lang="en-US" dirty="0" smtClean="0"/>
              <a:t>Developer commit lifecycle management</a:t>
            </a:r>
          </a:p>
          <a:p>
            <a:r>
              <a:rPr lang="en-US" dirty="0" smtClean="0"/>
              <a:t>Deployment automation plans / Canaries</a:t>
            </a:r>
          </a:p>
          <a:p>
            <a:r>
              <a:rPr lang="en-US" dirty="0"/>
              <a:t>Performance</a:t>
            </a:r>
          </a:p>
          <a:p>
            <a:pPr lvl="1"/>
            <a:r>
              <a:rPr lang="en-US" dirty="0" smtClean="0"/>
              <a:t>i.e. Evaluate </a:t>
            </a:r>
            <a:r>
              <a:rPr lang="en-US" dirty="0"/>
              <a:t>canaries on things like exceptions</a:t>
            </a:r>
          </a:p>
          <a:p>
            <a:r>
              <a:rPr lang="en-US" dirty="0"/>
              <a:t>Test Manager</a:t>
            </a:r>
          </a:p>
          <a:p>
            <a:pPr lvl="1"/>
            <a:r>
              <a:rPr lang="en-US" dirty="0"/>
              <a:t>Manage automated tests (mostly in test environment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Monitoring for environment / service stability</a:t>
            </a:r>
          </a:p>
          <a:p>
            <a:r>
              <a:rPr lang="en-US" dirty="0" err="1"/>
              <a:t>C</a:t>
            </a:r>
            <a:r>
              <a:rPr lang="en-US" dirty="0" err="1" smtClean="0"/>
              <a:t>onfig</a:t>
            </a:r>
            <a:r>
              <a:rPr lang="en-US" dirty="0" smtClean="0"/>
              <a:t> </a:t>
            </a:r>
            <a:r>
              <a:rPr lang="en-US" dirty="0" smtClean="0"/>
              <a:t>changes to ramp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2472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4473" y="2673818"/>
            <a:ext cx="7105072" cy="1447915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Quicksand Regular"/>
                <a:cs typeface="Quicksand Regular"/>
              </a:rPr>
              <a:t>How did we evolve our solution to allow developers to quickly iterate </a:t>
            </a:r>
            <a:r>
              <a:rPr lang="en-US" sz="3200" dirty="0" smtClean="0">
                <a:latin typeface="Quicksand Regular"/>
                <a:cs typeface="Quicksand Regular"/>
              </a:rPr>
              <a:t>on creating </a:t>
            </a:r>
            <a:r>
              <a:rPr lang="en-US" sz="3200" dirty="0">
                <a:latin typeface="Quicksand Regular"/>
                <a:cs typeface="Quicksand Regular"/>
              </a:rPr>
              <a:t>product </a:t>
            </a:r>
            <a:r>
              <a:rPr lang="en-US" sz="3200" dirty="0" smtClean="0">
                <a:latin typeface="Quicksand Regular"/>
                <a:cs typeface="Quicksand Regular"/>
              </a:rPr>
              <a:t>as </a:t>
            </a:r>
            <a:r>
              <a:rPr lang="en-US" sz="3200" dirty="0" smtClean="0"/>
              <a:t>LinkedIn engineering grew from 30 to 1800 technologists?</a:t>
            </a:r>
            <a:endParaRPr lang="en-US" sz="3200" dirty="0">
              <a:latin typeface="Quicksand Regular"/>
              <a:cs typeface="Quicksand 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66273" y="438727"/>
            <a:ext cx="914400" cy="914400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110183" y="1142995"/>
            <a:ext cx="808181" cy="808181"/>
            <a:chOff x="4006273" y="438728"/>
            <a:chExt cx="808181" cy="808181"/>
          </a:xfrm>
        </p:grpSpPr>
        <p:sp>
          <p:nvSpPr>
            <p:cNvPr id="9" name="Oval 8"/>
            <p:cNvSpPr/>
            <p:nvPr/>
          </p:nvSpPr>
          <p:spPr>
            <a:xfrm>
              <a:off x="4006273" y="438728"/>
              <a:ext cx="808181" cy="808181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294909" y="484909"/>
              <a:ext cx="380754" cy="715819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4000" dirty="0">
                  <a:latin typeface="Quicksand Bold"/>
                  <a:cs typeface="Quicksand Bold"/>
                </a:rPr>
                <a:t>?</a:t>
              </a:r>
              <a:endPara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Quicksand Bold"/>
                <a:cs typeface="Quicksand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56454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in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merge hell</a:t>
            </a:r>
          </a:p>
          <a:p>
            <a:r>
              <a:rPr lang="en-US" dirty="0" smtClean="0"/>
              <a:t>Find failures faster</a:t>
            </a:r>
          </a:p>
          <a:p>
            <a:r>
              <a:rPr lang="en-US" dirty="0"/>
              <a:t>K</a:t>
            </a:r>
            <a:r>
              <a:rPr lang="en-US" dirty="0" smtClean="0"/>
              <a:t>eep testing sane and automated</a:t>
            </a:r>
          </a:p>
          <a:p>
            <a:r>
              <a:rPr lang="en-US" dirty="0"/>
              <a:t>Independent </a:t>
            </a:r>
            <a:r>
              <a:rPr lang="en-US" dirty="0" smtClean="0"/>
              <a:t>and easy deployment </a:t>
            </a:r>
            <a:r>
              <a:rPr lang="en-US" dirty="0"/>
              <a:t>and </a:t>
            </a:r>
            <a:r>
              <a:rPr lang="en-US" dirty="0" smtClean="0"/>
              <a:t>release</a:t>
            </a:r>
          </a:p>
          <a:p>
            <a:r>
              <a:rPr lang="en-US" dirty="0" smtClean="0"/>
              <a:t>Create greater ownership</a:t>
            </a:r>
          </a:p>
          <a:p>
            <a:pPr lvl="1"/>
            <a:r>
              <a:rPr lang="en-US" dirty="0" smtClean="0"/>
              <a:t>More control </a:t>
            </a:r>
            <a:r>
              <a:rPr lang="en-US" dirty="0" smtClean="0"/>
              <a:t>over, responsible </a:t>
            </a:r>
            <a:r>
              <a:rPr lang="en-US" dirty="0" smtClean="0"/>
              <a:t>for your decisions</a:t>
            </a:r>
          </a:p>
          <a:p>
            <a:pPr lvl="1"/>
            <a:r>
              <a:rPr lang="en-US" dirty="0" smtClean="0"/>
              <a:t>Breaking the </a:t>
            </a:r>
            <a:r>
              <a:rPr lang="en-US" dirty="0"/>
              <a:t>b</a:t>
            </a:r>
            <a:r>
              <a:rPr lang="en-US" dirty="0" smtClean="0"/>
              <a:t>arriers: Easier to work with others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913695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2011 </a:t>
            </a:r>
            <a:r>
              <a:rPr lang="en-US" dirty="0" smtClean="0"/>
              <a:t>(Overcame)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</a:t>
            </a:r>
            <a:r>
              <a:rPr lang="en-US" dirty="0" smtClean="0"/>
              <a:t>reakages immediately affect others, so find </a:t>
            </a:r>
            <a:r>
              <a:rPr lang="en-US" dirty="0"/>
              <a:t>and remove failures </a:t>
            </a:r>
            <a:r>
              <a:rPr lang="en-US" dirty="0" smtClean="0"/>
              <a:t>fast</a:t>
            </a:r>
            <a:endParaRPr lang="en-US" dirty="0"/>
          </a:p>
          <a:p>
            <a:pPr lvl="1"/>
            <a:r>
              <a:rPr lang="en-US" dirty="0" smtClean="0"/>
              <a:t>Pre and post commit </a:t>
            </a:r>
            <a:r>
              <a:rPr lang="en-US" dirty="0" smtClean="0"/>
              <a:t>automation</a:t>
            </a:r>
            <a:endParaRPr lang="en-US" dirty="0" smtClean="0"/>
          </a:p>
          <a:p>
            <a:r>
              <a:rPr lang="en-US" dirty="0"/>
              <a:t>Hard to save off work in </a:t>
            </a:r>
            <a:r>
              <a:rPr lang="en-US" dirty="0" smtClean="0"/>
              <a:t>progress</a:t>
            </a:r>
            <a:endParaRPr lang="en-US" dirty="0"/>
          </a:p>
          <a:p>
            <a:pPr lvl="1"/>
            <a:r>
              <a:rPr lang="en-US" dirty="0"/>
              <a:t>Break down your feature into commits that are safe to push to production. Use </a:t>
            </a:r>
            <a:r>
              <a:rPr lang="en-US" dirty="0" err="1"/>
              <a:t>configs</a:t>
            </a:r>
            <a:r>
              <a:rPr lang="en-US" dirty="0"/>
              <a:t> to </a:t>
            </a:r>
            <a:r>
              <a:rPr lang="en-US" dirty="0" smtClean="0"/>
              <a:t>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35409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in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Monolithic Codebase</a:t>
            </a:r>
          </a:p>
          <a:p>
            <a:pPr lvl="1"/>
            <a:r>
              <a:rPr lang="en-US" dirty="0" smtClean="0"/>
              <a:t>Not flexible enough to accommodate</a:t>
            </a:r>
          </a:p>
          <a:p>
            <a:pPr lvl="2"/>
            <a:r>
              <a:rPr lang="en-US" dirty="0" smtClean="0"/>
              <a:t>Acquisitions</a:t>
            </a:r>
          </a:p>
          <a:p>
            <a:pPr lvl="2"/>
            <a:r>
              <a:rPr lang="en-US" dirty="0" smtClean="0"/>
              <a:t>Exploration</a:t>
            </a:r>
          </a:p>
          <a:p>
            <a:pPr lvl="1"/>
            <a:r>
              <a:rPr lang="en-US" dirty="0" smtClean="0"/>
              <a:t>Iterations needed to be even faster (non global block)</a:t>
            </a:r>
          </a:p>
          <a:p>
            <a:pPr lvl="1"/>
            <a:r>
              <a:rPr lang="en-US" dirty="0"/>
              <a:t>Ownership could be clearer</a:t>
            </a:r>
          </a:p>
          <a:p>
            <a:pPr lvl="2"/>
            <a:r>
              <a:rPr lang="en-US" dirty="0"/>
              <a:t>Of code</a:t>
            </a:r>
          </a:p>
          <a:p>
            <a:pPr lvl="2"/>
            <a:r>
              <a:rPr lang="en-US" dirty="0"/>
              <a:t>Of </a:t>
            </a:r>
            <a:r>
              <a:rPr lang="en-US" dirty="0" smtClean="0"/>
              <a:t>failures</a:t>
            </a:r>
          </a:p>
          <a:p>
            <a:pPr lvl="1"/>
            <a:r>
              <a:rPr lang="en-US" dirty="0" smtClean="0"/>
              <a:t>Developer and code base grew significantly (again)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2490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~</a:t>
            </a:r>
            <a:r>
              <a:rPr lang="en-US" dirty="0" smtClean="0"/>
              <a:t>1500 products </a:t>
            </a:r>
            <a:r>
              <a:rPr lang="en-US" dirty="0" smtClean="0"/>
              <a:t>~1800 </a:t>
            </a:r>
            <a:r>
              <a:rPr lang="en-US" dirty="0" err="1" smtClean="0"/>
              <a:t>devs</a:t>
            </a:r>
            <a:r>
              <a:rPr lang="en-US" dirty="0"/>
              <a:t> ~550 services</a:t>
            </a:r>
            <a:endParaRPr lang="en-US" dirty="0" smtClean="0"/>
          </a:p>
          <a:p>
            <a:r>
              <a:rPr lang="en-US" dirty="0" smtClean="0"/>
              <a:t>Ecosystem of smaller individual products each with an individual release cycle</a:t>
            </a:r>
          </a:p>
          <a:p>
            <a:r>
              <a:rPr lang="en-US" dirty="0" smtClean="0"/>
              <a:t>Can </a:t>
            </a:r>
            <a:r>
              <a:rPr lang="en-US" dirty="0" smtClean="0"/>
              <a:t>depend on artifacts from other </a:t>
            </a:r>
            <a:r>
              <a:rPr lang="en-US" dirty="0" smtClean="0"/>
              <a:t>products</a:t>
            </a:r>
            <a:endParaRPr lang="en-US" dirty="0" smtClean="0"/>
          </a:p>
          <a:p>
            <a:r>
              <a:rPr lang="en-US" dirty="0" smtClean="0"/>
              <a:t>Uniform process of lifecycle and </a:t>
            </a:r>
            <a:r>
              <a:rPr lang="en-US" dirty="0" smtClean="0"/>
              <a:t>tasks</a:t>
            </a:r>
            <a:endParaRPr lang="en-US" dirty="0" smtClean="0"/>
          </a:p>
          <a:p>
            <a:pPr lvl="1"/>
            <a:r>
              <a:rPr lang="en-US" dirty="0" smtClean="0"/>
              <a:t>Abstractions allow us to build generic tooling to accommodate a variety of technologies and products</a:t>
            </a:r>
          </a:p>
          <a:p>
            <a:pPr lvl="1"/>
            <a:r>
              <a:rPr lang="en-US" dirty="0" smtClean="0"/>
              <a:t>Lifecycle / tasks (i.e. build, test, deploy) owner defined</a:t>
            </a:r>
          </a:p>
          <a:p>
            <a:r>
              <a:rPr lang="en-US" dirty="0" smtClean="0"/>
              <a:t>Testing and Release mostly the same</a:t>
            </a:r>
          </a:p>
          <a:p>
            <a:pPr lvl="1"/>
            <a:r>
              <a:rPr lang="en-US" dirty="0" smtClean="0"/>
              <a:t>During your </a:t>
            </a:r>
            <a:r>
              <a:rPr lang="en-US" dirty="0" err="1" smtClean="0"/>
              <a:t>postcommit</a:t>
            </a:r>
            <a:r>
              <a:rPr lang="en-US" dirty="0" smtClean="0"/>
              <a:t> we test everything that depends on you – to ensure you aren’t breaking </a:t>
            </a:r>
            <a:r>
              <a:rPr lang="en-US" dirty="0" smtClean="0"/>
              <a:t>anything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32107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with Multiproduct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monolithic codebase</a:t>
            </a:r>
          </a:p>
          <a:p>
            <a:pPr lvl="1"/>
            <a:r>
              <a:rPr lang="en-US" dirty="0" smtClean="0"/>
              <a:t>Flexible</a:t>
            </a:r>
          </a:p>
          <a:p>
            <a:pPr lvl="1"/>
            <a:r>
              <a:rPr lang="en-US" dirty="0" smtClean="0"/>
              <a:t>Easier, faster to validate and not </a:t>
            </a:r>
            <a:r>
              <a:rPr lang="en-US" dirty="0" smtClean="0"/>
              <a:t>block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94452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Multiproduct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</a:p>
          <a:p>
            <a:pPr lvl="1"/>
            <a:r>
              <a:rPr lang="en-US" dirty="0" smtClean="0"/>
              <a:t>Versioning Hell</a:t>
            </a:r>
          </a:p>
          <a:p>
            <a:pPr lvl="1"/>
            <a:r>
              <a:rPr lang="en-US" dirty="0" smtClean="0"/>
              <a:t>Circular Dependencies</a:t>
            </a:r>
            <a:endParaRPr lang="en-US" dirty="0"/>
          </a:p>
          <a:p>
            <a:r>
              <a:rPr lang="en-US" dirty="0"/>
              <a:t>How to work </a:t>
            </a:r>
            <a:r>
              <a:rPr lang="en-US" dirty="0" smtClean="0"/>
              <a:t>across many </a:t>
            </a:r>
            <a:r>
              <a:rPr lang="en-US" dirty="0"/>
              <a:t>products</a:t>
            </a:r>
          </a:p>
          <a:p>
            <a:r>
              <a:rPr lang="en-US" dirty="0"/>
              <a:t>How to work with </a:t>
            </a:r>
            <a:r>
              <a:rPr lang="en-US" dirty="0" smtClean="0"/>
              <a:t>others</a:t>
            </a:r>
          </a:p>
          <a:p>
            <a:pPr lvl="1"/>
            <a:r>
              <a:rPr lang="en-US" dirty="0" smtClean="0"/>
              <a:t>Give people full control (no central police)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58947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Key </a:t>
            </a:r>
            <a:r>
              <a:rPr lang="en-US" dirty="0" smtClean="0"/>
              <a:t>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0 Test Failures</a:t>
            </a:r>
          </a:p>
          <a:p>
            <a:r>
              <a:rPr lang="en-US" dirty="0"/>
              <a:t>M</a:t>
            </a:r>
            <a:r>
              <a:rPr lang="en-US" dirty="0" smtClean="0"/>
              <a:t>ultitude of automated testing options</a:t>
            </a:r>
          </a:p>
          <a:p>
            <a:r>
              <a:rPr lang="en-US" dirty="0" smtClean="0"/>
              <a:t>Automated, independent, frequent deployments</a:t>
            </a:r>
          </a:p>
          <a:p>
            <a:r>
              <a:rPr lang="en-US" dirty="0" smtClean="0"/>
              <a:t>Distinguish between Deployments and Release</a:t>
            </a:r>
          </a:p>
          <a:p>
            <a:r>
              <a:rPr lang="en-US" dirty="0" smtClean="0"/>
              <a:t>More accountability and ownership for teams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62985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Conclusion: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Notice any trends?</a:t>
            </a:r>
          </a:p>
          <a:p>
            <a:pPr lvl="1"/>
            <a:r>
              <a:rPr lang="en-US" dirty="0"/>
              <a:t>Validate fast, early, </a:t>
            </a:r>
            <a:r>
              <a:rPr lang="en-US" dirty="0" smtClean="0"/>
              <a:t>often</a:t>
            </a:r>
          </a:p>
          <a:p>
            <a:pPr lvl="1"/>
            <a:r>
              <a:rPr lang="en-US" dirty="0" smtClean="0"/>
              <a:t>Simplify</a:t>
            </a:r>
            <a:endParaRPr lang="en-US" dirty="0"/>
          </a:p>
          <a:p>
            <a:pPr lvl="1"/>
            <a:r>
              <a:rPr lang="en-US" dirty="0"/>
              <a:t>Build the tooling to </a:t>
            </a:r>
            <a:r>
              <a:rPr lang="en-US" dirty="0" smtClean="0"/>
              <a:t>succeed</a:t>
            </a:r>
          </a:p>
          <a:p>
            <a:pPr lvl="1"/>
            <a:r>
              <a:rPr lang="en-US" dirty="0" smtClean="0"/>
              <a:t>Creating more digestible pieces, giving more control to owners</a:t>
            </a:r>
            <a:endParaRPr lang="en-US" dirty="0"/>
          </a:p>
          <a:p>
            <a:r>
              <a:rPr lang="en-US" dirty="0" smtClean="0"/>
              <a:t>It’s </a:t>
            </a:r>
            <a:r>
              <a:rPr lang="en-US" dirty="0"/>
              <a:t>all a matter of tradeoffs and </a:t>
            </a:r>
            <a:r>
              <a:rPr lang="en-US" dirty="0" smtClean="0"/>
              <a:t>priorities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/>
              <a:t>change over </a:t>
            </a:r>
            <a:r>
              <a:rPr lang="en-US" dirty="0" smtClean="0"/>
              <a:t>time</a:t>
            </a:r>
            <a:endParaRPr lang="en-US" dirty="0" smtClean="0"/>
          </a:p>
          <a:p>
            <a:pPr lvl="1"/>
            <a:r>
              <a:rPr lang="en-US" dirty="0" smtClean="0"/>
              <a:t>Ours seem to be </a:t>
            </a:r>
            <a:r>
              <a:rPr lang="en-US" dirty="0"/>
              <a:t>getting better</a:t>
            </a:r>
            <a:r>
              <a:rPr lang="en-US" dirty="0" smtClean="0"/>
              <a:t>!</a:t>
            </a:r>
          </a:p>
          <a:p>
            <a:r>
              <a:rPr lang="en-US" dirty="0" smtClean="0"/>
              <a:t>It’s </a:t>
            </a:r>
            <a:r>
              <a:rPr lang="en-US" dirty="0"/>
              <a:t>not only about technology: culture matters</a:t>
            </a:r>
          </a:p>
          <a:p>
            <a:pPr lvl="1"/>
            <a:r>
              <a:rPr lang="en-US" dirty="0" smtClean="0"/>
              <a:t>Change</a:t>
            </a:r>
            <a:r>
              <a:rPr lang="en-US" dirty="0"/>
              <a:t>, O</a:t>
            </a:r>
            <a:r>
              <a:rPr lang="en-US" dirty="0" smtClean="0"/>
              <a:t>wnership</a:t>
            </a:r>
            <a:r>
              <a:rPr lang="en-US" dirty="0"/>
              <a:t>, </a:t>
            </a:r>
            <a:r>
              <a:rPr lang="en-US" dirty="0" smtClean="0"/>
              <a:t>Craftsmanship</a:t>
            </a:r>
          </a:p>
          <a:p>
            <a:r>
              <a:rPr lang="en-US" dirty="0" smtClean="0"/>
              <a:t>People, process, technology</a:t>
            </a:r>
            <a:endParaRPr lang="en-US" dirty="0"/>
          </a:p>
          <a:p>
            <a:r>
              <a:rPr lang="en-US" dirty="0" smtClean="0"/>
              <a:t>Invest in improvements, and </a:t>
            </a:r>
            <a:r>
              <a:rPr lang="en-US" dirty="0"/>
              <a:t>stick with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81072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290" y="2112818"/>
            <a:ext cx="4657436" cy="1893454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Quicksand"/>
                <a:cs typeface="Quicksand"/>
              </a:rPr>
              <a:t>Thanks!</a:t>
            </a:r>
            <a:endParaRPr lang="en-US" sz="5400" dirty="0">
              <a:latin typeface="Quicksand"/>
              <a:cs typeface="Quicksa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9299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290" y="2112818"/>
            <a:ext cx="4657436" cy="1893454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Quicksand"/>
                <a:cs typeface="Quicksand"/>
              </a:rPr>
              <a:t>Questions?</a:t>
            </a:r>
            <a:endParaRPr lang="en-US" sz="5400" dirty="0">
              <a:latin typeface="Quicksand"/>
              <a:cs typeface="Quicksand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55161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911" y="607173"/>
            <a:ext cx="7497618" cy="1005840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/>
              <a:t>We will be talking about that evolution today.</a:t>
            </a:r>
            <a:endParaRPr lang="en-US" sz="2400" dirty="0">
              <a:latin typeface="Quicksand Regular"/>
              <a:cs typeface="Quicksand Regular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54363" y="2197788"/>
            <a:ext cx="7389091" cy="3128018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</a:pPr>
            <a:r>
              <a:rPr lang="en-US" sz="2400" dirty="0" smtClean="0"/>
              <a:t>How we have </a:t>
            </a:r>
            <a:r>
              <a:rPr lang="en-US" sz="2400" dirty="0"/>
              <a:t>improved developer productivity and the release </a:t>
            </a:r>
            <a:r>
              <a:rPr lang="en-US" sz="2400" dirty="0" smtClean="0"/>
              <a:t>pipeline</a:t>
            </a:r>
            <a:endParaRPr lang="en-US" sz="2400" dirty="0"/>
          </a:p>
          <a:p>
            <a:pPr lvl="1">
              <a:lnSpc>
                <a:spcPct val="120000"/>
              </a:lnSpc>
            </a:pPr>
            <a:r>
              <a:rPr lang="en-US" sz="2400" dirty="0"/>
              <a:t>The pitfalls we’ve </a:t>
            </a:r>
            <a:r>
              <a:rPr lang="en-US" sz="2400" dirty="0" smtClean="0"/>
              <a:t>seen</a:t>
            </a:r>
            <a:endParaRPr lang="en-US" sz="2400" dirty="0"/>
          </a:p>
          <a:p>
            <a:pPr lvl="2">
              <a:lnSpc>
                <a:spcPct val="120000"/>
              </a:lnSpc>
            </a:pPr>
            <a:r>
              <a:rPr lang="en-US" sz="2200" dirty="0"/>
              <a:t>How we’ve tackled </a:t>
            </a:r>
            <a:r>
              <a:rPr lang="en-US" sz="2200" dirty="0" smtClean="0"/>
              <a:t>them</a:t>
            </a:r>
          </a:p>
          <a:p>
            <a:pPr lvl="2">
              <a:lnSpc>
                <a:spcPct val="120000"/>
              </a:lnSpc>
            </a:pPr>
            <a:r>
              <a:rPr lang="en-US" sz="2200" dirty="0" smtClean="0"/>
              <a:t>What it took</a:t>
            </a:r>
          </a:p>
          <a:p>
            <a:pPr lvl="2">
              <a:lnSpc>
                <a:spcPct val="120000"/>
              </a:lnSpc>
            </a:pPr>
            <a:r>
              <a:rPr lang="en-US" sz="2200" dirty="0" smtClean="0"/>
              <a:t>What we have learned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7272" y="646541"/>
            <a:ext cx="380754" cy="715819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Quicksand Bold"/>
              <a:cs typeface="Quicksand Bold"/>
            </a:endParaRPr>
          </a:p>
        </p:txBody>
      </p:sp>
    </p:spTree>
    <p:extLst>
      <p:ext uri="{BB962C8B-B14F-4D97-AF65-F5344CB8AC3E}">
        <p14:creationId xmlns:p14="http://schemas.microsoft.com/office/powerpoint/2010/main" val="191517874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39947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46911" y="595626"/>
            <a:ext cx="7497618" cy="743647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000000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r>
              <a:rPr lang="en-US" sz="2400" dirty="0" smtClean="0">
                <a:latin typeface="Quicksand Regular"/>
                <a:cs typeface="Quicksand Regular"/>
              </a:rPr>
              <a:t>What have we accomplished as we scaled?</a:t>
            </a:r>
            <a:endParaRPr lang="en-US" sz="2400" dirty="0">
              <a:latin typeface="Quicksand Regular"/>
              <a:cs typeface="Quicksand Regular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4817" y="600361"/>
            <a:ext cx="669635" cy="761999"/>
            <a:chOff x="4052454" y="438729"/>
            <a:chExt cx="669635" cy="761999"/>
          </a:xfrm>
        </p:grpSpPr>
        <p:sp>
          <p:nvSpPr>
            <p:cNvPr id="7" name="Oval 6"/>
            <p:cNvSpPr/>
            <p:nvPr/>
          </p:nvSpPr>
          <p:spPr>
            <a:xfrm>
              <a:off x="4052454" y="438729"/>
              <a:ext cx="669635" cy="669635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294909" y="484909"/>
              <a:ext cx="380754" cy="715819"/>
            </a:xfrm>
            <a:prstGeom prst="rect">
              <a:avLst/>
            </a:prstGeom>
          </p:spPr>
          <p:txBody>
            <a:bodyPr vert="horz" wrap="none" lIns="0" tIns="45720" rIns="91440" bIns="45720" rtlCol="0">
              <a:noAutofit/>
            </a:bodyPr>
            <a:lstStyle/>
            <a:p>
              <a:pPr marL="342900" marR="0" indent="-342900" algn="l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Wingdings" pitchFamily="2" charset="2"/>
                <a:buNone/>
                <a:tabLst/>
              </a:pPr>
              <a:r>
                <a:rPr lang="en-US" sz="3000" dirty="0">
                  <a:latin typeface="Quicksand Bold"/>
                  <a:cs typeface="Quicksand Bold"/>
                </a:rPr>
                <a:t>?</a:t>
              </a:r>
              <a:endPara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Quicksand Bold"/>
                <a:cs typeface="Quicksand Bold"/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>
          <a:xfrm>
            <a:off x="1028154" y="1596210"/>
            <a:ext cx="6979532" cy="2414317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/>
              <a:buChar char="•"/>
            </a:pPr>
            <a:r>
              <a:rPr lang="en-US" dirty="0"/>
              <a:t>Scaling: From 2007 to Today</a:t>
            </a:r>
          </a:p>
          <a:p>
            <a:pPr lvl="1">
              <a:buFont typeface="Arial"/>
              <a:buChar char="•"/>
            </a:pPr>
            <a:r>
              <a:rPr lang="en-US" dirty="0"/>
              <a:t>5 services -&gt; 550+ services</a:t>
            </a:r>
          </a:p>
          <a:p>
            <a:pPr lvl="1">
              <a:buFont typeface="Arial"/>
              <a:buChar char="•"/>
            </a:pPr>
            <a:r>
              <a:rPr lang="en-US" dirty="0"/>
              <a:t>30 -&gt; </a:t>
            </a:r>
            <a:r>
              <a:rPr lang="en-US" dirty="0" smtClean="0"/>
              <a:t>1800</a:t>
            </a:r>
            <a:r>
              <a:rPr lang="en-US" dirty="0"/>
              <a:t>+ </a:t>
            </a:r>
            <a:r>
              <a:rPr lang="en-US" dirty="0" smtClean="0"/>
              <a:t>technologists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13 million members -&gt; </a:t>
            </a:r>
            <a:r>
              <a:rPr lang="en-US" dirty="0" smtClean="0"/>
              <a:t>332 million </a:t>
            </a:r>
            <a:r>
              <a:rPr lang="en-US" dirty="0"/>
              <a:t>members</a:t>
            </a:r>
          </a:p>
          <a:p>
            <a:pPr>
              <a:buFont typeface="Arial"/>
              <a:buChar char="•"/>
            </a:pPr>
            <a:r>
              <a:rPr lang="en-US" dirty="0"/>
              <a:t>At the same time</a:t>
            </a:r>
          </a:p>
          <a:p>
            <a:pPr lvl="1">
              <a:buFont typeface="Arial"/>
              <a:buChar char="•"/>
            </a:pPr>
            <a:r>
              <a:rPr lang="en-US" dirty="0"/>
              <a:t>Monolithic deployments to prod once every several weeks -&gt; Independent deployments when </a:t>
            </a:r>
            <a:r>
              <a:rPr lang="en-US" dirty="0" smtClean="0"/>
              <a:t>ready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Manual -&gt; Automated commit to production </a:t>
            </a:r>
            <a:r>
              <a:rPr lang="en-US" dirty="0" smtClean="0"/>
              <a:t>pipeline</a:t>
            </a:r>
            <a:endParaRPr lang="en-US" dirty="0"/>
          </a:p>
          <a:p>
            <a:pPr lvl="1">
              <a:buFont typeface="Arial"/>
              <a:buChar char="•"/>
            </a:pPr>
            <a:r>
              <a:rPr lang="en-US" dirty="0"/>
              <a:t>Faster iterations on the technology </a:t>
            </a:r>
            <a:r>
              <a:rPr lang="en-US" dirty="0" smtClean="0"/>
              <a:t>stack</a:t>
            </a:r>
            <a:endParaRPr lang="en-US" dirty="0"/>
          </a:p>
          <a:p>
            <a:pPr>
              <a:spcBef>
                <a:spcPts val="500"/>
              </a:spcBef>
              <a:spcAft>
                <a:spcPts val="300"/>
              </a:spcAft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0247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51405" y="443719"/>
            <a:ext cx="6916700" cy="1090005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600" kern="1200">
                <a:solidFill>
                  <a:srgbClr val="000000"/>
                </a:solidFill>
                <a:latin typeface="Helvetica Light"/>
                <a:ea typeface="+mj-ea"/>
                <a:cs typeface="Helvetica Light"/>
              </a:defRPr>
            </a:lvl1pPr>
          </a:lstStyle>
          <a:p>
            <a:pPr algn="ctr"/>
            <a:r>
              <a:rPr lang="en-US" sz="3600" dirty="0" smtClean="0">
                <a:latin typeface="Quicksand Regular"/>
                <a:cs typeface="Quicksand Regular"/>
              </a:rPr>
              <a:t>LinkedIn </a:t>
            </a:r>
            <a:r>
              <a:rPr lang="en-US" sz="3600" dirty="0" smtClean="0">
                <a:latin typeface="Quicksand Regular"/>
                <a:cs typeface="Quicksand Regular"/>
              </a:rPr>
              <a:t>2007</a:t>
            </a:r>
            <a:endParaRPr lang="en-US" sz="3600" dirty="0">
              <a:latin typeface="Quicksand Regular"/>
              <a:cs typeface="Quicksand Regular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17903" y="1742048"/>
            <a:ext cx="7389091" cy="2420391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Helvetica Light"/>
                <a:ea typeface="+mn-ea"/>
                <a:cs typeface="Helvetica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  <a:spcAft>
                <a:spcPts val="300"/>
              </a:spcAft>
              <a:buFont typeface="Arial"/>
              <a:buChar char="•"/>
            </a:pPr>
            <a:r>
              <a:rPr lang="en-US" dirty="0" smtClean="0"/>
              <a:t>~30 developers, 5-10 services</a:t>
            </a:r>
          </a:p>
          <a:p>
            <a:pPr>
              <a:spcBef>
                <a:spcPts val="500"/>
              </a:spcBef>
              <a:spcAft>
                <a:spcPts val="300"/>
              </a:spcAft>
              <a:buFont typeface="Arial"/>
              <a:buChar char="•"/>
            </a:pPr>
            <a:r>
              <a:rPr lang="en-US" dirty="0" smtClean="0"/>
              <a:t>Trunk based development</a:t>
            </a:r>
          </a:p>
          <a:p>
            <a:pPr>
              <a:spcBef>
                <a:spcPts val="500"/>
              </a:spcBef>
              <a:spcAft>
                <a:spcPts val="300"/>
              </a:spcAft>
              <a:buFont typeface="Arial"/>
              <a:buChar char="•"/>
            </a:pPr>
            <a:r>
              <a:rPr lang="en-US" dirty="0" smtClean="0"/>
              <a:t>Testing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Arial"/>
              <a:buChar char="•"/>
            </a:pPr>
            <a:r>
              <a:rPr lang="en-US" dirty="0" smtClean="0"/>
              <a:t>Mostly manual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Arial"/>
              <a:buChar char="•"/>
            </a:pPr>
            <a:r>
              <a:rPr lang="en-US" dirty="0" smtClean="0"/>
              <a:t>Nightly regressions: automated </a:t>
            </a:r>
            <a:r>
              <a:rPr lang="en-US" dirty="0" err="1" smtClean="0"/>
              <a:t>junit</a:t>
            </a:r>
            <a:r>
              <a:rPr lang="en-US" dirty="0" smtClean="0"/>
              <a:t>, manual functional</a:t>
            </a:r>
          </a:p>
          <a:p>
            <a:pPr>
              <a:spcBef>
                <a:spcPts val="500"/>
              </a:spcBef>
              <a:spcAft>
                <a:spcPts val="300"/>
              </a:spcAft>
              <a:buFont typeface="Arial"/>
              <a:buChar char="•"/>
            </a:pPr>
            <a:r>
              <a:rPr lang="en-US" dirty="0" smtClean="0"/>
              <a:t>Release (Every couple weeks)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Arial"/>
              <a:buChar char="•"/>
            </a:pPr>
            <a:r>
              <a:rPr lang="en-US" dirty="0" smtClean="0"/>
              <a:t>Create branch and deployment ordering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Arial"/>
              <a:buChar char="•"/>
            </a:pPr>
            <a:r>
              <a:rPr lang="en-US" dirty="0" smtClean="0"/>
              <a:t>Rehearse deployment, run tests in staging</a:t>
            </a:r>
          </a:p>
          <a:p>
            <a:pPr lvl="1">
              <a:spcBef>
                <a:spcPts val="500"/>
              </a:spcBef>
              <a:spcAft>
                <a:spcPts val="300"/>
              </a:spcAft>
              <a:buFont typeface="Arial"/>
              <a:buChar char="•"/>
            </a:pPr>
            <a:r>
              <a:rPr lang="en-US" dirty="0" smtClean="0"/>
              <a:t>Site downtime to push release (All </a:t>
            </a:r>
            <a:r>
              <a:rPr lang="en-US" dirty="0" err="1" smtClean="0"/>
              <a:t>eng</a:t>
            </a:r>
            <a:r>
              <a:rPr lang="en-US" dirty="0" smtClean="0"/>
              <a:t> + ops party)</a:t>
            </a:r>
          </a:p>
        </p:txBody>
      </p:sp>
    </p:spTree>
    <p:extLst>
      <p:ext uri="{BB962C8B-B14F-4D97-AF65-F5344CB8AC3E}">
        <p14:creationId xmlns:p14="http://schemas.microsoft.com/office/powerpoint/2010/main" val="418711970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in 2007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Testing and Development</a:t>
            </a:r>
          </a:p>
          <a:p>
            <a:pPr lvl="1"/>
            <a:r>
              <a:rPr lang="en-US" dirty="0" smtClean="0"/>
              <a:t>Trunk stability: large changes, manual/local/nightly testing</a:t>
            </a:r>
          </a:p>
          <a:p>
            <a:pPr lvl="1"/>
            <a:r>
              <a:rPr lang="en-US" dirty="0" smtClean="0"/>
              <a:t>Codebase increasing in size</a:t>
            </a:r>
          </a:p>
          <a:p>
            <a:r>
              <a:rPr lang="en-US" dirty="0" smtClean="0"/>
              <a:t>Release</a:t>
            </a:r>
          </a:p>
          <a:p>
            <a:pPr lvl="1"/>
            <a:r>
              <a:rPr lang="en-US" dirty="0" smtClean="0"/>
              <a:t>Infrequent, and time consuming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060279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LinkedIn </a:t>
            </a:r>
            <a:r>
              <a:rPr lang="en-US" dirty="0" smtClean="0"/>
              <a:t>2008-2011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~ 300 developers, ~300 services</a:t>
            </a:r>
          </a:p>
          <a:p>
            <a:r>
              <a:rPr lang="en-US" dirty="0" smtClean="0"/>
              <a:t>Branch based development, merge for release</a:t>
            </a:r>
          </a:p>
          <a:p>
            <a:r>
              <a:rPr lang="en-US" dirty="0" smtClean="0"/>
              <a:t>Testing</a:t>
            </a:r>
          </a:p>
          <a:p>
            <a:pPr lvl="1"/>
            <a:r>
              <a:rPr lang="en-US" dirty="0" smtClean="0"/>
              <a:t>Added </a:t>
            </a:r>
            <a:r>
              <a:rPr lang="en-US" dirty="0"/>
              <a:t>a</a:t>
            </a:r>
            <a:r>
              <a:rPr lang="en-US" dirty="0" smtClean="0"/>
              <a:t>utomated ‘Feature Branch Readiness’</a:t>
            </a:r>
          </a:p>
          <a:p>
            <a:pPr lvl="2"/>
            <a:r>
              <a:rPr lang="en-US" dirty="0" smtClean="0"/>
              <a:t>Before merge prove branch had 0 test failures / issues</a:t>
            </a:r>
          </a:p>
          <a:p>
            <a:r>
              <a:rPr lang="en-US" dirty="0" smtClean="0"/>
              <a:t>Release (Every couple weeks)</a:t>
            </a:r>
          </a:p>
          <a:p>
            <a:pPr lvl="1"/>
            <a:r>
              <a:rPr lang="en-US" dirty="0" smtClean="0"/>
              <a:t>Exactly as before:</a:t>
            </a:r>
          </a:p>
          <a:p>
            <a:pPr lvl="2"/>
            <a:r>
              <a:rPr lang="en-US" dirty="0" smtClean="0"/>
              <a:t>Create, rehearse, and execute a deployment ordering.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7722" y="1973691"/>
            <a:ext cx="380754" cy="715819"/>
          </a:xfrm>
          <a:prstGeom prst="rect">
            <a:avLst/>
          </a:prstGeom>
        </p:spPr>
        <p:txBody>
          <a:bodyPr vert="horz" wrap="none" lIns="0" tIns="45720" rIns="91440" bIns="45720" rtlCol="0">
            <a:noAutofit/>
          </a:bodyPr>
          <a:lstStyle/>
          <a:p>
            <a: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Wingdings" pitchFamily="2" charset="2"/>
              <a:buNone/>
              <a:tabLst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Quicksand Bold"/>
              <a:cs typeface="Quicksand Bold"/>
            </a:endParaRPr>
          </a:p>
        </p:txBody>
      </p:sp>
    </p:spTree>
    <p:extLst>
      <p:ext uri="{BB962C8B-B14F-4D97-AF65-F5344CB8AC3E}">
        <p14:creationId xmlns:p14="http://schemas.microsoft.com/office/powerpoint/2010/main" val="2492074372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 in 2008-2011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Branches supported more developers</a:t>
            </a:r>
          </a:p>
          <a:p>
            <a:r>
              <a:rPr lang="en-US" dirty="0" smtClean="0"/>
              <a:t>More automated </a:t>
            </a:r>
            <a:r>
              <a:rPr lang="en-US" dirty="0" smtClean="0"/>
              <a:t>testing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45904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Tradeoff: </a:t>
            </a:r>
            <a:r>
              <a:rPr lang="en-US" dirty="0" smtClean="0"/>
              <a:t>Branch 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Qualifying 20-40 branches</a:t>
            </a:r>
          </a:p>
          <a:p>
            <a:r>
              <a:rPr lang="en-US" dirty="0" smtClean="0"/>
              <a:t>Stabilizing release branch </a:t>
            </a:r>
            <a:r>
              <a:rPr lang="en-US" dirty="0" smtClean="0"/>
              <a:t>hard</a:t>
            </a:r>
            <a:endParaRPr lang="en-US" dirty="0" smtClean="0"/>
          </a:p>
          <a:p>
            <a:r>
              <a:rPr lang="en-US" dirty="0" smtClean="0"/>
              <a:t>Point of friction: </a:t>
            </a:r>
            <a:r>
              <a:rPr lang="en-US" dirty="0"/>
              <a:t>fragile/flaky/unmaintained </a:t>
            </a:r>
            <a:r>
              <a:rPr lang="en-US" dirty="0" smtClean="0"/>
              <a:t>tests</a:t>
            </a:r>
            <a:endParaRPr lang="en-US" dirty="0" smtClean="0"/>
          </a:p>
          <a:p>
            <a:r>
              <a:rPr lang="en-US" dirty="0" smtClean="0"/>
              <a:t>Impact:</a:t>
            </a:r>
          </a:p>
          <a:p>
            <a:pPr lvl="1"/>
            <a:r>
              <a:rPr lang="en-US" dirty="0" smtClean="0"/>
              <a:t>frustrating process became </a:t>
            </a:r>
            <a:r>
              <a:rPr lang="en-US" dirty="0"/>
              <a:t>power struggle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897B0D-BA2C-2244-86F3-025175B80EA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776898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inkedIn_generic">
  <a:themeElements>
    <a:clrScheme name="LinkedIn">
      <a:dk1>
        <a:srgbClr val="000000"/>
      </a:dk1>
      <a:lt1>
        <a:srgbClr val="FFFFFF"/>
      </a:lt1>
      <a:dk2>
        <a:srgbClr val="0073B2"/>
      </a:dk2>
      <a:lt2>
        <a:srgbClr val="CDCCCA"/>
      </a:lt2>
      <a:accent1>
        <a:srgbClr val="0073B2"/>
      </a:accent1>
      <a:accent2>
        <a:srgbClr val="8CC63F"/>
      </a:accent2>
      <a:accent3>
        <a:srgbClr val="FE7328"/>
      </a:accent3>
      <a:accent4>
        <a:srgbClr val="3C3D41"/>
      </a:accent4>
      <a:accent5>
        <a:srgbClr val="88898B"/>
      </a:accent5>
      <a:accent6>
        <a:srgbClr val="CDCCCA"/>
      </a:accent6>
      <a:hlink>
        <a:srgbClr val="0073B2"/>
      </a:hlink>
      <a:folHlink>
        <a:srgbClr val="0073B2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wrap="square" lIns="0" tIns="45720" rIns="91440" bIns="45720" rtlCol="0">
        <a:noAutofit/>
      </a:bodyPr>
      <a:lstStyle>
        <a:defPPr marL="342900" marR="0" indent="-34290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>
            <a:schemeClr val="accent1"/>
          </a:buClr>
          <a:buSzTx/>
          <a:buFont typeface="Wingdings" pitchFamily="2" charset="2"/>
          <a:buNone/>
          <a:tabLst/>
          <a:defRPr kumimoji="0" sz="1200" b="0" i="0" u="none" strike="noStrike" kern="1200" cap="none" spc="0" normalizeH="0" baseline="0" noProof="0" dirty="0" smtClean="0">
            <a:ln>
              <a:noFill/>
            </a:ln>
            <a:solidFill>
              <a:schemeClr val="accent5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36608</TotalTime>
  <Words>1645</Words>
  <Application>Microsoft Macintosh PowerPoint</Application>
  <PresentationFormat>On-screen Show (4:3)</PresentationFormat>
  <Paragraphs>304</Paragraphs>
  <Slides>30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LinkedIn_generic</vt:lpstr>
      <vt:lpstr>THE EVOLUTION OF CONTINUOUS DELIVERY AT SCALE</vt:lpstr>
      <vt:lpstr>How did we evolve our solution to allow developers to quickly iterate on creating product as LinkedIn engineering grew from 30 to 1800 technologists?</vt:lpstr>
      <vt:lpstr>We will be talking about that evolution today.</vt:lpstr>
      <vt:lpstr>PowerPoint Presentation</vt:lpstr>
      <vt:lpstr>PowerPoint Presentation</vt:lpstr>
      <vt:lpstr>Problems in 2007</vt:lpstr>
      <vt:lpstr>LinkedIn 2008-2011</vt:lpstr>
      <vt:lpstr>Improvements in 2008-2011</vt:lpstr>
      <vt:lpstr>Tradeoff: Branch Hell</vt:lpstr>
      <vt:lpstr>Problem: Deployment Hell</vt:lpstr>
      <vt:lpstr>Linkedin 2011: The Turning Point</vt:lpstr>
      <vt:lpstr>LinkedIn 2011</vt:lpstr>
      <vt:lpstr>How did we make this work? (A mixture of people, process, and tooling)</vt:lpstr>
      <vt:lpstr>Commit Pipeline</vt:lpstr>
      <vt:lpstr>Shared Test Environment</vt:lpstr>
      <vt:lpstr>Deployment vs Release</vt:lpstr>
      <vt:lpstr>Deployment Process</vt:lpstr>
      <vt:lpstr>People</vt:lpstr>
      <vt:lpstr>Tooling</vt:lpstr>
      <vt:lpstr>Improvements in 2011</vt:lpstr>
      <vt:lpstr>Challenges in 2011 (Overcame)</vt:lpstr>
      <vt:lpstr>Problems in 2011</vt:lpstr>
      <vt:lpstr>Multiproduct</vt:lpstr>
      <vt:lpstr>Improvements with Multiproduct</vt:lpstr>
      <vt:lpstr>Challenges with Multiproduct</vt:lpstr>
      <vt:lpstr>Conclusion: Key Successes</vt:lpstr>
      <vt:lpstr>Conclusion: Takeaways</vt:lpstr>
      <vt:lpstr>Thanks!</vt:lpstr>
      <vt:lpstr>Questions?</vt:lpstr>
      <vt:lpstr>PowerPoint Presentation</vt:lpstr>
    </vt:vector>
  </TitlesOfParts>
  <Company>LinkedIn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LinkedIn Recruiting Solutions “tagline”</dc:title>
  <dc:creator>LinkedIn Corporation</dc:creator>
  <cp:lastModifiedBy>Jason Toy</cp:lastModifiedBy>
  <cp:revision>1112</cp:revision>
  <cp:lastPrinted>2012-08-28T21:43:36Z</cp:lastPrinted>
  <dcterms:created xsi:type="dcterms:W3CDTF">2011-07-06T21:12:51Z</dcterms:created>
  <dcterms:modified xsi:type="dcterms:W3CDTF">2014-11-04T00:51:45Z</dcterms:modified>
</cp:coreProperties>
</file>