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42" r:id="rId3"/>
    <p:sldId id="346" r:id="rId4"/>
    <p:sldId id="335" r:id="rId5"/>
    <p:sldId id="285" r:id="rId6"/>
    <p:sldId id="295" r:id="rId7"/>
    <p:sldId id="353" r:id="rId8"/>
    <p:sldId id="337" r:id="rId9"/>
    <p:sldId id="334" r:id="rId10"/>
    <p:sldId id="347" r:id="rId11"/>
    <p:sldId id="258" r:id="rId12"/>
    <p:sldId id="355" r:id="rId13"/>
    <p:sldId id="288" r:id="rId14"/>
    <p:sldId id="354" r:id="rId15"/>
    <p:sldId id="296" r:id="rId16"/>
    <p:sldId id="297" r:id="rId17"/>
    <p:sldId id="348" r:id="rId18"/>
    <p:sldId id="307" r:id="rId19"/>
    <p:sldId id="265" r:id="rId20"/>
    <p:sldId id="289" r:id="rId21"/>
    <p:sldId id="341" r:id="rId22"/>
    <p:sldId id="329" r:id="rId23"/>
    <p:sldId id="291" r:id="rId24"/>
    <p:sldId id="333" r:id="rId25"/>
    <p:sldId id="302" r:id="rId26"/>
    <p:sldId id="303" r:id="rId27"/>
    <p:sldId id="304" r:id="rId28"/>
    <p:sldId id="305" r:id="rId29"/>
    <p:sldId id="351" r:id="rId30"/>
    <p:sldId id="349" r:id="rId31"/>
    <p:sldId id="352" r:id="rId32"/>
    <p:sldId id="350" r:id="rId33"/>
    <p:sldId id="298" r:id="rId34"/>
    <p:sldId id="322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B445"/>
    <a:srgbClr val="88AA41"/>
    <a:srgbClr val="81A03F"/>
    <a:srgbClr val="7C9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256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29174-002F-1647-B7C3-2F3FC1495737}" type="datetime1">
              <a:rPr lang="en-US" smtClean="0"/>
              <a:t>11/5/14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22402-DAF5-7943-BC9E-BCB86C9C0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50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1989-1693-1F40-BD5D-A41B0E6022AB}" type="datetime1">
              <a:rPr lang="en-US" smtClean="0"/>
              <a:t>11/5/14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DB750-5FEB-6443-AEF7-C23A0A8E3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172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Custom data pipelines: Developing a data pipeline per source</a:t>
            </a:r>
          </a:p>
          <a:p>
            <a:r>
              <a:rPr lang="en-US" dirty="0" smtClean="0"/>
              <a:t>Data model: Tightly bundled with RDBMS with strict DDL</a:t>
            </a:r>
          </a:p>
          <a:p>
            <a:r>
              <a:rPr lang="en-US" dirty="0" smtClean="0"/>
              <a:t>Operations effort: Large amount of pipelines to monitor, maintain and trouble-shoot.</a:t>
            </a:r>
          </a:p>
          <a:p>
            <a:r>
              <a:rPr lang="en-US" dirty="0" smtClean="0"/>
              <a:t>Data quality: no source of truth</a:t>
            </a:r>
          </a:p>
          <a:p>
            <a:r>
              <a:rPr lang="en-US" dirty="0" smtClean="0"/>
              <a:t>High investment cost and low productivity!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39882-6A6F-F447-8E42-F8EA9C95B0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95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DB750-5FEB-6443-AEF7-C23A0A8E307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22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86F9F-E631-A942-B2E0-0591C55F1D1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9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86F9F-E631-A942-B2E0-0591C55F1D1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58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DB750-5FEB-6443-AEF7-C23A0A8E30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38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86F9F-E631-A942-B2E0-0591C55F1D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20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DB750-5FEB-6443-AEF7-C23A0A8E30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76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86F9F-E631-A942-B2E0-0591C55F1D1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27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DB750-5FEB-6443-AEF7-C23A0A8E307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58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DB750-5FEB-6443-AEF7-C23A0A8E307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03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DB750-5FEB-6443-AEF7-C23A0A8E307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41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86F9F-E631-A942-B2E0-0591C55F1D1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6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8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4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0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1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5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7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0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9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5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1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5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9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2528"/>
            <a:ext cx="8229600" cy="4663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457200" y="6432786"/>
            <a:ext cx="5366934" cy="1690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©2014 LinkedIn Corporation. All Rights Reserved.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99712" y="6271867"/>
            <a:ext cx="1709074" cy="44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3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664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 smtClean="0"/>
              <a:t>Gobblin</a:t>
            </a:r>
            <a:r>
              <a:rPr lang="en-US" dirty="0" smtClean="0"/>
              <a:t>’ Big Data with 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 Qiao</a:t>
            </a:r>
          </a:p>
          <a:p>
            <a:r>
              <a:rPr lang="en-US" dirty="0" smtClean="0"/>
              <a:t>Data Analytics Infra @ LinkedIn</a:t>
            </a:r>
          </a:p>
        </p:txBody>
      </p:sp>
      <p:pic>
        <p:nvPicPr>
          <p:cNvPr id="14" name="gobblin_logo_whit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51834" y="1166678"/>
            <a:ext cx="2608563" cy="128447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9844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Challenges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What </a:t>
            </a:r>
            <a:r>
              <a:rPr lang="en-US" dirty="0">
                <a:solidFill>
                  <a:srgbClr val="3366FF"/>
                </a:solidFill>
              </a:rPr>
              <a:t>does </a:t>
            </a:r>
            <a:r>
              <a:rPr lang="en-US" dirty="0" err="1">
                <a:solidFill>
                  <a:srgbClr val="3366FF"/>
                </a:solidFill>
              </a:rPr>
              <a:t>Gobblin</a:t>
            </a:r>
            <a:r>
              <a:rPr lang="en-US" dirty="0">
                <a:solidFill>
                  <a:srgbClr val="3366FF"/>
                </a:solidFill>
              </a:rPr>
              <a:t> provide?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How does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Gobblin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work?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Retrospective and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lookahead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18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Gobblin</a:t>
            </a:r>
            <a:r>
              <a:rPr lang="en-US" dirty="0" smtClean="0"/>
              <a:t> Usage @ LinkedIn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Business Analytics</a:t>
            </a:r>
          </a:p>
          <a:p>
            <a:pPr lvl="1"/>
            <a:r>
              <a:rPr lang="en-US" dirty="0" smtClean="0"/>
              <a:t>Source data </a:t>
            </a:r>
            <a:r>
              <a:rPr lang="en-US" dirty="0" smtClean="0"/>
              <a:t>for, </a:t>
            </a:r>
            <a:r>
              <a:rPr lang="en-US" dirty="0" smtClean="0"/>
              <a:t>sales analysis, </a:t>
            </a:r>
            <a:r>
              <a:rPr lang="en-US" dirty="0" smtClean="0"/>
              <a:t>product sentiment analysis, etc. </a:t>
            </a:r>
            <a:endParaRPr lang="en-US" dirty="0" smtClean="0"/>
          </a:p>
          <a:p>
            <a:r>
              <a:rPr lang="en-US" dirty="0" smtClean="0"/>
              <a:t>Engineering</a:t>
            </a:r>
          </a:p>
          <a:p>
            <a:pPr lvl="1"/>
            <a:r>
              <a:rPr lang="en-US" dirty="0" smtClean="0"/>
              <a:t>Source data for issue tracking, monitoring, product release, </a:t>
            </a:r>
            <a:r>
              <a:rPr lang="en-US" dirty="0" smtClean="0"/>
              <a:t>security </a:t>
            </a:r>
            <a:r>
              <a:rPr lang="en-US" dirty="0" smtClean="0"/>
              <a:t>compliance, A/B testing</a:t>
            </a:r>
          </a:p>
          <a:p>
            <a:r>
              <a:rPr lang="en-US" dirty="0" smtClean="0"/>
              <a:t>Consumer product</a:t>
            </a:r>
          </a:p>
          <a:p>
            <a:pPr lvl="1"/>
            <a:r>
              <a:rPr lang="en-US" dirty="0" smtClean="0"/>
              <a:t>Source data for acquisition </a:t>
            </a:r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Performance analysis for email </a:t>
            </a:r>
            <a:r>
              <a:rPr lang="en-US" dirty="0"/>
              <a:t>campaign, ads </a:t>
            </a:r>
            <a:r>
              <a:rPr lang="en-US" dirty="0" smtClean="0"/>
              <a:t>campaign,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487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F2F2F2"/>
                </a:solidFill>
              </a:rPr>
              <a:t>Horizontally scalable and robust framework </a:t>
            </a:r>
            <a:endParaRPr lang="en-US" dirty="0" smtClean="0">
              <a:solidFill>
                <a:srgbClr val="F2F2F2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F2F2F2"/>
                </a:solidFill>
              </a:rPr>
              <a:t>Unified </a:t>
            </a:r>
            <a:r>
              <a:rPr lang="en-US" dirty="0">
                <a:solidFill>
                  <a:srgbClr val="F2F2F2"/>
                </a:solidFill>
              </a:rPr>
              <a:t>computation paradigm </a:t>
            </a:r>
            <a:endParaRPr lang="en-US" dirty="0" smtClean="0">
              <a:solidFill>
                <a:srgbClr val="F2F2F2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F2F2F2"/>
                </a:solidFill>
              </a:rPr>
              <a:t>Turn</a:t>
            </a:r>
            <a:r>
              <a:rPr lang="en-US" dirty="0" smtClean="0">
                <a:solidFill>
                  <a:srgbClr val="F2F2F2"/>
                </a:solidFill>
              </a:rPr>
              <a:t>-key solution </a:t>
            </a:r>
            <a:endParaRPr lang="en-US" dirty="0" smtClean="0">
              <a:solidFill>
                <a:srgbClr val="F2F2F2"/>
              </a:solidFill>
            </a:endParaRPr>
          </a:p>
          <a:p>
            <a:pPr>
              <a:buFont typeface="Wingdings" charset="2"/>
              <a:buChar char="§"/>
            </a:pPr>
            <a:r>
              <a:rPr lang="en-US" dirty="0" smtClean="0">
                <a:solidFill>
                  <a:srgbClr val="F2F2F2"/>
                </a:solidFill>
              </a:rPr>
              <a:t>Customize </a:t>
            </a:r>
            <a:r>
              <a:rPr lang="en-US" dirty="0">
                <a:solidFill>
                  <a:srgbClr val="F2F2F2"/>
                </a:solidFill>
              </a:rPr>
              <a:t>y</a:t>
            </a:r>
            <a:r>
              <a:rPr lang="en-US" dirty="0" smtClean="0">
                <a:solidFill>
                  <a:srgbClr val="F2F2F2"/>
                </a:solidFill>
              </a:rPr>
              <a:t>our </a:t>
            </a:r>
            <a:r>
              <a:rPr lang="en-US" dirty="0">
                <a:solidFill>
                  <a:srgbClr val="F2F2F2"/>
                </a:solidFill>
              </a:rPr>
              <a:t>o</a:t>
            </a:r>
            <a:r>
              <a:rPr lang="en-US" dirty="0" smtClean="0">
                <a:solidFill>
                  <a:srgbClr val="F2F2F2"/>
                </a:solidFill>
              </a:rPr>
              <a:t>wn</a:t>
            </a:r>
            <a:r>
              <a:rPr lang="en-US" dirty="0" smtClean="0">
                <a:solidFill>
                  <a:srgbClr val="F2F2F2"/>
                </a:solidFill>
              </a:rPr>
              <a:t> Ingestion </a:t>
            </a:r>
            <a:endParaRPr lang="en-US" dirty="0" smtClean="0">
              <a:solidFill>
                <a:srgbClr val="F2F2F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68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2F2F2"/>
                </a:solidFill>
              </a:rPr>
              <a:t>Scalable and </a:t>
            </a:r>
            <a:r>
              <a:rPr lang="en-US" dirty="0">
                <a:solidFill>
                  <a:srgbClr val="F2F2F2"/>
                </a:solidFill>
              </a:rPr>
              <a:t>R</a:t>
            </a:r>
            <a:r>
              <a:rPr lang="en-US" dirty="0" smtClean="0">
                <a:solidFill>
                  <a:srgbClr val="F2F2F2"/>
                </a:solidFill>
              </a:rPr>
              <a:t>obust </a:t>
            </a:r>
            <a:r>
              <a:rPr lang="en-US" dirty="0">
                <a:solidFill>
                  <a:srgbClr val="F2F2F2"/>
                </a:solidFill>
              </a:rPr>
              <a:t>F</a:t>
            </a:r>
            <a:r>
              <a:rPr lang="en-US" dirty="0" smtClean="0">
                <a:solidFill>
                  <a:srgbClr val="F2F2F2"/>
                </a:solidFill>
              </a:rPr>
              <a:t>ramework </a:t>
            </a:r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457200" y="2625217"/>
            <a:ext cx="1857374" cy="617194"/>
            <a:chOff x="1905" y="1678795"/>
            <a:chExt cx="1857374" cy="1449360"/>
          </a:xfrm>
        </p:grpSpPr>
        <p:sp>
          <p:nvSpPr>
            <p:cNvPr id="43" name="Rectangle 42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Scalable</a:t>
              </a:r>
              <a:endParaRPr lang="en-US" sz="1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57200" y="1650191"/>
            <a:ext cx="1857374" cy="617194"/>
            <a:chOff x="1905" y="1678795"/>
            <a:chExt cx="1857374" cy="1449360"/>
          </a:xfrm>
        </p:grpSpPr>
        <p:sp>
          <p:nvSpPr>
            <p:cNvPr id="49" name="Rectangle 48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Centralized</a:t>
              </a:r>
            </a:p>
            <a:p>
              <a:pPr algn="ctr"/>
              <a:r>
                <a:rPr lang="en-US" sz="1600" dirty="0" smtClean="0"/>
                <a:t>State Management</a:t>
              </a:r>
              <a:endParaRPr lang="en-US" sz="16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 dirty="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 dirty="0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2345174" y="1650191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State is carried over between jobs automatically, so metadata can be used to track offsets, checkpoints, watermarks, etc.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2345174" y="2625217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Jobs are partitioned into tasks that run concurrently</a:t>
            </a:r>
            <a:endParaRPr lang="en-US" sz="16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482800" y="3669413"/>
            <a:ext cx="1857374" cy="617194"/>
            <a:chOff x="1905" y="1678795"/>
            <a:chExt cx="1857374" cy="1449360"/>
          </a:xfrm>
        </p:grpSpPr>
        <p:sp>
          <p:nvSpPr>
            <p:cNvPr id="55" name="Rectangle 54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Fault Tolerant</a:t>
              </a:r>
              <a:endParaRPr lang="en-US" sz="16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2370774" y="3669413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Framework gracefully deals with machine and job failures</a:t>
            </a:r>
            <a:endParaRPr lang="en-US" sz="16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500520" y="4630061"/>
            <a:ext cx="1857374" cy="617194"/>
            <a:chOff x="1905" y="1678795"/>
            <a:chExt cx="1857374" cy="1449360"/>
          </a:xfrm>
        </p:grpSpPr>
        <p:sp>
          <p:nvSpPr>
            <p:cNvPr id="17" name="Rectangle 16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Query Assurance</a:t>
              </a:r>
              <a:endParaRPr lang="en-US" sz="16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2388494" y="4630061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Baked in quality checking throughout the flow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710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7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F2F2"/>
                </a:solidFill>
              </a:rPr>
              <a:t>Unified computation paradigm </a:t>
            </a:r>
            <a:endParaRPr lang="en-US" dirty="0">
              <a:solidFill>
                <a:srgbClr val="F2F2F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7200" y="2025791"/>
            <a:ext cx="1857374" cy="617194"/>
            <a:chOff x="1905" y="1678795"/>
            <a:chExt cx="1857374" cy="1449360"/>
          </a:xfrm>
        </p:grpSpPr>
        <p:sp>
          <p:nvSpPr>
            <p:cNvPr id="5" name="Rectangle 4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Common execution flow</a:t>
              </a:r>
              <a:endParaRPr lang="en-US" sz="16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345174" y="2022681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Common execution flow between batch ingestion and streaming ingestion pipelines </a:t>
            </a:r>
            <a:endParaRPr lang="en-US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455680" y="2947951"/>
            <a:ext cx="1857374" cy="617194"/>
            <a:chOff x="1905" y="1678795"/>
            <a:chExt cx="1857374" cy="1449360"/>
          </a:xfrm>
        </p:grpSpPr>
        <p:sp>
          <p:nvSpPr>
            <p:cNvPr id="9" name="Rectangle 8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Shared infra components</a:t>
              </a:r>
              <a:endParaRPr lang="en-US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343654" y="2944841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Shared job state management, job metrics store, metadata management.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5578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Key Solution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87800" y="1698734"/>
            <a:ext cx="1857374" cy="617194"/>
            <a:chOff x="1905" y="1678795"/>
            <a:chExt cx="1857374" cy="1449360"/>
          </a:xfrm>
        </p:grpSpPr>
        <p:sp>
          <p:nvSpPr>
            <p:cNvPr id="5" name="Rectangle 4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Built-in Exchange </a:t>
              </a:r>
              <a:r>
                <a:rPr lang="en-US" sz="1600" dirty="0"/>
                <a:t>P</a:t>
              </a:r>
              <a:r>
                <a:rPr lang="en-US" sz="1600" dirty="0" smtClean="0"/>
                <a:t>rotocols</a:t>
              </a:r>
              <a:endParaRPr lang="en-US" sz="16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375774" y="1698734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Existing adapters can easily be re-used for sources with common protocols (e.g. JDBC, REST, SFTP, SOAP, etc.)</a:t>
            </a:r>
            <a:endParaRPr lang="en-US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505520" y="2736358"/>
            <a:ext cx="1857374" cy="617194"/>
            <a:chOff x="1905" y="1678795"/>
            <a:chExt cx="1857374" cy="1449360"/>
          </a:xfrm>
        </p:grpSpPr>
        <p:sp>
          <p:nvSpPr>
            <p:cNvPr id="9" name="Rectangle 8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Built-in Source Integration</a:t>
              </a:r>
              <a:endParaRPr lang="en-US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393494" y="2736358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Fully integrated with commonly used sources including MySQL, </a:t>
            </a:r>
            <a:r>
              <a:rPr lang="en-US" sz="1600" dirty="0" err="1" smtClean="0"/>
              <a:t>SQLServer</a:t>
            </a:r>
            <a:r>
              <a:rPr lang="en-US" sz="1600" dirty="0" smtClean="0"/>
              <a:t>, Oracle, </a:t>
            </a:r>
            <a:r>
              <a:rPr lang="en-US" sz="1600" dirty="0" err="1" smtClean="0"/>
              <a:t>SalesForce</a:t>
            </a:r>
            <a:r>
              <a:rPr lang="en-US" sz="1600" dirty="0" smtClean="0"/>
              <a:t>, HDFS, filer, internal </a:t>
            </a:r>
            <a:r>
              <a:rPr lang="en-US" sz="1600" dirty="0" err="1" smtClean="0"/>
              <a:t>dropbox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4000" y="3677762"/>
            <a:ext cx="1857374" cy="617194"/>
            <a:chOff x="1905" y="1678795"/>
            <a:chExt cx="1857374" cy="1449360"/>
          </a:xfrm>
        </p:grpSpPr>
        <p:sp>
          <p:nvSpPr>
            <p:cNvPr id="13" name="Rectangle 12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Built-in Data Ingestion Semantics</a:t>
              </a:r>
              <a:endParaRPr lang="en-US" sz="16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391974" y="3677762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Covers full dump and incremental ingestion for fact and dimension datasets.   </a:t>
            </a:r>
            <a:endParaRPr lang="en-US" sz="16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1720" y="4561434"/>
            <a:ext cx="1857374" cy="617194"/>
            <a:chOff x="1905" y="1678795"/>
            <a:chExt cx="1857374" cy="1449360"/>
          </a:xfrm>
        </p:grpSpPr>
        <p:sp>
          <p:nvSpPr>
            <p:cNvPr id="22" name="Rectangle 21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Policy driven flow execution &amp; tuning</a:t>
              </a:r>
              <a:endParaRPr lang="en-US" sz="16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 dirty="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2409694" y="4561434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Flow owners just need to specify pre-defined policy for handling job failure, degree of parallelism, what data to publish, etc.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1163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5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000" y="13993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Customize Your Own Ingestion Pipeline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76440" y="2025791"/>
            <a:ext cx="1857374" cy="617194"/>
            <a:chOff x="1905" y="1678795"/>
            <a:chExt cx="1857374" cy="1449360"/>
          </a:xfrm>
        </p:grpSpPr>
        <p:sp>
          <p:nvSpPr>
            <p:cNvPr id="5" name="Rectangle 4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Extendable Operators</a:t>
              </a:r>
              <a:endParaRPr lang="en-US" sz="16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7800" y="2968838"/>
            <a:ext cx="1857374" cy="617194"/>
            <a:chOff x="1905" y="1678795"/>
            <a:chExt cx="1857374" cy="1449360"/>
          </a:xfrm>
        </p:grpSpPr>
        <p:sp>
          <p:nvSpPr>
            <p:cNvPr id="8" name="Rectangle 7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en-US" sz="1600" dirty="0" smtClean="0"/>
                <a:t>Configurable Operator Flow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05" y="1678795"/>
              <a:ext cx="1857374" cy="14493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6022" tIns="176022" rIns="234696" bIns="264033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200" kern="120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2364414" y="2022681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Operators for doing extraction, conversion, quality checking, data persistence, etc., can be implemented or extended against common API. 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375774" y="2968838"/>
            <a:ext cx="6341626" cy="617194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r>
              <a:rPr lang="en-US" sz="1600" dirty="0" smtClean="0"/>
              <a:t>Configuration allows for multiple plugin points to add in customized logic and code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077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Challenges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does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Gobblin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provide?</a:t>
            </a:r>
          </a:p>
          <a:p>
            <a:r>
              <a:rPr lang="en-US" dirty="0">
                <a:solidFill>
                  <a:srgbClr val="3366FF"/>
                </a:solidFill>
              </a:rPr>
              <a:t>How does </a:t>
            </a:r>
            <a:r>
              <a:rPr lang="en-US" dirty="0" err="1">
                <a:solidFill>
                  <a:srgbClr val="3366FF"/>
                </a:solidFill>
              </a:rPr>
              <a:t>Gobblin</a:t>
            </a:r>
            <a:r>
              <a:rPr lang="en-US" dirty="0">
                <a:solidFill>
                  <a:srgbClr val="3366FF"/>
                </a:solidFill>
              </a:rPr>
              <a:t> work?</a:t>
            </a:r>
          </a:p>
          <a:p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Lookahead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6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0772"/>
            <a:ext cx="8229600" cy="1143000"/>
          </a:xfrm>
        </p:spPr>
        <p:txBody>
          <a:bodyPr/>
          <a:lstStyle/>
          <a:p>
            <a:r>
              <a:rPr lang="en-US" dirty="0" smtClean="0"/>
              <a:t>Under the Hood</a:t>
            </a:r>
            <a:endParaRPr lang="en-US" dirty="0"/>
          </a:p>
        </p:txBody>
      </p:sp>
      <p:pic>
        <p:nvPicPr>
          <p:cNvPr id="4" name="Picture 3" descr="ferrari-california-dangeru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886" y="2533772"/>
            <a:ext cx="4694658" cy="299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78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Gobblin</a:t>
            </a:r>
            <a:r>
              <a:rPr lang="en-US" dirty="0" smtClean="0"/>
              <a:t> standalone </a:t>
            </a:r>
          </a:p>
          <a:p>
            <a:pPr lvl="1"/>
            <a:r>
              <a:rPr lang="en-US" dirty="0" smtClean="0"/>
              <a:t>single </a:t>
            </a:r>
            <a:r>
              <a:rPr lang="en-US" dirty="0" smtClean="0"/>
              <a:t>process, multi-threading</a:t>
            </a:r>
          </a:p>
          <a:p>
            <a:pPr lvl="1"/>
            <a:r>
              <a:rPr lang="en-US" dirty="0" smtClean="0"/>
              <a:t>Testing, small data, sampling</a:t>
            </a:r>
          </a:p>
          <a:p>
            <a:r>
              <a:rPr lang="en-US" dirty="0" err="1" smtClean="0"/>
              <a:t>Gobblin</a:t>
            </a:r>
            <a:r>
              <a:rPr lang="en-US" dirty="0" smtClean="0"/>
              <a:t> on M</a:t>
            </a:r>
            <a:r>
              <a:rPr lang="en-US" dirty="0" smtClean="0"/>
              <a:t>ap</a:t>
            </a:r>
            <a:r>
              <a:rPr lang="en-US" dirty="0" smtClean="0"/>
              <a:t>/</a:t>
            </a:r>
            <a:r>
              <a:rPr lang="en-US" dirty="0" smtClean="0"/>
              <a:t>Reduce</a:t>
            </a:r>
            <a:endParaRPr lang="en-US" dirty="0" smtClean="0"/>
          </a:p>
          <a:p>
            <a:pPr lvl="1"/>
            <a:r>
              <a:rPr lang="en-US" dirty="0" smtClean="0"/>
              <a:t>Large datasets, horizontally scalable</a:t>
            </a:r>
          </a:p>
          <a:p>
            <a:r>
              <a:rPr lang="en-US" dirty="0" err="1" smtClean="0"/>
              <a:t>Gobblin</a:t>
            </a:r>
            <a:r>
              <a:rPr lang="en-US" dirty="0" smtClean="0"/>
              <a:t> on Yarn</a:t>
            </a:r>
          </a:p>
          <a:p>
            <a:pPr lvl="1"/>
            <a:r>
              <a:rPr lang="en-US" dirty="0" smtClean="0"/>
              <a:t>Better resource utilization</a:t>
            </a:r>
          </a:p>
          <a:p>
            <a:pPr lvl="1"/>
            <a:r>
              <a:rPr lang="en-US" dirty="0" smtClean="0"/>
              <a:t>More scheduling flexibilities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2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  <a:p>
            <a:r>
              <a:rPr lang="en-US" dirty="0"/>
              <a:t>What does </a:t>
            </a:r>
            <a:r>
              <a:rPr lang="en-US" dirty="0" err="1"/>
              <a:t>Gobblin</a:t>
            </a:r>
            <a:r>
              <a:rPr lang="en-US" dirty="0"/>
              <a:t> provide?</a:t>
            </a:r>
          </a:p>
          <a:p>
            <a:r>
              <a:rPr lang="en-US" dirty="0"/>
              <a:t>How does </a:t>
            </a:r>
            <a:r>
              <a:rPr lang="en-US" dirty="0" err="1"/>
              <a:t>Gobblin</a:t>
            </a:r>
            <a:r>
              <a:rPr lang="en-US" dirty="0"/>
              <a:t> work?</a:t>
            </a:r>
          </a:p>
          <a:p>
            <a:r>
              <a:rPr lang="en-US" dirty="0" smtClean="0"/>
              <a:t>Retrospective and </a:t>
            </a:r>
            <a:r>
              <a:rPr lang="en-US" dirty="0" err="1"/>
              <a:t>l</a:t>
            </a:r>
            <a:r>
              <a:rPr lang="en-US" dirty="0" err="1" smtClean="0"/>
              <a:t>ookahead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1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Scalable Ingestion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940" y="3413693"/>
            <a:ext cx="1216706" cy="99534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 New"/>
              </a:rPr>
              <a:t>Source</a:t>
            </a:r>
            <a:endParaRPr lang="en-US" dirty="0">
              <a:cs typeface="Courier New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1683046" y="1943021"/>
            <a:ext cx="734440" cy="933270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</a:t>
            </a:r>
          </a:p>
          <a:p>
            <a:pPr algn="ctr"/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1683045" y="3436626"/>
            <a:ext cx="734441" cy="933270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</a:t>
            </a:r>
          </a:p>
          <a:p>
            <a:pPr algn="ctr"/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8" name="Folded Corner 7"/>
          <p:cNvSpPr/>
          <p:nvPr/>
        </p:nvSpPr>
        <p:spPr>
          <a:xfrm>
            <a:off x="1683045" y="4971702"/>
            <a:ext cx="734441" cy="933270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</a:t>
            </a:r>
          </a:p>
          <a:p>
            <a:pPr algn="ctr"/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815274" y="1943021"/>
            <a:ext cx="4330072" cy="9332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815273" y="3436626"/>
            <a:ext cx="4330073" cy="9332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815273" y="4971702"/>
            <a:ext cx="4330073" cy="9332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89080" y="3406028"/>
            <a:ext cx="1539619" cy="99534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 New"/>
              </a:rPr>
              <a:t>Data Publisher</a:t>
            </a:r>
            <a:endParaRPr lang="en-US" dirty="0">
              <a:cs typeface="Courier New"/>
            </a:endParaRPr>
          </a:p>
        </p:txBody>
      </p:sp>
      <p:cxnSp>
        <p:nvCxnSpPr>
          <p:cNvPr id="14" name="Straight Arrow Connector 13"/>
          <p:cNvCxnSpPr>
            <a:stCxn id="5" idx="7"/>
            <a:endCxn id="6" idx="1"/>
          </p:cNvCxnSpPr>
          <p:nvPr/>
        </p:nvCxnSpPr>
        <p:spPr>
          <a:xfrm flipV="1">
            <a:off x="1076464" y="2409656"/>
            <a:ext cx="606582" cy="1149802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6"/>
            <a:endCxn id="7" idx="1"/>
          </p:cNvCxnSpPr>
          <p:nvPr/>
        </p:nvCxnSpPr>
        <p:spPr>
          <a:xfrm flipV="1">
            <a:off x="1254646" y="3903261"/>
            <a:ext cx="428399" cy="8104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5"/>
            <a:endCxn id="8" idx="1"/>
          </p:cNvCxnSpPr>
          <p:nvPr/>
        </p:nvCxnSpPr>
        <p:spPr>
          <a:xfrm>
            <a:off x="1076464" y="4263271"/>
            <a:ext cx="606581" cy="1175066"/>
          </a:xfrm>
          <a:prstGeom prst="straightConnector1">
            <a:avLst/>
          </a:prstGeom>
          <a:ln>
            <a:solidFill>
              <a:srgbClr val="8EB4E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9" idx="1"/>
          </p:cNvCxnSpPr>
          <p:nvPr/>
        </p:nvCxnSpPr>
        <p:spPr>
          <a:xfrm>
            <a:off x="2417486" y="2409656"/>
            <a:ext cx="39778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417485" y="3911365"/>
            <a:ext cx="39778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417485" y="5460676"/>
            <a:ext cx="397788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2" idx="1"/>
          </p:cNvCxnSpPr>
          <p:nvPr/>
        </p:nvCxnSpPr>
        <p:spPr>
          <a:xfrm>
            <a:off x="7145346" y="2386098"/>
            <a:ext cx="669206" cy="1165695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3"/>
            <a:endCxn id="12" idx="2"/>
          </p:cNvCxnSpPr>
          <p:nvPr/>
        </p:nvCxnSpPr>
        <p:spPr>
          <a:xfrm>
            <a:off x="7145346" y="3903261"/>
            <a:ext cx="443734" cy="439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1" idx="3"/>
            <a:endCxn id="12" idx="3"/>
          </p:cNvCxnSpPr>
          <p:nvPr/>
        </p:nvCxnSpPr>
        <p:spPr>
          <a:xfrm flipV="1">
            <a:off x="7145346" y="4255606"/>
            <a:ext cx="669206" cy="118273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2875869" y="2018926"/>
            <a:ext cx="964572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Extractor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3947549" y="2018926"/>
            <a:ext cx="1025138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Converter</a:t>
            </a:r>
            <a:endParaRPr lang="en-US" sz="1600" dirty="0"/>
          </a:p>
        </p:txBody>
      </p:sp>
      <p:sp>
        <p:nvSpPr>
          <p:cNvPr id="39" name="Rounded Rectangle 38"/>
          <p:cNvSpPr/>
          <p:nvPr/>
        </p:nvSpPr>
        <p:spPr>
          <a:xfrm>
            <a:off x="5066587" y="2010962"/>
            <a:ext cx="992439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Quality Checker</a:t>
            </a:r>
            <a:endParaRPr lang="en-US" sz="1400" dirty="0"/>
          </a:p>
        </p:txBody>
      </p:sp>
      <p:sp>
        <p:nvSpPr>
          <p:cNvPr id="40" name="Rounded Rectangle 39"/>
          <p:cNvSpPr/>
          <p:nvPr/>
        </p:nvSpPr>
        <p:spPr>
          <a:xfrm>
            <a:off x="6150829" y="2010962"/>
            <a:ext cx="920775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Writer</a:t>
            </a:r>
            <a:endParaRPr lang="en-US" sz="1400" dirty="0"/>
          </a:p>
        </p:txBody>
      </p:sp>
      <p:sp>
        <p:nvSpPr>
          <p:cNvPr id="41" name="Rounded Rectangle 40"/>
          <p:cNvSpPr/>
          <p:nvPr/>
        </p:nvSpPr>
        <p:spPr>
          <a:xfrm>
            <a:off x="2875869" y="3520930"/>
            <a:ext cx="964572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Extractor</a:t>
            </a:r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3947549" y="3520930"/>
            <a:ext cx="1025138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Converter</a:t>
            </a:r>
            <a:endParaRPr lang="en-US" sz="1600" dirty="0"/>
          </a:p>
        </p:txBody>
      </p:sp>
      <p:sp>
        <p:nvSpPr>
          <p:cNvPr id="43" name="Rounded Rectangle 42"/>
          <p:cNvSpPr/>
          <p:nvPr/>
        </p:nvSpPr>
        <p:spPr>
          <a:xfrm>
            <a:off x="5066587" y="3512966"/>
            <a:ext cx="992439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Quality Checker</a:t>
            </a:r>
            <a:endParaRPr lang="en-US" sz="1400" dirty="0"/>
          </a:p>
        </p:txBody>
      </p:sp>
      <p:sp>
        <p:nvSpPr>
          <p:cNvPr id="44" name="Rounded Rectangle 43"/>
          <p:cNvSpPr/>
          <p:nvPr/>
        </p:nvSpPr>
        <p:spPr>
          <a:xfrm>
            <a:off x="6150829" y="3512966"/>
            <a:ext cx="920775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Writer</a:t>
            </a:r>
            <a:endParaRPr lang="en-US" sz="1400" dirty="0"/>
          </a:p>
        </p:txBody>
      </p:sp>
      <p:sp>
        <p:nvSpPr>
          <p:cNvPr id="45" name="Rounded Rectangle 44"/>
          <p:cNvSpPr/>
          <p:nvPr/>
        </p:nvSpPr>
        <p:spPr>
          <a:xfrm>
            <a:off x="2875869" y="5047902"/>
            <a:ext cx="964572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Extractor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3947549" y="5047902"/>
            <a:ext cx="1025138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Converter</a:t>
            </a:r>
            <a:endParaRPr lang="en-US" sz="1600" dirty="0"/>
          </a:p>
        </p:txBody>
      </p:sp>
      <p:sp>
        <p:nvSpPr>
          <p:cNvPr id="47" name="Rounded Rectangle 46"/>
          <p:cNvSpPr/>
          <p:nvPr/>
        </p:nvSpPr>
        <p:spPr>
          <a:xfrm>
            <a:off x="5066587" y="5039938"/>
            <a:ext cx="992439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Quality Checker</a:t>
            </a:r>
            <a:endParaRPr lang="en-US" sz="1400" dirty="0"/>
          </a:p>
        </p:txBody>
      </p:sp>
      <p:sp>
        <p:nvSpPr>
          <p:cNvPr id="48" name="Rounded Rectangle 47"/>
          <p:cNvSpPr/>
          <p:nvPr/>
        </p:nvSpPr>
        <p:spPr>
          <a:xfrm>
            <a:off x="6150829" y="5039938"/>
            <a:ext cx="920775" cy="7808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Writer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875869" y="1573689"/>
            <a:ext cx="60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2F2F2"/>
                </a:solidFill>
              </a:rPr>
              <a:t>Task</a:t>
            </a:r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60539" y="3036696"/>
            <a:ext cx="60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2F2F2"/>
                </a:solidFill>
              </a:rPr>
              <a:t>Task</a:t>
            </a:r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89927" y="4602370"/>
            <a:ext cx="60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2F2F2"/>
                </a:solidFill>
              </a:rPr>
              <a:t>Task</a:t>
            </a:r>
            <a:endParaRPr lang="en-US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4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494"/>
            <a:ext cx="1669578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Sources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457200" y="2005443"/>
            <a:ext cx="8587687" cy="215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Determines how to partition work</a:t>
            </a:r>
          </a:p>
          <a:p>
            <a:pPr marL="914400" lvl="1" indent="-457200">
              <a:lnSpc>
                <a:spcPct val="130000"/>
              </a:lnSpc>
              <a:buFont typeface="Lucida Grande"/>
              <a:buChar char="-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Partitioning algorithm can leverage source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sharding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Font typeface="Lucida Grande"/>
              <a:buChar char="-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Group partitions intelligently for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performance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Creates work-units to be scheduled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90867" y="788469"/>
            <a:ext cx="6687031" cy="470832"/>
            <a:chOff x="218419" y="2428714"/>
            <a:chExt cx="8797549" cy="995732"/>
          </a:xfrm>
        </p:grpSpPr>
        <p:sp>
          <p:nvSpPr>
            <p:cNvPr id="15" name="Oval 14"/>
            <p:cNvSpPr/>
            <p:nvPr/>
          </p:nvSpPr>
          <p:spPr>
            <a:xfrm>
              <a:off x="218419" y="2429103"/>
              <a:ext cx="1216706" cy="995343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FFFFFF"/>
                  </a:solidFill>
                  <a:cs typeface="Courier New"/>
                </a:rPr>
                <a:t>Source</a:t>
              </a:r>
              <a:endParaRPr lang="en-US" sz="1000" dirty="0">
                <a:solidFill>
                  <a:srgbClr val="FFFFFF"/>
                </a:solidFill>
                <a:cs typeface="Courier New"/>
              </a:endParaRPr>
            </a:p>
          </p:txBody>
        </p:sp>
        <p:sp>
          <p:nvSpPr>
            <p:cNvPr id="16" name="Folded Corner 15"/>
            <p:cNvSpPr/>
            <p:nvPr/>
          </p:nvSpPr>
          <p:spPr>
            <a:xfrm>
              <a:off x="1683043" y="2472265"/>
              <a:ext cx="734440" cy="933268"/>
            </a:xfrm>
            <a:prstGeom prst="foldedCorne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Work</a:t>
              </a:r>
            </a:p>
            <a:p>
              <a:pPr algn="ctr"/>
              <a:r>
                <a:rPr lang="en-US" sz="1000" dirty="0" smtClean="0"/>
                <a:t>Unit</a:t>
              </a:r>
              <a:endParaRPr lang="en-US" sz="100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7646701" y="2428714"/>
              <a:ext cx="1369267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cs typeface="Courier New"/>
                </a:rPr>
                <a:t>Publisher</a:t>
              </a:r>
              <a:endParaRPr lang="en-US" sz="1000" dirty="0">
                <a:cs typeface="Courier New"/>
              </a:endParaRPr>
            </a:p>
          </p:txBody>
        </p:sp>
        <p:cxnSp>
          <p:nvCxnSpPr>
            <p:cNvPr id="23" name="Straight Arrow Connector 22"/>
            <p:cNvCxnSpPr>
              <a:stCxn id="16" idx="3"/>
              <a:endCxn id="27" idx="1"/>
            </p:cNvCxnSpPr>
            <p:nvPr/>
          </p:nvCxnSpPr>
          <p:spPr>
            <a:xfrm>
              <a:off x="2417483" y="2938899"/>
              <a:ext cx="2624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2679969" y="2548464"/>
              <a:ext cx="964574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Extractor</a:t>
              </a:r>
              <a:endParaRPr lang="en-US" sz="1000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914691" y="2546614"/>
              <a:ext cx="1025141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Converter</a:t>
              </a:r>
              <a:endParaRPr lang="en-US" sz="10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215223" y="2546614"/>
              <a:ext cx="992440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Quality Checker</a:t>
              </a:r>
              <a:endParaRPr lang="en-US" sz="10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461950" y="2548464"/>
              <a:ext cx="920776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Writer</a:t>
              </a:r>
              <a:endParaRPr lang="en-US" sz="1000" dirty="0"/>
            </a:p>
          </p:txBody>
        </p:sp>
      </p:grpSp>
      <p:cxnSp>
        <p:nvCxnSpPr>
          <p:cNvPr id="9" name="Straight Arrow Connector 8"/>
          <p:cNvCxnSpPr>
            <a:stCxn id="15" idx="6"/>
            <a:endCxn id="16" idx="1"/>
          </p:cNvCxnSpPr>
          <p:nvPr/>
        </p:nvCxnSpPr>
        <p:spPr>
          <a:xfrm>
            <a:off x="3215687" y="1023977"/>
            <a:ext cx="188443" cy="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3"/>
            <a:endCxn id="28" idx="1"/>
          </p:cNvCxnSpPr>
          <p:nvPr/>
        </p:nvCxnSpPr>
        <p:spPr>
          <a:xfrm flipV="1">
            <a:off x="4895069" y="1028835"/>
            <a:ext cx="205340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3"/>
            <a:endCxn id="29" idx="1"/>
          </p:cNvCxnSpPr>
          <p:nvPr/>
        </p:nvCxnSpPr>
        <p:spPr>
          <a:xfrm>
            <a:off x="5879620" y="1028835"/>
            <a:ext cx="2093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9" idx="3"/>
            <a:endCxn id="30" idx="1"/>
          </p:cNvCxnSpPr>
          <p:nvPr/>
        </p:nvCxnSpPr>
        <p:spPr>
          <a:xfrm>
            <a:off x="6843301" y="1028835"/>
            <a:ext cx="193284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0" idx="3"/>
            <a:endCxn id="20" idx="2"/>
          </p:cNvCxnSpPr>
          <p:nvPr/>
        </p:nvCxnSpPr>
        <p:spPr>
          <a:xfrm flipV="1">
            <a:off x="7736468" y="1023793"/>
            <a:ext cx="200648" cy="5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58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Job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0" y="3677292"/>
            <a:ext cx="8478206" cy="303387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Job execution states</a:t>
            </a:r>
          </a:p>
          <a:p>
            <a:pPr lvl="1"/>
            <a:r>
              <a:rPr lang="en-US" sz="2400" dirty="0" smtClean="0"/>
              <a:t>Watermark</a:t>
            </a:r>
          </a:p>
          <a:p>
            <a:pPr lvl="1"/>
            <a:r>
              <a:rPr lang="en-US" sz="2400" dirty="0" smtClean="0"/>
              <a:t>Task state, job state, quality checker output, error code</a:t>
            </a:r>
          </a:p>
          <a:p>
            <a:r>
              <a:rPr lang="en-US" sz="2800" dirty="0" smtClean="0"/>
              <a:t>Job </a:t>
            </a:r>
            <a:r>
              <a:rPr lang="en-US" sz="2800" dirty="0" smtClean="0"/>
              <a:t>synchronization</a:t>
            </a:r>
          </a:p>
          <a:p>
            <a:r>
              <a:rPr lang="en-US" sz="2800" dirty="0" smtClean="0"/>
              <a:t>Job failure handling: policy driven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5884" y="2850270"/>
            <a:ext cx="8099536" cy="67934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2F2F2"/>
                </a:solidFill>
              </a:rPr>
              <a:t>State Store</a:t>
            </a:r>
            <a:endParaRPr lang="en-US" sz="2400" dirty="0">
              <a:solidFill>
                <a:srgbClr val="F2F2F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60547" y="1388215"/>
            <a:ext cx="1077937" cy="10779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Job run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649549" y="1388215"/>
            <a:ext cx="1077937" cy="10779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Job run 3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35985" y="1388215"/>
            <a:ext cx="1077937" cy="10779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Job run 2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61859" y="2466152"/>
            <a:ext cx="398688" cy="384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38484" y="2466152"/>
            <a:ext cx="383922" cy="383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37297" y="2465956"/>
            <a:ext cx="398688" cy="384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13922" y="2465956"/>
            <a:ext cx="383922" cy="383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50861" y="2466152"/>
            <a:ext cx="398688" cy="384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727486" y="2466152"/>
            <a:ext cx="383922" cy="383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58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Gobblin</a:t>
            </a:r>
            <a:r>
              <a:rPr lang="en-US" dirty="0" smtClean="0"/>
              <a:t> Operator Flow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5560" y="1636243"/>
            <a:ext cx="1888015" cy="99534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 Schema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85560" y="4506828"/>
            <a:ext cx="1888015" cy="995343"/>
          </a:xfrm>
          <a:prstGeom prst="ellipse">
            <a:avLst/>
          </a:prstGeom>
          <a:solidFill>
            <a:srgbClr val="28A6F8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Extract Record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574562" y="4506828"/>
            <a:ext cx="1888015" cy="995343"/>
          </a:xfrm>
          <a:prstGeom prst="ellipse">
            <a:avLst/>
          </a:prstGeom>
          <a:solidFill>
            <a:srgbClr val="28A6F8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Convert Record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855270" y="4506828"/>
            <a:ext cx="1888015" cy="995343"/>
          </a:xfrm>
          <a:prstGeom prst="ellipse">
            <a:avLst/>
          </a:prstGeom>
          <a:solidFill>
            <a:srgbClr val="28A6F8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Check Record Data Quality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084345" y="4506828"/>
            <a:ext cx="1888015" cy="995343"/>
          </a:xfrm>
          <a:prstGeom prst="ellipse">
            <a:avLst/>
          </a:prstGeom>
          <a:solidFill>
            <a:srgbClr val="28A6F8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Write Record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85560" y="3050184"/>
            <a:ext cx="1888015" cy="99534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Convert Schema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084345" y="3050184"/>
            <a:ext cx="1888015" cy="99534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Task Data Quality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4" idx="4"/>
            <a:endCxn id="9" idx="0"/>
          </p:cNvCxnSpPr>
          <p:nvPr/>
        </p:nvCxnSpPr>
        <p:spPr>
          <a:xfrm>
            <a:off x="1229568" y="2631586"/>
            <a:ext cx="0" cy="41859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4"/>
          </p:cNvCxnSpPr>
          <p:nvPr/>
        </p:nvCxnSpPr>
        <p:spPr>
          <a:xfrm>
            <a:off x="1229568" y="4045527"/>
            <a:ext cx="0" cy="46130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6"/>
            <a:endCxn id="6" idx="2"/>
          </p:cNvCxnSpPr>
          <p:nvPr/>
        </p:nvCxnSpPr>
        <p:spPr>
          <a:xfrm>
            <a:off x="2173575" y="5004500"/>
            <a:ext cx="400987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</p:cNvCxnSpPr>
          <p:nvPr/>
        </p:nvCxnSpPr>
        <p:spPr>
          <a:xfrm>
            <a:off x="4462577" y="5004500"/>
            <a:ext cx="392693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6"/>
          </p:cNvCxnSpPr>
          <p:nvPr/>
        </p:nvCxnSpPr>
        <p:spPr>
          <a:xfrm>
            <a:off x="6743285" y="5004500"/>
            <a:ext cx="341060" cy="0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0"/>
            <a:endCxn id="10" idx="4"/>
          </p:cNvCxnSpPr>
          <p:nvPr/>
        </p:nvCxnSpPr>
        <p:spPr>
          <a:xfrm flipV="1">
            <a:off x="8028353" y="4045527"/>
            <a:ext cx="0" cy="46130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16200000" flipV="1">
            <a:off x="4622610" y="2109129"/>
            <a:ext cx="12700" cy="6798785"/>
          </a:xfrm>
          <a:prstGeom prst="curvedConnector3">
            <a:avLst>
              <a:gd name="adj1" fmla="val -5902236"/>
            </a:avLst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84345" y="1558814"/>
            <a:ext cx="1888015" cy="99534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 Task Data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8021986" y="2588883"/>
            <a:ext cx="0" cy="461301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52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982"/>
            <a:ext cx="1807276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Extractors</a:t>
            </a:r>
            <a:endParaRPr lang="en-US" sz="28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2290867" y="826957"/>
            <a:ext cx="6687031" cy="470832"/>
            <a:chOff x="218419" y="2428714"/>
            <a:chExt cx="8797549" cy="995732"/>
          </a:xfrm>
        </p:grpSpPr>
        <p:sp>
          <p:nvSpPr>
            <p:cNvPr id="45" name="Oval 44"/>
            <p:cNvSpPr/>
            <p:nvPr/>
          </p:nvSpPr>
          <p:spPr>
            <a:xfrm>
              <a:off x="218419" y="2429103"/>
              <a:ext cx="1216706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cs typeface="Courier New"/>
                </a:rPr>
                <a:t>Source</a:t>
              </a:r>
              <a:endParaRPr lang="en-US" sz="1000" dirty="0">
                <a:solidFill>
                  <a:schemeClr val="tx1"/>
                </a:solidFill>
                <a:cs typeface="Courier New"/>
              </a:endParaRPr>
            </a:p>
          </p:txBody>
        </p:sp>
        <p:sp>
          <p:nvSpPr>
            <p:cNvPr id="46" name="Folded Corner 45"/>
            <p:cNvSpPr/>
            <p:nvPr/>
          </p:nvSpPr>
          <p:spPr>
            <a:xfrm>
              <a:off x="1683043" y="2472265"/>
              <a:ext cx="734440" cy="933268"/>
            </a:xfrm>
            <a:prstGeom prst="foldedCorne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Work</a:t>
              </a:r>
            </a:p>
            <a:p>
              <a:pPr algn="ctr"/>
              <a:r>
                <a:rPr lang="en-US" sz="1000" dirty="0" smtClean="0"/>
                <a:t>Unit</a:t>
              </a:r>
              <a:endParaRPr lang="en-US" sz="1000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7646701" y="2428714"/>
              <a:ext cx="1369267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cs typeface="Courier New"/>
                </a:rPr>
                <a:t>Publisher</a:t>
              </a:r>
              <a:endParaRPr lang="en-US" sz="1000" dirty="0">
                <a:cs typeface="Courier New"/>
              </a:endParaRPr>
            </a:p>
          </p:txBody>
        </p:sp>
        <p:cxnSp>
          <p:nvCxnSpPr>
            <p:cNvPr id="48" name="Straight Arrow Connector 47"/>
            <p:cNvCxnSpPr>
              <a:stCxn id="46" idx="3"/>
              <a:endCxn id="49" idx="1"/>
            </p:cNvCxnSpPr>
            <p:nvPr/>
          </p:nvCxnSpPr>
          <p:spPr>
            <a:xfrm>
              <a:off x="2417483" y="2938899"/>
              <a:ext cx="2624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ounded Rectangle 48"/>
            <p:cNvSpPr/>
            <p:nvPr/>
          </p:nvSpPr>
          <p:spPr>
            <a:xfrm>
              <a:off x="2679969" y="2548464"/>
              <a:ext cx="964574" cy="780869"/>
            </a:xfrm>
            <a:prstGeom prst="roundRect">
              <a:avLst/>
            </a:prstGeom>
            <a:solidFill>
              <a:srgbClr val="4F81BD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FFFFFF"/>
                  </a:solidFill>
                </a:rPr>
                <a:t>Extractor</a:t>
              </a:r>
              <a:endParaRPr lang="en-US" sz="1000" dirty="0">
                <a:solidFill>
                  <a:srgbClr val="FFFFFF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3914691" y="2546614"/>
              <a:ext cx="1025141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Converter</a:t>
              </a:r>
              <a:endParaRPr lang="en-US" sz="1000" dirty="0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215223" y="2546614"/>
              <a:ext cx="992440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Quality Checker</a:t>
              </a:r>
              <a:endParaRPr lang="en-US" sz="1000" dirty="0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6461950" y="2548464"/>
              <a:ext cx="920776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Writer</a:t>
              </a:r>
              <a:endParaRPr lang="en-US" sz="1000" dirty="0"/>
            </a:p>
          </p:txBody>
        </p:sp>
      </p:grpSp>
      <p:cxnSp>
        <p:nvCxnSpPr>
          <p:cNvPr id="74" name="Straight Arrow Connector 73"/>
          <p:cNvCxnSpPr>
            <a:stCxn id="45" idx="6"/>
            <a:endCxn id="46" idx="1"/>
          </p:cNvCxnSpPr>
          <p:nvPr/>
        </p:nvCxnSpPr>
        <p:spPr>
          <a:xfrm>
            <a:off x="3215687" y="1062465"/>
            <a:ext cx="188443" cy="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9" idx="3"/>
            <a:endCxn id="71" idx="1"/>
          </p:cNvCxnSpPr>
          <p:nvPr/>
        </p:nvCxnSpPr>
        <p:spPr>
          <a:xfrm flipV="1">
            <a:off x="4895069" y="1067323"/>
            <a:ext cx="205340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1" idx="3"/>
            <a:endCxn id="72" idx="1"/>
          </p:cNvCxnSpPr>
          <p:nvPr/>
        </p:nvCxnSpPr>
        <p:spPr>
          <a:xfrm>
            <a:off x="5879620" y="1067323"/>
            <a:ext cx="2093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2" idx="3"/>
            <a:endCxn id="73" idx="1"/>
          </p:cNvCxnSpPr>
          <p:nvPr/>
        </p:nvCxnSpPr>
        <p:spPr>
          <a:xfrm>
            <a:off x="6843301" y="1067323"/>
            <a:ext cx="193284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3" idx="3"/>
            <a:endCxn id="47" idx="2"/>
          </p:cNvCxnSpPr>
          <p:nvPr/>
        </p:nvCxnSpPr>
        <p:spPr>
          <a:xfrm flipV="1">
            <a:off x="7736468" y="1062281"/>
            <a:ext cx="200648" cy="5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92654" y="2174540"/>
            <a:ext cx="82852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Specifies how to get the schema and pull data from the source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F2F2F2"/>
                </a:solidFill>
              </a:rPr>
              <a:t>Return </a:t>
            </a:r>
            <a:r>
              <a:rPr lang="en-US" sz="2800" dirty="0" err="1" smtClean="0">
                <a:solidFill>
                  <a:srgbClr val="F2F2F2"/>
                </a:solidFill>
              </a:rPr>
              <a:t>ResultSet</a:t>
            </a:r>
            <a:r>
              <a:rPr lang="en-US" sz="2800" dirty="0" smtClean="0">
                <a:solidFill>
                  <a:srgbClr val="F2F2F2"/>
                </a:solidFill>
              </a:rPr>
              <a:t> iterator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F2F2F2"/>
                </a:solidFill>
              </a:rPr>
              <a:t>Track high watermark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srgbClr val="F2F2F2"/>
                </a:solidFill>
              </a:rPr>
              <a:t>Track extraction metrics</a:t>
            </a:r>
            <a:endParaRPr lang="en-US" sz="28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305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3683"/>
            <a:ext cx="1975588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Converters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7785"/>
            <a:ext cx="8229600" cy="41353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Allow for </a:t>
            </a:r>
            <a:r>
              <a:rPr lang="en-US" sz="2400" dirty="0" smtClean="0"/>
              <a:t>schema </a:t>
            </a:r>
            <a:r>
              <a:rPr lang="en-US" sz="2400" dirty="0" smtClean="0"/>
              <a:t>and data </a:t>
            </a:r>
            <a:r>
              <a:rPr lang="en-US" sz="2400" dirty="0" smtClean="0"/>
              <a:t>transformation</a:t>
            </a:r>
          </a:p>
          <a:p>
            <a:pPr lvl="1"/>
            <a:r>
              <a:rPr lang="en-US" sz="2000" dirty="0" smtClean="0"/>
              <a:t>Filtering </a:t>
            </a:r>
          </a:p>
          <a:p>
            <a:pPr lvl="1"/>
            <a:r>
              <a:rPr lang="en-US" sz="2000" dirty="0" smtClean="0"/>
              <a:t>projection</a:t>
            </a:r>
          </a:p>
          <a:p>
            <a:pPr lvl="1"/>
            <a:r>
              <a:rPr lang="en-US" sz="2000" dirty="0" smtClean="0"/>
              <a:t>type conversion</a:t>
            </a:r>
          </a:p>
          <a:p>
            <a:pPr lvl="1"/>
            <a:r>
              <a:rPr lang="en-US" sz="2000" dirty="0" smtClean="0"/>
              <a:t>Structural change</a:t>
            </a:r>
            <a:endParaRPr lang="en-US" sz="2000" dirty="0" smtClean="0"/>
          </a:p>
          <a:p>
            <a:r>
              <a:rPr lang="en-US" sz="2400" dirty="0" err="1" smtClean="0"/>
              <a:t>Composable</a:t>
            </a:r>
            <a:r>
              <a:rPr lang="en-US" sz="2400" dirty="0" smtClean="0"/>
              <a:t>: can specify a list of converters to be applied in the given order 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2290867" y="826957"/>
            <a:ext cx="6687031" cy="470832"/>
            <a:chOff x="218419" y="2428714"/>
            <a:chExt cx="8797549" cy="995732"/>
          </a:xfrm>
        </p:grpSpPr>
        <p:sp>
          <p:nvSpPr>
            <p:cNvPr id="71" name="Oval 70"/>
            <p:cNvSpPr/>
            <p:nvPr/>
          </p:nvSpPr>
          <p:spPr>
            <a:xfrm>
              <a:off x="218419" y="2429103"/>
              <a:ext cx="1216706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cs typeface="Courier New"/>
                </a:rPr>
                <a:t>Source</a:t>
              </a:r>
              <a:endParaRPr lang="en-US" sz="1000" dirty="0">
                <a:solidFill>
                  <a:srgbClr val="000000"/>
                </a:solidFill>
                <a:cs typeface="Courier New"/>
              </a:endParaRPr>
            </a:p>
          </p:txBody>
        </p:sp>
        <p:sp>
          <p:nvSpPr>
            <p:cNvPr id="72" name="Folded Corner 71"/>
            <p:cNvSpPr/>
            <p:nvPr/>
          </p:nvSpPr>
          <p:spPr>
            <a:xfrm>
              <a:off x="1683043" y="2472265"/>
              <a:ext cx="734440" cy="933268"/>
            </a:xfrm>
            <a:prstGeom prst="foldedCorne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Work</a:t>
              </a:r>
            </a:p>
            <a:p>
              <a:pPr algn="ctr"/>
              <a:r>
                <a:rPr lang="en-US" sz="1000" dirty="0" smtClean="0"/>
                <a:t>Unit</a:t>
              </a:r>
              <a:endParaRPr lang="en-US" sz="1000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7646701" y="2428714"/>
              <a:ext cx="1369267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cs typeface="Courier New"/>
                </a:rPr>
                <a:t>Publisher</a:t>
              </a:r>
              <a:endParaRPr lang="en-US" sz="1000" dirty="0">
                <a:cs typeface="Courier New"/>
              </a:endParaRPr>
            </a:p>
          </p:txBody>
        </p:sp>
        <p:cxnSp>
          <p:nvCxnSpPr>
            <p:cNvPr id="74" name="Straight Arrow Connector 73"/>
            <p:cNvCxnSpPr>
              <a:stCxn id="72" idx="3"/>
              <a:endCxn id="75" idx="1"/>
            </p:cNvCxnSpPr>
            <p:nvPr/>
          </p:nvCxnSpPr>
          <p:spPr>
            <a:xfrm>
              <a:off x="2417483" y="2938899"/>
              <a:ext cx="2624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ounded Rectangle 74"/>
            <p:cNvSpPr/>
            <p:nvPr/>
          </p:nvSpPr>
          <p:spPr>
            <a:xfrm>
              <a:off x="2679969" y="2548464"/>
              <a:ext cx="964574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Extractor</a:t>
              </a:r>
              <a:endParaRPr lang="en-US" sz="1000" dirty="0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3914691" y="2546614"/>
              <a:ext cx="1025141" cy="780869"/>
            </a:xfrm>
            <a:prstGeom prst="roundRect">
              <a:avLst/>
            </a:prstGeom>
            <a:solidFill>
              <a:srgbClr val="4F81BD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FFFFFF"/>
                  </a:solidFill>
                </a:rPr>
                <a:t>Converter</a:t>
              </a:r>
              <a:endParaRPr lang="en-US" sz="1000" dirty="0">
                <a:solidFill>
                  <a:srgbClr val="FFFFFF"/>
                </a:solidFill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5215223" y="2546614"/>
              <a:ext cx="992440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Quality Checker</a:t>
              </a:r>
              <a:endParaRPr lang="en-US" sz="1000" dirty="0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6461950" y="2548464"/>
              <a:ext cx="920776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Writer</a:t>
              </a:r>
              <a:endParaRPr lang="en-US" sz="1000" dirty="0"/>
            </a:p>
          </p:txBody>
        </p:sp>
      </p:grpSp>
      <p:cxnSp>
        <p:nvCxnSpPr>
          <p:cNvPr id="79" name="Straight Arrow Connector 78"/>
          <p:cNvCxnSpPr>
            <a:stCxn id="71" idx="6"/>
            <a:endCxn id="72" idx="1"/>
          </p:cNvCxnSpPr>
          <p:nvPr/>
        </p:nvCxnSpPr>
        <p:spPr>
          <a:xfrm>
            <a:off x="3215687" y="1062465"/>
            <a:ext cx="188443" cy="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5" idx="3"/>
            <a:endCxn id="76" idx="1"/>
          </p:cNvCxnSpPr>
          <p:nvPr/>
        </p:nvCxnSpPr>
        <p:spPr>
          <a:xfrm flipV="1">
            <a:off x="4895069" y="1067323"/>
            <a:ext cx="205340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6" idx="3"/>
            <a:endCxn id="77" idx="1"/>
          </p:cNvCxnSpPr>
          <p:nvPr/>
        </p:nvCxnSpPr>
        <p:spPr>
          <a:xfrm>
            <a:off x="5879620" y="1067323"/>
            <a:ext cx="2093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7" idx="3"/>
            <a:endCxn id="78" idx="1"/>
          </p:cNvCxnSpPr>
          <p:nvPr/>
        </p:nvCxnSpPr>
        <p:spPr>
          <a:xfrm>
            <a:off x="6843301" y="1067323"/>
            <a:ext cx="193284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8" idx="3"/>
            <a:endCxn id="73" idx="2"/>
          </p:cNvCxnSpPr>
          <p:nvPr/>
        </p:nvCxnSpPr>
        <p:spPr>
          <a:xfrm flipV="1">
            <a:off x="7736468" y="1062281"/>
            <a:ext cx="200648" cy="5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66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30666"/>
            <a:ext cx="1944988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Quality Checkers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70676"/>
            <a:ext cx="8229601" cy="412203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Ensure quality of any data produced by </a:t>
            </a:r>
            <a:r>
              <a:rPr lang="en-US" dirty="0" err="1" smtClean="0"/>
              <a:t>Gobblin</a:t>
            </a:r>
            <a:endParaRPr lang="en-US" dirty="0" smtClean="0"/>
          </a:p>
          <a:p>
            <a:r>
              <a:rPr lang="en-US" dirty="0" smtClean="0"/>
              <a:t>Can be run on a per record, per task, or per job basis</a:t>
            </a:r>
          </a:p>
          <a:p>
            <a:r>
              <a:rPr lang="en-US" dirty="0" smtClean="0"/>
              <a:t>Can specify a list of quality checkers to be applied</a:t>
            </a:r>
          </a:p>
          <a:p>
            <a:pPr lvl="1"/>
            <a:r>
              <a:rPr lang="en-US" dirty="0" smtClean="0"/>
              <a:t>Schema compatibility</a:t>
            </a:r>
          </a:p>
          <a:p>
            <a:pPr lvl="1"/>
            <a:r>
              <a:rPr lang="en-US" dirty="0" smtClean="0"/>
              <a:t>Audit check</a:t>
            </a:r>
          </a:p>
          <a:p>
            <a:pPr lvl="1"/>
            <a:r>
              <a:rPr lang="en-US" dirty="0" smtClean="0"/>
              <a:t>Sensitive </a:t>
            </a:r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Unique key</a:t>
            </a:r>
            <a:endParaRPr lang="en-US" dirty="0" smtClean="0"/>
          </a:p>
          <a:p>
            <a:r>
              <a:rPr lang="en-US" dirty="0" smtClean="0"/>
              <a:t>Policy driven</a:t>
            </a:r>
          </a:p>
          <a:p>
            <a:pPr lvl="1"/>
            <a:r>
              <a:rPr lang="en-US" dirty="0" smtClean="0">
                <a:solidFill>
                  <a:srgbClr val="F2F2F2"/>
                </a:solidFill>
                <a:latin typeface="Courier New"/>
                <a:cs typeface="Courier New"/>
              </a:rPr>
              <a:t>FAIL</a:t>
            </a:r>
            <a:r>
              <a:rPr lang="en-US" dirty="0" smtClean="0">
                <a:solidFill>
                  <a:srgbClr val="F2F2F2"/>
                </a:solidFill>
              </a:rPr>
              <a:t> – if the check fails then so does the job</a:t>
            </a:r>
          </a:p>
          <a:p>
            <a:pPr lvl="1"/>
            <a:r>
              <a:rPr lang="en-US" dirty="0" smtClean="0">
                <a:solidFill>
                  <a:srgbClr val="F2F2F2"/>
                </a:solidFill>
                <a:latin typeface="Courier New"/>
                <a:cs typeface="Courier New"/>
              </a:rPr>
              <a:t>OPTIONAL</a:t>
            </a:r>
            <a:r>
              <a:rPr lang="en-US" dirty="0" smtClean="0">
                <a:solidFill>
                  <a:srgbClr val="F2F2F2"/>
                </a:solidFill>
              </a:rPr>
              <a:t> – if the checks fails the job continues</a:t>
            </a:r>
          </a:p>
          <a:p>
            <a:pPr lvl="1"/>
            <a:r>
              <a:rPr lang="en-US" dirty="0" smtClean="0">
                <a:solidFill>
                  <a:srgbClr val="F2F2F2"/>
                </a:solidFill>
                <a:latin typeface="Courier New"/>
                <a:cs typeface="Courier New"/>
              </a:rPr>
              <a:t>ERR_FILE</a:t>
            </a:r>
            <a:r>
              <a:rPr lang="en-US" dirty="0" smtClean="0">
                <a:solidFill>
                  <a:srgbClr val="F2F2F2"/>
                </a:solidFill>
              </a:rPr>
              <a:t> – the offending row is written to an error file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537739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2290867" y="1038641"/>
            <a:ext cx="6687031" cy="470832"/>
            <a:chOff x="218419" y="2428714"/>
            <a:chExt cx="8797549" cy="995732"/>
          </a:xfrm>
        </p:grpSpPr>
        <p:sp>
          <p:nvSpPr>
            <p:cNvPr id="33" name="Oval 32"/>
            <p:cNvSpPr/>
            <p:nvPr/>
          </p:nvSpPr>
          <p:spPr>
            <a:xfrm>
              <a:off x="218419" y="2429103"/>
              <a:ext cx="1216706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cs typeface="Courier New"/>
                </a:rPr>
                <a:t>Source</a:t>
              </a:r>
              <a:endParaRPr lang="en-US" sz="1000" dirty="0">
                <a:solidFill>
                  <a:srgbClr val="000000"/>
                </a:solidFill>
                <a:cs typeface="Courier New"/>
              </a:endParaRPr>
            </a:p>
          </p:txBody>
        </p:sp>
        <p:sp>
          <p:nvSpPr>
            <p:cNvPr id="34" name="Folded Corner 33"/>
            <p:cNvSpPr/>
            <p:nvPr/>
          </p:nvSpPr>
          <p:spPr>
            <a:xfrm>
              <a:off x="1683043" y="2472265"/>
              <a:ext cx="734440" cy="933268"/>
            </a:xfrm>
            <a:prstGeom prst="foldedCorne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Work</a:t>
              </a:r>
            </a:p>
            <a:p>
              <a:pPr algn="ctr"/>
              <a:r>
                <a:rPr lang="en-US" sz="1000" dirty="0" smtClean="0"/>
                <a:t>Unit</a:t>
              </a:r>
              <a:endParaRPr lang="en-US" sz="1000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7646701" y="2428714"/>
              <a:ext cx="1369267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cs typeface="Courier New"/>
                </a:rPr>
                <a:t>Publisher</a:t>
              </a:r>
              <a:endParaRPr lang="en-US" sz="1000" dirty="0">
                <a:cs typeface="Courier New"/>
              </a:endParaRPr>
            </a:p>
          </p:txBody>
        </p:sp>
        <p:cxnSp>
          <p:nvCxnSpPr>
            <p:cNvPr id="36" name="Straight Arrow Connector 35"/>
            <p:cNvCxnSpPr>
              <a:stCxn id="34" idx="3"/>
              <a:endCxn id="37" idx="1"/>
            </p:cNvCxnSpPr>
            <p:nvPr/>
          </p:nvCxnSpPr>
          <p:spPr>
            <a:xfrm>
              <a:off x="2417483" y="2938899"/>
              <a:ext cx="2624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2679969" y="2548464"/>
              <a:ext cx="964574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Extractor</a:t>
              </a:r>
              <a:endParaRPr lang="en-US" sz="10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914691" y="2546614"/>
              <a:ext cx="1025141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Converter</a:t>
              </a:r>
              <a:endParaRPr lang="en-US" sz="10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215223" y="2546614"/>
              <a:ext cx="992440" cy="780869"/>
            </a:xfrm>
            <a:prstGeom prst="roundRect">
              <a:avLst/>
            </a:prstGeom>
            <a:solidFill>
              <a:srgbClr val="4F81BD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FFFFFF"/>
                  </a:solidFill>
                </a:rPr>
                <a:t>Quality Checker</a:t>
              </a:r>
              <a:endParaRPr lang="en-US" sz="1000" dirty="0">
                <a:solidFill>
                  <a:srgbClr val="FFFFFF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461950" y="2548464"/>
              <a:ext cx="920776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Writer</a:t>
              </a:r>
              <a:endParaRPr lang="en-US" sz="1000" dirty="0"/>
            </a:p>
          </p:txBody>
        </p:sp>
      </p:grpSp>
      <p:cxnSp>
        <p:nvCxnSpPr>
          <p:cNvPr id="41" name="Straight Arrow Connector 40"/>
          <p:cNvCxnSpPr>
            <a:stCxn id="33" idx="6"/>
            <a:endCxn id="34" idx="1"/>
          </p:cNvCxnSpPr>
          <p:nvPr/>
        </p:nvCxnSpPr>
        <p:spPr>
          <a:xfrm>
            <a:off x="3215687" y="1274149"/>
            <a:ext cx="188443" cy="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7" idx="3"/>
            <a:endCxn id="38" idx="1"/>
          </p:cNvCxnSpPr>
          <p:nvPr/>
        </p:nvCxnSpPr>
        <p:spPr>
          <a:xfrm flipV="1">
            <a:off x="4895069" y="1279007"/>
            <a:ext cx="205340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8" idx="3"/>
            <a:endCxn id="39" idx="1"/>
          </p:cNvCxnSpPr>
          <p:nvPr/>
        </p:nvCxnSpPr>
        <p:spPr>
          <a:xfrm>
            <a:off x="5879620" y="1279007"/>
            <a:ext cx="2093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9" idx="3"/>
            <a:endCxn id="40" idx="1"/>
          </p:cNvCxnSpPr>
          <p:nvPr/>
        </p:nvCxnSpPr>
        <p:spPr>
          <a:xfrm>
            <a:off x="6843301" y="1279007"/>
            <a:ext cx="193284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0" idx="3"/>
            <a:endCxn id="35" idx="2"/>
          </p:cNvCxnSpPr>
          <p:nvPr/>
        </p:nvCxnSpPr>
        <p:spPr>
          <a:xfrm flipV="1">
            <a:off x="7736468" y="1273965"/>
            <a:ext cx="200648" cy="5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208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42006"/>
            <a:ext cx="1700169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Writers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88860"/>
            <a:ext cx="843242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Writing data in Avro format onto HDFS</a:t>
            </a:r>
          </a:p>
          <a:p>
            <a:pPr lvl="1"/>
            <a:r>
              <a:rPr lang="en-US" sz="2400" dirty="0" smtClean="0"/>
              <a:t>One writer per task</a:t>
            </a:r>
          </a:p>
          <a:p>
            <a:r>
              <a:rPr lang="en-US" sz="2800" dirty="0" smtClean="0"/>
              <a:t>Flexibility</a:t>
            </a:r>
            <a:endParaRPr lang="en-US" sz="2800" dirty="0" smtClean="0"/>
          </a:p>
          <a:p>
            <a:pPr lvl="1"/>
            <a:r>
              <a:rPr lang="en-US" sz="2400" dirty="0" smtClean="0"/>
              <a:t>Configurable compression codec (Deflate, Snappy)</a:t>
            </a:r>
          </a:p>
          <a:p>
            <a:pPr lvl="1"/>
            <a:r>
              <a:rPr lang="en-US" sz="2400" dirty="0" smtClean="0"/>
              <a:t>Configurable buffer size</a:t>
            </a:r>
          </a:p>
          <a:p>
            <a:r>
              <a:rPr lang="en-US" sz="2800" dirty="0" smtClean="0"/>
              <a:t>Plan to support other data format (Parquet, ORC)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6576" indent="0">
              <a:buNone/>
            </a:pPr>
            <a:endParaRPr lang="en-US" dirty="0" smtClean="0"/>
          </a:p>
          <a:p>
            <a:pPr marL="36576" indent="0">
              <a:buNone/>
            </a:pPr>
            <a:endParaRPr lang="en-US" dirty="0" smtClean="0"/>
          </a:p>
        </p:txBody>
      </p:sp>
      <p:grpSp>
        <p:nvGrpSpPr>
          <p:cNvPr id="37" name="Group 36"/>
          <p:cNvGrpSpPr/>
          <p:nvPr/>
        </p:nvGrpSpPr>
        <p:grpSpPr>
          <a:xfrm>
            <a:off x="2290867" y="749981"/>
            <a:ext cx="6687031" cy="470832"/>
            <a:chOff x="218419" y="2428714"/>
            <a:chExt cx="8797549" cy="995732"/>
          </a:xfrm>
        </p:grpSpPr>
        <p:sp>
          <p:nvSpPr>
            <p:cNvPr id="38" name="Oval 37"/>
            <p:cNvSpPr/>
            <p:nvPr/>
          </p:nvSpPr>
          <p:spPr>
            <a:xfrm>
              <a:off x="218419" y="2429103"/>
              <a:ext cx="1216706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cs typeface="Courier New"/>
                </a:rPr>
                <a:t>Source</a:t>
              </a:r>
              <a:endParaRPr lang="en-US" sz="1000" dirty="0">
                <a:solidFill>
                  <a:srgbClr val="000000"/>
                </a:solidFill>
                <a:cs typeface="Courier New"/>
              </a:endParaRPr>
            </a:p>
          </p:txBody>
        </p:sp>
        <p:sp>
          <p:nvSpPr>
            <p:cNvPr id="39" name="Folded Corner 38"/>
            <p:cNvSpPr/>
            <p:nvPr/>
          </p:nvSpPr>
          <p:spPr>
            <a:xfrm>
              <a:off x="1683043" y="2472265"/>
              <a:ext cx="734440" cy="933268"/>
            </a:xfrm>
            <a:prstGeom prst="foldedCorne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Work</a:t>
              </a:r>
            </a:p>
            <a:p>
              <a:pPr algn="ctr"/>
              <a:r>
                <a:rPr lang="en-US" sz="1000" dirty="0" smtClean="0"/>
                <a:t>Unit</a:t>
              </a:r>
              <a:endParaRPr lang="en-US" sz="100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7646701" y="2428714"/>
              <a:ext cx="1369267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cs typeface="Courier New"/>
                </a:rPr>
                <a:t>Publisher</a:t>
              </a:r>
              <a:endParaRPr lang="en-US" sz="1000" dirty="0">
                <a:cs typeface="Courier New"/>
              </a:endParaRPr>
            </a:p>
          </p:txBody>
        </p:sp>
        <p:cxnSp>
          <p:nvCxnSpPr>
            <p:cNvPr id="41" name="Straight Arrow Connector 40"/>
            <p:cNvCxnSpPr>
              <a:stCxn id="39" idx="3"/>
              <a:endCxn id="42" idx="1"/>
            </p:cNvCxnSpPr>
            <p:nvPr/>
          </p:nvCxnSpPr>
          <p:spPr>
            <a:xfrm>
              <a:off x="2417483" y="2938899"/>
              <a:ext cx="2624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ounded Rectangle 41"/>
            <p:cNvSpPr/>
            <p:nvPr/>
          </p:nvSpPr>
          <p:spPr>
            <a:xfrm>
              <a:off x="2679969" y="2548464"/>
              <a:ext cx="964574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Extractor</a:t>
              </a:r>
              <a:endParaRPr lang="en-US" sz="10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914691" y="2546614"/>
              <a:ext cx="1025141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Converter</a:t>
              </a:r>
              <a:endParaRPr lang="en-US" sz="10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5215223" y="2546614"/>
              <a:ext cx="992440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Quality Checker</a:t>
              </a:r>
              <a:endParaRPr lang="en-US" sz="1000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461950" y="2548464"/>
              <a:ext cx="920776" cy="780869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FFFFFF"/>
                  </a:solidFill>
                </a:rPr>
                <a:t>Writer</a:t>
              </a:r>
              <a:endParaRPr lang="en-US" sz="10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6" name="Straight Arrow Connector 45"/>
          <p:cNvCxnSpPr>
            <a:stCxn id="38" idx="6"/>
            <a:endCxn id="39" idx="1"/>
          </p:cNvCxnSpPr>
          <p:nvPr/>
        </p:nvCxnSpPr>
        <p:spPr>
          <a:xfrm>
            <a:off x="3215687" y="985489"/>
            <a:ext cx="188443" cy="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2" idx="3"/>
            <a:endCxn id="43" idx="1"/>
          </p:cNvCxnSpPr>
          <p:nvPr/>
        </p:nvCxnSpPr>
        <p:spPr>
          <a:xfrm flipV="1">
            <a:off x="4895069" y="990347"/>
            <a:ext cx="205340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3" idx="3"/>
            <a:endCxn id="44" idx="1"/>
          </p:cNvCxnSpPr>
          <p:nvPr/>
        </p:nvCxnSpPr>
        <p:spPr>
          <a:xfrm>
            <a:off x="5879620" y="990347"/>
            <a:ext cx="2093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3"/>
            <a:endCxn id="45" idx="1"/>
          </p:cNvCxnSpPr>
          <p:nvPr/>
        </p:nvCxnSpPr>
        <p:spPr>
          <a:xfrm>
            <a:off x="6843301" y="990347"/>
            <a:ext cx="193284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3"/>
            <a:endCxn id="40" idx="2"/>
          </p:cNvCxnSpPr>
          <p:nvPr/>
        </p:nvCxnSpPr>
        <p:spPr>
          <a:xfrm flipV="1">
            <a:off x="7736468" y="985305"/>
            <a:ext cx="200648" cy="5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36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58"/>
            <a:ext cx="1990889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Publishers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-43040" y="1163082"/>
            <a:ext cx="9117138" cy="23537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srgbClr val="F2F2F2"/>
                </a:solidFill>
              </a:rPr>
              <a:t>Determines job success based on </a:t>
            </a:r>
            <a:r>
              <a:rPr lang="en-US" sz="2800" dirty="0" smtClean="0">
                <a:solidFill>
                  <a:srgbClr val="F2F2F2"/>
                </a:solidFill>
              </a:rPr>
              <a:t>Policy.</a:t>
            </a:r>
          </a:p>
          <a:p>
            <a:pPr marL="1200150" lvl="2" indent="-285750">
              <a:buFont typeface="Lucida Grande"/>
              <a:buChar char="-"/>
            </a:pPr>
            <a:r>
              <a:rPr lang="en-US" sz="2000" dirty="0" smtClean="0">
                <a:solidFill>
                  <a:srgbClr val="F2F2F2"/>
                </a:solidFill>
                <a:latin typeface="Courier New"/>
                <a:cs typeface="Courier New"/>
              </a:rPr>
              <a:t>COMMIT_ON_FULL_SUCCESS</a:t>
            </a:r>
            <a:endParaRPr lang="en-US" sz="2000" dirty="0">
              <a:solidFill>
                <a:srgbClr val="F2F2F2"/>
              </a:solidFill>
              <a:latin typeface="Courier New"/>
              <a:cs typeface="Courier New"/>
            </a:endParaRPr>
          </a:p>
          <a:p>
            <a:pPr marL="1200150" lvl="2" indent="-285750">
              <a:buFont typeface="Lucida Grande"/>
              <a:buChar char="-"/>
            </a:pPr>
            <a:r>
              <a:rPr lang="en-US" sz="2000" dirty="0" smtClean="0">
                <a:solidFill>
                  <a:srgbClr val="F2F2F2"/>
                </a:solidFill>
                <a:latin typeface="Courier New"/>
                <a:cs typeface="Courier New"/>
              </a:rPr>
              <a:t>COMMIT_ON_PARTIAL_SUCCESS</a:t>
            </a:r>
            <a:endParaRPr lang="en-US" sz="2000" dirty="0">
              <a:solidFill>
                <a:srgbClr val="F2F2F2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800" dirty="0">
                <a:solidFill>
                  <a:srgbClr val="F2F2F2"/>
                </a:solidFill>
              </a:rPr>
              <a:t>Commits data to final directories based on job success.</a:t>
            </a:r>
          </a:p>
        </p:txBody>
      </p:sp>
      <p:sp>
        <p:nvSpPr>
          <p:cNvPr id="10" name="Can 9"/>
          <p:cNvSpPr/>
          <p:nvPr/>
        </p:nvSpPr>
        <p:spPr>
          <a:xfrm>
            <a:off x="1053640" y="3516874"/>
            <a:ext cx="791588" cy="64154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11" name="Can 10"/>
          <p:cNvSpPr/>
          <p:nvPr/>
        </p:nvSpPr>
        <p:spPr>
          <a:xfrm>
            <a:off x="1053640" y="4618939"/>
            <a:ext cx="791588" cy="64509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Task 2</a:t>
            </a:r>
            <a:endParaRPr lang="en-US" dirty="0"/>
          </a:p>
        </p:txBody>
      </p:sp>
      <p:sp>
        <p:nvSpPr>
          <p:cNvPr id="12" name="Can 11"/>
          <p:cNvSpPr/>
          <p:nvPr/>
        </p:nvSpPr>
        <p:spPr>
          <a:xfrm>
            <a:off x="1053640" y="5709449"/>
            <a:ext cx="791588" cy="58917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Task 3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0" idx="4"/>
            <a:endCxn id="33" idx="1"/>
          </p:cNvCxnSpPr>
          <p:nvPr/>
        </p:nvCxnSpPr>
        <p:spPr>
          <a:xfrm flipV="1">
            <a:off x="1845228" y="3807090"/>
            <a:ext cx="832487" cy="30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4"/>
            <a:endCxn id="34" idx="1"/>
          </p:cNvCxnSpPr>
          <p:nvPr/>
        </p:nvCxnSpPr>
        <p:spPr>
          <a:xfrm flipV="1">
            <a:off x="1845228" y="4935756"/>
            <a:ext cx="832487" cy="5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4"/>
            <a:endCxn id="35" idx="1"/>
          </p:cNvCxnSpPr>
          <p:nvPr/>
        </p:nvCxnSpPr>
        <p:spPr>
          <a:xfrm flipV="1">
            <a:off x="1845228" y="5966368"/>
            <a:ext cx="724099" cy="37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677715" y="3570798"/>
            <a:ext cx="1284664" cy="47258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2F2F2"/>
                </a:solidFill>
              </a:rPr>
              <a:t>File 1</a:t>
            </a:r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77715" y="4699464"/>
            <a:ext cx="1284664" cy="47258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2F2F2"/>
                </a:solidFill>
              </a:rPr>
              <a:t>File 2</a:t>
            </a:r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69327" y="5730076"/>
            <a:ext cx="1284664" cy="47258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2F2F2"/>
                </a:solidFill>
              </a:rPr>
              <a:t>File 3</a:t>
            </a:r>
            <a:endParaRPr lang="en-US" dirty="0">
              <a:solidFill>
                <a:srgbClr val="F2F2F2"/>
              </a:solidFill>
            </a:endParaRPr>
          </a:p>
        </p:txBody>
      </p:sp>
      <p:cxnSp>
        <p:nvCxnSpPr>
          <p:cNvPr id="37" name="Straight Arrow Connector 36"/>
          <p:cNvCxnSpPr>
            <a:stCxn id="33" idx="3"/>
          </p:cNvCxnSpPr>
          <p:nvPr/>
        </p:nvCxnSpPr>
        <p:spPr>
          <a:xfrm>
            <a:off x="3962379" y="3807090"/>
            <a:ext cx="1742418" cy="892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3"/>
          </p:cNvCxnSpPr>
          <p:nvPr/>
        </p:nvCxnSpPr>
        <p:spPr>
          <a:xfrm flipV="1">
            <a:off x="3962379" y="4932592"/>
            <a:ext cx="1742418" cy="3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5" idx="3"/>
          </p:cNvCxnSpPr>
          <p:nvPr/>
        </p:nvCxnSpPr>
        <p:spPr>
          <a:xfrm flipV="1">
            <a:off x="3853991" y="5172048"/>
            <a:ext cx="1850806" cy="79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96409" y="4365166"/>
            <a:ext cx="1122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2F2F2"/>
                </a:solidFill>
              </a:rPr>
              <a:t>Tmp</a:t>
            </a:r>
            <a:r>
              <a:rPr lang="en-US" b="1" dirty="0" smtClean="0">
                <a:solidFill>
                  <a:srgbClr val="F2F2F2"/>
                </a:solidFill>
              </a:rPr>
              <a:t> </a:t>
            </a:r>
            <a:r>
              <a:rPr lang="en-US" b="1" dirty="0" err="1" smtClean="0">
                <a:solidFill>
                  <a:srgbClr val="F2F2F2"/>
                </a:solidFill>
              </a:rPr>
              <a:t>Dir</a:t>
            </a:r>
            <a:endParaRPr lang="en-US" b="1" dirty="0" smtClean="0">
              <a:solidFill>
                <a:srgbClr val="F2F2F2"/>
              </a:solidFill>
            </a:endParaRPr>
          </a:p>
          <a:p>
            <a:r>
              <a:rPr lang="en-US" dirty="0" smtClean="0">
                <a:solidFill>
                  <a:srgbClr val="F2F2F2"/>
                </a:solidFill>
              </a:rPr>
              <a:t>File 1</a:t>
            </a:r>
          </a:p>
          <a:p>
            <a:r>
              <a:rPr lang="en-US" dirty="0" smtClean="0">
                <a:solidFill>
                  <a:srgbClr val="F2F2F2"/>
                </a:solidFill>
              </a:rPr>
              <a:t>File 2</a:t>
            </a:r>
          </a:p>
          <a:p>
            <a:r>
              <a:rPr lang="en-US" dirty="0" smtClean="0">
                <a:solidFill>
                  <a:srgbClr val="F2F2F2"/>
                </a:solidFill>
              </a:rPr>
              <a:t>File 3</a:t>
            </a:r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564565" y="4365166"/>
            <a:ext cx="1122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2F2F2"/>
                </a:solidFill>
              </a:rPr>
              <a:t>Final </a:t>
            </a:r>
            <a:r>
              <a:rPr lang="en-US" b="1" dirty="0" err="1" smtClean="0">
                <a:solidFill>
                  <a:srgbClr val="F2F2F2"/>
                </a:solidFill>
              </a:rPr>
              <a:t>Dir</a:t>
            </a:r>
            <a:endParaRPr lang="en-US" b="1" dirty="0" smtClean="0">
              <a:solidFill>
                <a:srgbClr val="F2F2F2"/>
              </a:solidFill>
            </a:endParaRPr>
          </a:p>
          <a:p>
            <a:r>
              <a:rPr lang="en-US" dirty="0" smtClean="0">
                <a:solidFill>
                  <a:srgbClr val="F2F2F2"/>
                </a:solidFill>
              </a:rPr>
              <a:t>File 1</a:t>
            </a:r>
          </a:p>
          <a:p>
            <a:r>
              <a:rPr lang="en-US" dirty="0" smtClean="0">
                <a:solidFill>
                  <a:srgbClr val="F2F2F2"/>
                </a:solidFill>
              </a:rPr>
              <a:t>File 2</a:t>
            </a:r>
          </a:p>
          <a:p>
            <a:r>
              <a:rPr lang="en-US" dirty="0" smtClean="0">
                <a:solidFill>
                  <a:srgbClr val="F2F2F2"/>
                </a:solidFill>
              </a:rPr>
              <a:t>File 3</a:t>
            </a:r>
            <a:endParaRPr lang="en-US" dirty="0">
              <a:solidFill>
                <a:srgbClr val="F2F2F2"/>
              </a:solidFill>
            </a:endParaRPr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>
            <a:off x="6393786" y="4965331"/>
            <a:ext cx="11707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2290867" y="422833"/>
            <a:ext cx="6687031" cy="470832"/>
            <a:chOff x="218419" y="2428714"/>
            <a:chExt cx="8797549" cy="995732"/>
          </a:xfrm>
        </p:grpSpPr>
        <p:sp>
          <p:nvSpPr>
            <p:cNvPr id="57" name="Oval 56"/>
            <p:cNvSpPr/>
            <p:nvPr/>
          </p:nvSpPr>
          <p:spPr>
            <a:xfrm>
              <a:off x="218419" y="2429103"/>
              <a:ext cx="1216706" cy="995343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cs typeface="Courier New"/>
                </a:rPr>
                <a:t>Source</a:t>
              </a:r>
              <a:endParaRPr lang="en-US" sz="1000" dirty="0">
                <a:solidFill>
                  <a:srgbClr val="000000"/>
                </a:solidFill>
                <a:cs typeface="Courier New"/>
              </a:endParaRPr>
            </a:p>
          </p:txBody>
        </p:sp>
        <p:sp>
          <p:nvSpPr>
            <p:cNvPr id="58" name="Folded Corner 57"/>
            <p:cNvSpPr/>
            <p:nvPr/>
          </p:nvSpPr>
          <p:spPr>
            <a:xfrm>
              <a:off x="1683043" y="2472265"/>
              <a:ext cx="734440" cy="933268"/>
            </a:xfrm>
            <a:prstGeom prst="foldedCorner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Work</a:t>
              </a:r>
            </a:p>
            <a:p>
              <a:pPr algn="ctr"/>
              <a:r>
                <a:rPr lang="en-US" sz="1000" dirty="0" smtClean="0"/>
                <a:t>Unit</a:t>
              </a:r>
              <a:endParaRPr lang="en-US" sz="1000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7646701" y="2428714"/>
              <a:ext cx="1369267" cy="995343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  <a:cs typeface="Courier New"/>
                </a:rPr>
                <a:t>Publisher</a:t>
              </a:r>
              <a:endParaRPr lang="en-US" sz="1000" dirty="0">
                <a:solidFill>
                  <a:schemeClr val="bg1"/>
                </a:solidFill>
                <a:cs typeface="Courier New"/>
              </a:endParaRPr>
            </a:p>
          </p:txBody>
        </p:sp>
        <p:cxnSp>
          <p:nvCxnSpPr>
            <p:cNvPr id="60" name="Straight Arrow Connector 59"/>
            <p:cNvCxnSpPr>
              <a:stCxn id="58" idx="3"/>
              <a:endCxn id="61" idx="1"/>
            </p:cNvCxnSpPr>
            <p:nvPr/>
          </p:nvCxnSpPr>
          <p:spPr>
            <a:xfrm>
              <a:off x="2417483" y="2938899"/>
              <a:ext cx="2624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2679969" y="2548464"/>
              <a:ext cx="964574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Extractor</a:t>
              </a:r>
              <a:endParaRPr lang="en-US" sz="1000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3914691" y="2546614"/>
              <a:ext cx="1025141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Converter</a:t>
              </a:r>
              <a:endParaRPr lang="en-US" sz="1000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5215223" y="2546614"/>
              <a:ext cx="992440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Quality Checker</a:t>
              </a:r>
              <a:endParaRPr lang="en-US" sz="10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6461950" y="2548464"/>
              <a:ext cx="920776" cy="780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Writer</a:t>
              </a:r>
              <a:endParaRPr lang="en-US" sz="1000" dirty="0"/>
            </a:p>
          </p:txBody>
        </p:sp>
      </p:grpSp>
      <p:cxnSp>
        <p:nvCxnSpPr>
          <p:cNvPr id="65" name="Straight Arrow Connector 64"/>
          <p:cNvCxnSpPr>
            <a:stCxn id="57" idx="6"/>
            <a:endCxn id="58" idx="1"/>
          </p:cNvCxnSpPr>
          <p:nvPr/>
        </p:nvCxnSpPr>
        <p:spPr>
          <a:xfrm>
            <a:off x="3215687" y="658341"/>
            <a:ext cx="188443" cy="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1" idx="3"/>
            <a:endCxn id="62" idx="1"/>
          </p:cNvCxnSpPr>
          <p:nvPr/>
        </p:nvCxnSpPr>
        <p:spPr>
          <a:xfrm flipV="1">
            <a:off x="4895069" y="663199"/>
            <a:ext cx="205340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2" idx="3"/>
            <a:endCxn id="63" idx="1"/>
          </p:cNvCxnSpPr>
          <p:nvPr/>
        </p:nvCxnSpPr>
        <p:spPr>
          <a:xfrm>
            <a:off x="5879620" y="663199"/>
            <a:ext cx="20932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3"/>
            <a:endCxn id="64" idx="1"/>
          </p:cNvCxnSpPr>
          <p:nvPr/>
        </p:nvCxnSpPr>
        <p:spPr>
          <a:xfrm>
            <a:off x="6843301" y="663199"/>
            <a:ext cx="193284" cy="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4" idx="3"/>
            <a:endCxn id="59" idx="2"/>
          </p:cNvCxnSpPr>
          <p:nvPr/>
        </p:nvCxnSpPr>
        <p:spPr>
          <a:xfrm flipV="1">
            <a:off x="7736468" y="658157"/>
            <a:ext cx="200648" cy="5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664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Gobblin</a:t>
            </a:r>
            <a:r>
              <a:rPr lang="en-US" dirty="0"/>
              <a:t> </a:t>
            </a:r>
            <a:r>
              <a:rPr lang="en-US" dirty="0"/>
              <a:t>C</a:t>
            </a:r>
            <a:r>
              <a:rPr lang="en-US" dirty="0" smtClean="0"/>
              <a:t>ompaction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307632"/>
            <a:ext cx="8229600" cy="299176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Dimensions:</a:t>
            </a:r>
          </a:p>
          <a:p>
            <a:pPr lvl="1"/>
            <a:r>
              <a:rPr lang="en-US" sz="2400" dirty="0" smtClean="0"/>
              <a:t>Initial </a:t>
            </a:r>
            <a:r>
              <a:rPr lang="en-US" sz="2400" dirty="0" smtClean="0"/>
              <a:t>full dump followed by incremental extracts in </a:t>
            </a:r>
            <a:r>
              <a:rPr lang="en-US" sz="2400" dirty="0" err="1" smtClean="0"/>
              <a:t>Gobblin</a:t>
            </a:r>
            <a:endParaRPr lang="en-US" sz="2400" dirty="0" smtClean="0"/>
          </a:p>
          <a:p>
            <a:pPr lvl="1"/>
            <a:r>
              <a:rPr lang="en-US" sz="2400" dirty="0" smtClean="0"/>
              <a:t>Maintain a consistent snapshot by doing regularly scheduled </a:t>
            </a:r>
            <a:r>
              <a:rPr lang="en-US" sz="2400" dirty="0" smtClean="0"/>
              <a:t>compaction</a:t>
            </a:r>
          </a:p>
          <a:p>
            <a:r>
              <a:rPr lang="en-US" sz="2800" dirty="0" smtClean="0"/>
              <a:t>Facts:</a:t>
            </a:r>
          </a:p>
          <a:p>
            <a:pPr lvl="1"/>
            <a:r>
              <a:rPr lang="en-US" sz="2400" dirty="0" smtClean="0"/>
              <a:t>Merge small files </a:t>
            </a: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506360"/>
            <a:ext cx="1329516" cy="13295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Ingestion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3698945" y="1506360"/>
            <a:ext cx="1639053" cy="133546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HDFS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57284" y="1506360"/>
            <a:ext cx="1329516" cy="13295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Compaction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3"/>
            <a:endCxn id="7" idx="2"/>
          </p:cNvCxnSpPr>
          <p:nvPr/>
        </p:nvCxnSpPr>
        <p:spPr>
          <a:xfrm>
            <a:off x="1786716" y="2171118"/>
            <a:ext cx="1912229" cy="2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4"/>
            <a:endCxn id="8" idx="1"/>
          </p:cNvCxnSpPr>
          <p:nvPr/>
        </p:nvCxnSpPr>
        <p:spPr>
          <a:xfrm flipV="1">
            <a:off x="5337998" y="2171118"/>
            <a:ext cx="2019286" cy="2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2"/>
            <a:endCxn id="7" idx="3"/>
          </p:cNvCxnSpPr>
          <p:nvPr/>
        </p:nvCxnSpPr>
        <p:spPr>
          <a:xfrm rot="5400000">
            <a:off x="6267285" y="1087063"/>
            <a:ext cx="5944" cy="3503570"/>
          </a:xfrm>
          <a:prstGeom prst="bentConnector3">
            <a:avLst>
              <a:gd name="adj1" fmla="val 692737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914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Challenges 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does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Gobblin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provide?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How does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Gobblin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work?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Retrospective and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lookahead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75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Challenges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does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Gobblin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provide?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How does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Gobblin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work?</a:t>
            </a:r>
          </a:p>
          <a:p>
            <a:r>
              <a:rPr lang="en-US" dirty="0">
                <a:solidFill>
                  <a:srgbClr val="3366FF"/>
                </a:solidFill>
              </a:rPr>
              <a:t>Retrospective and </a:t>
            </a:r>
            <a:r>
              <a:rPr lang="en-US" dirty="0" err="1">
                <a:solidFill>
                  <a:srgbClr val="3366FF"/>
                </a:solidFill>
              </a:rPr>
              <a:t>lookahead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3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Gobblin in Production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723951" y="2268688"/>
            <a:ext cx="2471581" cy="382786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000" dirty="0" smtClean="0"/>
              <a:t>&gt; 350 datasets </a:t>
            </a:r>
          </a:p>
          <a:p>
            <a:r>
              <a:rPr lang="en-US" sz="2000" dirty="0" smtClean="0"/>
              <a:t>~ </a:t>
            </a:r>
            <a:r>
              <a:rPr lang="en-US" sz="2000" dirty="0" smtClean="0"/>
              <a:t>60 </a:t>
            </a:r>
            <a:r>
              <a:rPr lang="en-US" sz="2000" dirty="0" smtClean="0"/>
              <a:t>TB per day</a:t>
            </a:r>
            <a:endParaRPr lang="en-US" sz="1800" dirty="0"/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823241" y="2287932"/>
            <a:ext cx="2673244" cy="381832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t"/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Salesforce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Responsys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RightNow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Timeforce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Slideshare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indent="-285750" defTabSz="914400">
              <a:buFont typeface="Arial"/>
              <a:buChar char="•"/>
              <a:defRPr/>
            </a:pPr>
            <a:r>
              <a:rPr lang="en-US" sz="2000" kern="0" dirty="0" err="1" smtClean="0">
                <a:solidFill>
                  <a:srgbClr val="F2F2F2"/>
                </a:solidFill>
              </a:rPr>
              <a:t>Newsle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000" kern="0" dirty="0" smtClean="0">
                <a:solidFill>
                  <a:srgbClr val="F2F2F2"/>
                </a:solidFill>
                <a:latin typeface="Calibri"/>
              </a:rPr>
              <a:t>A/B testing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LinkedIn JIRA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000" kern="0" dirty="0" smtClean="0">
                <a:solidFill>
                  <a:srgbClr val="F2F2F2"/>
                </a:solidFill>
                <a:latin typeface="Calibri"/>
              </a:rPr>
              <a:t>Data retention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93101" y="1426808"/>
            <a:ext cx="2468880" cy="71707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176022" tIns="176022" rIns="234696" bIns="264033" numCol="1" spcCol="1270" anchor="ctr" anchorCtr="0">
            <a:noAutofit/>
          </a:bodyPr>
          <a:lstStyle/>
          <a:p>
            <a:pPr marL="0" lvl="1" algn="ctr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400" dirty="0" smtClean="0">
              <a:solidFill>
                <a:schemeClr val="bg1"/>
              </a:solidFill>
            </a:endParaRPr>
          </a:p>
          <a:p>
            <a:pPr marL="0" lvl="1" algn="ctr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Production Instances</a:t>
            </a:r>
            <a:endParaRPr lang="en-US" sz="2400" kern="1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6652" y="1430523"/>
            <a:ext cx="2468880" cy="71707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176022" tIns="176022" rIns="234696" bIns="264033" numCol="1" spcCol="1270" anchor="ctr" anchorCtr="0">
            <a:noAutofit/>
          </a:bodyPr>
          <a:lstStyle/>
          <a:p>
            <a:pPr marL="0" lvl="1" algn="ctr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400" dirty="0" smtClean="0">
              <a:solidFill>
                <a:schemeClr val="bg1"/>
              </a:solidFill>
            </a:endParaRPr>
          </a:p>
          <a:p>
            <a:pPr marL="0" lvl="1" algn="ctr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Data Volume</a:t>
            </a:r>
            <a:endParaRPr lang="en-US" sz="2400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62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2527"/>
            <a:ext cx="8393384" cy="5061111"/>
          </a:xfrm>
        </p:spPr>
        <p:txBody>
          <a:bodyPr>
            <a:normAutofit/>
          </a:bodyPr>
          <a:lstStyle/>
          <a:p>
            <a:r>
              <a:rPr lang="en-US" dirty="0" smtClean="0"/>
              <a:t>Data quality </a:t>
            </a:r>
            <a:r>
              <a:rPr lang="en-US" dirty="0" smtClean="0"/>
              <a:t>has a lot more work to do</a:t>
            </a:r>
            <a:endParaRPr lang="en-US" dirty="0" smtClean="0"/>
          </a:p>
          <a:p>
            <a:r>
              <a:rPr lang="en-US" dirty="0" smtClean="0"/>
              <a:t>Small </a:t>
            </a:r>
            <a:r>
              <a:rPr lang="en-US" dirty="0" smtClean="0"/>
              <a:t>data problem is not small</a:t>
            </a:r>
          </a:p>
          <a:p>
            <a:r>
              <a:rPr lang="en-US" dirty="0" smtClean="0"/>
              <a:t>Performance optimization opportunities</a:t>
            </a:r>
            <a:endParaRPr lang="en-US" dirty="0" smtClean="0"/>
          </a:p>
          <a:p>
            <a:r>
              <a:rPr lang="en-US" dirty="0" smtClean="0"/>
              <a:t>Operational traits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3110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Gobblin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8220" cy="4825589"/>
          </a:xfrm>
        </p:spPr>
        <p:txBody>
          <a:bodyPr>
            <a:normAutofit/>
          </a:bodyPr>
          <a:lstStyle/>
          <a:p>
            <a:r>
              <a:rPr lang="en-US" dirty="0" smtClean="0"/>
              <a:t>Gobblin on Yarn</a:t>
            </a:r>
          </a:p>
          <a:p>
            <a:r>
              <a:rPr lang="en-US" dirty="0" smtClean="0"/>
              <a:t>Streaming Sources</a:t>
            </a:r>
          </a:p>
          <a:p>
            <a:r>
              <a:rPr lang="en-US" dirty="0" err="1" smtClean="0"/>
              <a:t>Gobblin</a:t>
            </a:r>
            <a:r>
              <a:rPr lang="en-US" dirty="0" smtClean="0"/>
              <a:t> </a:t>
            </a:r>
            <a:r>
              <a:rPr lang="en-US" dirty="0" smtClean="0"/>
              <a:t>Workbench with ingestion DSL</a:t>
            </a:r>
          </a:p>
          <a:p>
            <a:r>
              <a:rPr lang="en-US" dirty="0"/>
              <a:t>D</a:t>
            </a:r>
            <a:r>
              <a:rPr lang="en-US" dirty="0" smtClean="0"/>
              <a:t>ata Profiling for richer </a:t>
            </a:r>
            <a:r>
              <a:rPr lang="en-US" dirty="0" smtClean="0"/>
              <a:t>quality </a:t>
            </a:r>
            <a:r>
              <a:rPr lang="en-US" dirty="0" smtClean="0"/>
              <a:t>c</a:t>
            </a:r>
            <a:r>
              <a:rPr lang="en-US" dirty="0" smtClean="0"/>
              <a:t>hecking</a:t>
            </a:r>
          </a:p>
          <a:p>
            <a:r>
              <a:rPr lang="en-US" dirty="0"/>
              <a:t>Open source in Q4’14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9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bblin_logo_whit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20492" y="2456026"/>
            <a:ext cx="3828843" cy="183533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4338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52005"/>
            <a:ext cx="69977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16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326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1842"/>
            <a:ext cx="2133600" cy="365125"/>
          </a:xfrm>
          <a:prstGeom prst="rect">
            <a:avLst/>
          </a:prstGeom>
        </p:spPr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3586"/>
            <a:ext cx="9144000" cy="55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8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@ LinkedIn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Large variety of data sources</a:t>
            </a:r>
          </a:p>
          <a:p>
            <a:r>
              <a:rPr lang="en-US" dirty="0"/>
              <a:t>Multi-paradigm: streaming data, batch data</a:t>
            </a:r>
          </a:p>
          <a:p>
            <a:r>
              <a:rPr lang="en-US" dirty="0"/>
              <a:t>Different types of data: facts, dimensions, logs, snapshots, increments, </a:t>
            </a:r>
            <a:r>
              <a:rPr lang="en-US" dirty="0" err="1"/>
              <a:t>changelog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Operational </a:t>
            </a:r>
            <a:r>
              <a:rPr lang="en-US" dirty="0"/>
              <a:t>complexity of multiple pipelines</a:t>
            </a:r>
          </a:p>
          <a:p>
            <a:r>
              <a:rPr lang="en-US" dirty="0"/>
              <a:t>Data quality</a:t>
            </a:r>
          </a:p>
          <a:p>
            <a:r>
              <a:rPr lang="en-US" dirty="0"/>
              <a:t>Data availability and predictability</a:t>
            </a:r>
          </a:p>
          <a:p>
            <a:r>
              <a:rPr lang="en-US" dirty="0"/>
              <a:t>Engineering cost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692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solutions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4039" y="1858841"/>
            <a:ext cx="1308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sqoop</a:t>
            </a:r>
            <a:r>
              <a:rPr lang="en-US" sz="2000" dirty="0" err="1" smtClean="0"/>
              <a:t>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78213" y="2615602"/>
            <a:ext cx="1192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flume</a:t>
            </a:r>
            <a:r>
              <a:rPr lang="en-US" sz="2000" dirty="0" err="1" smtClean="0"/>
              <a:t>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13137" y="2554047"/>
            <a:ext cx="2137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morphline</a:t>
            </a:r>
            <a:r>
              <a:rPr lang="en-US" sz="2000" dirty="0" err="1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63270" y="4249865"/>
            <a:ext cx="3043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RDBMS vendor-specific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connectors</a:t>
            </a:r>
            <a:r>
              <a:rPr lang="en-US" dirty="0" err="1" smtClean="0"/>
              <a:t>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35159" y="1597231"/>
            <a:ext cx="2137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2F2F2"/>
                </a:solidFill>
              </a:rPr>
              <a:t>aegisthus</a:t>
            </a:r>
            <a:endParaRPr lang="en-US" sz="2400" dirty="0">
              <a:solidFill>
                <a:srgbClr val="F2F2F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44533" y="3338877"/>
            <a:ext cx="2137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2F2F2"/>
                </a:solidFill>
              </a:rPr>
              <a:t>logstash</a:t>
            </a:r>
            <a:endParaRPr lang="en-US" sz="2400" dirty="0">
              <a:solidFill>
                <a:srgbClr val="F2F2F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62270" y="3215798"/>
            <a:ext cx="1115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2F2F2"/>
                </a:solidFill>
              </a:rPr>
              <a:t>Camus</a:t>
            </a:r>
            <a:endParaRPr lang="en-US" sz="24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90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Unified and </a:t>
            </a:r>
            <a:r>
              <a:rPr lang="en-US" dirty="0"/>
              <a:t>Structured Data </a:t>
            </a:r>
            <a:r>
              <a:rPr lang="en-US" dirty="0" smtClean="0"/>
              <a:t>Ingestion Flow</a:t>
            </a:r>
            <a:endParaRPr lang="en-US" dirty="0" smtClean="0"/>
          </a:p>
          <a:p>
            <a:pPr lvl="1"/>
            <a:r>
              <a:rPr lang="en-US" dirty="0"/>
              <a:t>RDBMS -&gt; </a:t>
            </a:r>
            <a:r>
              <a:rPr lang="en-US" dirty="0" err="1"/>
              <a:t>Hadoop</a:t>
            </a:r>
            <a:endParaRPr lang="en-US" dirty="0"/>
          </a:p>
          <a:p>
            <a:pPr lvl="1"/>
            <a:r>
              <a:rPr lang="en-US" dirty="0"/>
              <a:t>Event Streams -&gt; </a:t>
            </a:r>
            <a:r>
              <a:rPr lang="en-US" dirty="0" err="1" smtClean="0"/>
              <a:t>Hadoop</a:t>
            </a:r>
            <a:endParaRPr lang="en-US" dirty="0" smtClean="0"/>
          </a:p>
          <a:p>
            <a:r>
              <a:rPr lang="en-US" dirty="0"/>
              <a:t>Higher level abstractions</a:t>
            </a:r>
          </a:p>
          <a:p>
            <a:pPr lvl="1"/>
            <a:r>
              <a:rPr lang="en-US" dirty="0"/>
              <a:t>Facts, Dimensions</a:t>
            </a:r>
          </a:p>
          <a:p>
            <a:pPr lvl="1"/>
            <a:r>
              <a:rPr lang="en-US" dirty="0"/>
              <a:t>Snapshots, increments, </a:t>
            </a:r>
            <a:r>
              <a:rPr lang="en-US" dirty="0" err="1"/>
              <a:t>changelog</a:t>
            </a:r>
            <a:endParaRPr lang="en-US" dirty="0"/>
          </a:p>
          <a:p>
            <a:r>
              <a:rPr lang="en-US" dirty="0"/>
              <a:t>ELT oriented</a:t>
            </a:r>
          </a:p>
          <a:p>
            <a:pPr lvl="1"/>
            <a:r>
              <a:rPr lang="en-US" dirty="0"/>
              <a:t>Minimize transformation in the ingest pipeline</a:t>
            </a:r>
          </a:p>
        </p:txBody>
      </p:sp>
    </p:spTree>
    <p:extLst>
      <p:ext uri="{BB962C8B-B14F-4D97-AF65-F5344CB8AC3E}">
        <p14:creationId xmlns:p14="http://schemas.microsoft.com/office/powerpoint/2010/main" val="277697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754"/>
            <a:ext cx="8229600" cy="1143000"/>
          </a:xfrm>
        </p:spPr>
        <p:txBody>
          <a:bodyPr/>
          <a:lstStyle/>
          <a:p>
            <a:r>
              <a:rPr lang="en-US" dirty="0" smtClean="0"/>
              <a:t>Central Ingestion Pipeline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3664"/>
            <a:ext cx="9144000" cy="516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17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6970</TotalTime>
  <Words>1100</Words>
  <Application>Microsoft Macintosh PowerPoint</Application>
  <PresentationFormat>On-screen Show (4:3)</PresentationFormat>
  <Paragraphs>318</Paragraphs>
  <Slides>34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Gobblin’ Big Data with Ease</vt:lpstr>
      <vt:lpstr>Overview</vt:lpstr>
      <vt:lpstr>Overview</vt:lpstr>
      <vt:lpstr>Perception</vt:lpstr>
      <vt:lpstr>Reality</vt:lpstr>
      <vt:lpstr>Challenges @ LinkedIn</vt:lpstr>
      <vt:lpstr>Open source solutions</vt:lpstr>
      <vt:lpstr>Goals</vt:lpstr>
      <vt:lpstr>Central Ingestion Pipeline</vt:lpstr>
      <vt:lpstr>Overview</vt:lpstr>
      <vt:lpstr>Gobblin Usage @ LinkedIn</vt:lpstr>
      <vt:lpstr>Key Features</vt:lpstr>
      <vt:lpstr>Scalable and Robust Framework </vt:lpstr>
      <vt:lpstr>Unified computation paradigm </vt:lpstr>
      <vt:lpstr>Turn Key Solution</vt:lpstr>
      <vt:lpstr>Customize Your Own Ingestion Pipeline</vt:lpstr>
      <vt:lpstr>Overview</vt:lpstr>
      <vt:lpstr>Under the Hood</vt:lpstr>
      <vt:lpstr>Computation Model</vt:lpstr>
      <vt:lpstr>Scalable Ingestion Flow</vt:lpstr>
      <vt:lpstr>Sources</vt:lpstr>
      <vt:lpstr>Job Management</vt:lpstr>
      <vt:lpstr>Gobblin Operator Flow</vt:lpstr>
      <vt:lpstr>Extractors</vt:lpstr>
      <vt:lpstr>Converters</vt:lpstr>
      <vt:lpstr>Quality Checkers</vt:lpstr>
      <vt:lpstr>Writers</vt:lpstr>
      <vt:lpstr>Publishers</vt:lpstr>
      <vt:lpstr>Gobblin Compaction</vt:lpstr>
      <vt:lpstr>Overview</vt:lpstr>
      <vt:lpstr>Gobblin in Production</vt:lpstr>
      <vt:lpstr>Lesson Learned</vt:lpstr>
      <vt:lpstr>Gobblin Roadmap</vt:lpstr>
      <vt:lpstr>PowerPoint Presentation</vt:lpstr>
    </vt:vector>
  </TitlesOfParts>
  <Company>LinkedIn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 Qiao</dc:creator>
  <cp:lastModifiedBy>Lin Qiao</cp:lastModifiedBy>
  <cp:revision>124</cp:revision>
  <dcterms:created xsi:type="dcterms:W3CDTF">2014-10-31T20:34:03Z</dcterms:created>
  <dcterms:modified xsi:type="dcterms:W3CDTF">2014-11-06T00:04:32Z</dcterms:modified>
</cp:coreProperties>
</file>