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2"/>
  </p:notesMasterIdLst>
  <p:sldIdLst>
    <p:sldId id="257" r:id="rId2"/>
    <p:sldId id="259" r:id="rId3"/>
    <p:sldId id="260" r:id="rId4"/>
    <p:sldId id="281" r:id="rId5"/>
    <p:sldId id="262" r:id="rId6"/>
    <p:sldId id="263" r:id="rId7"/>
    <p:sldId id="264" r:id="rId8"/>
    <p:sldId id="265" r:id="rId9"/>
    <p:sldId id="275" r:id="rId10"/>
    <p:sldId id="276" r:id="rId11"/>
    <p:sldId id="278" r:id="rId12"/>
    <p:sldId id="279" r:id="rId13"/>
    <p:sldId id="277" r:id="rId14"/>
    <p:sldId id="267" r:id="rId15"/>
    <p:sldId id="280" r:id="rId16"/>
    <p:sldId id="268" r:id="rId17"/>
    <p:sldId id="270" r:id="rId18"/>
    <p:sldId id="272" r:id="rId19"/>
    <p:sldId id="273" r:id="rId20"/>
    <p:sldId id="282" r:id="rId2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hruv Gupta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0C2"/>
    <a:srgbClr val="007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-1112" y="-11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commentAuthors" Target="commentAuthors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26A2BD-CE92-BD40-BEF2-B306334D9A87}" type="datetimeFigureOut">
              <a:rPr lang="en-US" smtClean="0"/>
              <a:t>2014-11-05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B39E56-B7F2-D64A-A09C-4C42D65AE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217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83EA3-F668-954E-8966-361BED1A4515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>
                <a:ea typeface="MS PGothic" charset="0"/>
                <a:cs typeface="Arial" charset="0"/>
                <a:sym typeface="Arial" charset="0"/>
              </a:rPr>
              <a:t>Perforce currently provides the world</a:t>
            </a:r>
            <a:r>
              <a:rPr lang="ja-JP" altLang="en-US" dirty="0" smtClean="0">
                <a:ea typeface="MS PGothic" charset="0"/>
                <a:cs typeface="Arial" charset="0"/>
                <a:sym typeface="Arial" charset="0"/>
              </a:rPr>
              <a:t>’</a:t>
            </a:r>
            <a:r>
              <a:rPr lang="en-US" altLang="ja-JP" dirty="0" err="1" smtClean="0">
                <a:ea typeface="MS PGothic" charset="0"/>
                <a:cs typeface="Arial" charset="0"/>
                <a:sym typeface="Arial" charset="0"/>
              </a:rPr>
              <a:t>s</a:t>
            </a:r>
            <a:r>
              <a:rPr lang="en-US" altLang="ja-JP" dirty="0" smtClean="0">
                <a:ea typeface="MS PGothic" charset="0"/>
                <a:cs typeface="Arial" charset="0"/>
                <a:sym typeface="Arial" charset="0"/>
              </a:rPr>
              <a:t> fastest and most scalable Software Configuration Management system.</a:t>
            </a:r>
          </a:p>
          <a:p>
            <a:pPr eaLnBrk="1" hangingPunct="1"/>
            <a:endParaRPr lang="en-US" dirty="0" smtClean="0">
              <a:ea typeface="MS PGothic" charset="0"/>
              <a:cs typeface="Arial" charset="0"/>
              <a:sym typeface="Arial" charset="0"/>
            </a:endParaRPr>
          </a:p>
          <a:p>
            <a:pPr eaLnBrk="1" hangingPunct="1"/>
            <a:r>
              <a:rPr lang="en-US" dirty="0" smtClean="0">
                <a:ea typeface="MS PGothic" charset="0"/>
                <a:cs typeface="Arial" charset="0"/>
                <a:sym typeface="Arial" charset="0"/>
              </a:rPr>
              <a:t>Put simply, we let companies track versions, or iterations, of their software assets as they</a:t>
            </a:r>
            <a:r>
              <a:rPr lang="ja-JP" altLang="en-US" dirty="0" smtClean="0">
                <a:ea typeface="MS PGothic" charset="0"/>
                <a:cs typeface="Arial" charset="0"/>
                <a:sym typeface="Arial" charset="0"/>
              </a:rPr>
              <a:t>’</a:t>
            </a:r>
            <a:r>
              <a:rPr lang="en-US" altLang="ja-JP" dirty="0" smtClean="0">
                <a:ea typeface="MS PGothic" charset="0"/>
                <a:cs typeface="Arial" charset="0"/>
                <a:sym typeface="Arial" charset="0"/>
              </a:rPr>
              <a:t>re developed.</a:t>
            </a:r>
          </a:p>
          <a:p>
            <a:pPr eaLnBrk="1" hangingPunct="1"/>
            <a:endParaRPr lang="en-US" dirty="0" smtClean="0">
              <a:ea typeface="MS PGothic" charset="0"/>
              <a:cs typeface="Arial" charset="0"/>
              <a:sym typeface="Arial" charset="0"/>
            </a:endParaRPr>
          </a:p>
          <a:p>
            <a:pPr eaLnBrk="1" hangingPunct="1"/>
            <a:r>
              <a:rPr lang="en-US" dirty="0" smtClean="0">
                <a:ea typeface="MS PGothic" charset="0"/>
                <a:cs typeface="Arial" charset="0"/>
                <a:sym typeface="Arial" charset="0"/>
              </a:rPr>
              <a:t>It</a:t>
            </a:r>
            <a:r>
              <a:rPr lang="ja-JP" altLang="en-US" dirty="0" smtClean="0">
                <a:ea typeface="MS PGothic" charset="0"/>
                <a:cs typeface="Arial" charset="0"/>
                <a:sym typeface="Arial" charset="0"/>
              </a:rPr>
              <a:t>’</a:t>
            </a:r>
            <a:r>
              <a:rPr lang="en-US" altLang="ja-JP" dirty="0" err="1" smtClean="0">
                <a:ea typeface="MS PGothic" charset="0"/>
                <a:cs typeface="Arial" charset="0"/>
                <a:sym typeface="Arial" charset="0"/>
              </a:rPr>
              <a:t>s</a:t>
            </a:r>
            <a:r>
              <a:rPr lang="en-US" altLang="ja-JP" dirty="0" smtClean="0">
                <a:ea typeface="MS PGothic" charset="0"/>
                <a:cs typeface="Arial" charset="0"/>
                <a:sym typeface="Arial" charset="0"/>
              </a:rPr>
              <a:t> not just source code we version. Far from it.</a:t>
            </a:r>
          </a:p>
          <a:p>
            <a:pPr eaLnBrk="1" hangingPunct="1"/>
            <a:endParaRPr lang="en-US" dirty="0" smtClean="0">
              <a:ea typeface="MS PGothic" charset="0"/>
              <a:cs typeface="Arial" charset="0"/>
              <a:sym typeface="Arial" charset="0"/>
            </a:endParaRPr>
          </a:p>
          <a:p>
            <a:pPr eaLnBrk="1" hangingPunct="1"/>
            <a:r>
              <a:rPr lang="en-US" dirty="0" smtClean="0">
                <a:ea typeface="MS PGothic" charset="0"/>
                <a:cs typeface="Arial" charset="0"/>
                <a:sym typeface="Arial" charset="0"/>
              </a:rPr>
              <a:t>We also do the same thing for binary files and digital assets – pictures, web sites, audio – almost anything you can create.</a:t>
            </a:r>
          </a:p>
          <a:p>
            <a:pPr eaLnBrk="1" hangingPunct="1"/>
            <a:endParaRPr lang="en-US" dirty="0" smtClean="0">
              <a:ea typeface="MS PGothic" charset="0"/>
              <a:cs typeface="Arial" charset="0"/>
              <a:sym typeface="Arial" charset="0"/>
            </a:endParaRPr>
          </a:p>
          <a:p>
            <a:pPr eaLnBrk="1" hangingPunct="1"/>
            <a:r>
              <a:rPr lang="en-US" dirty="0" smtClean="0">
                <a:ea typeface="MS PGothic" charset="0"/>
                <a:cs typeface="Arial" charset="0"/>
                <a:sym typeface="Arial" charset="0"/>
              </a:rPr>
              <a:t>Question to ask</a:t>
            </a:r>
            <a:r>
              <a:rPr lang="en-US" baseline="0" dirty="0" smtClean="0">
                <a:ea typeface="MS PGothic" charset="0"/>
                <a:cs typeface="Arial" charset="0"/>
                <a:sym typeface="Arial" charset="0"/>
              </a:rPr>
              <a:t> the audience – (especially executives) – are you familiar with version management – (if not, walk them through a customer example)</a:t>
            </a:r>
            <a:endParaRPr lang="en-US" dirty="0" smtClean="0">
              <a:ea typeface="MS PGothic" charset="0"/>
              <a:cs typeface="Arial" charset="0"/>
              <a:sym typeface="Arial" charset="0"/>
            </a:endParaRPr>
          </a:p>
          <a:p>
            <a:pPr eaLnBrk="1" hangingPunct="1"/>
            <a:r>
              <a:rPr lang="en-US" dirty="0" smtClean="0">
                <a:ea typeface="MS PGothic" charset="0"/>
                <a:cs typeface="Arial" charset="0"/>
                <a:sym typeface="Arial" charset="0"/>
              </a:rPr>
              <a:t>If it</a:t>
            </a:r>
            <a:r>
              <a:rPr lang="ja-JP" altLang="en-US" dirty="0" smtClean="0">
                <a:ea typeface="MS PGothic" charset="0"/>
                <a:cs typeface="Arial" charset="0"/>
                <a:sym typeface="Arial" charset="0"/>
              </a:rPr>
              <a:t>’</a:t>
            </a:r>
            <a:r>
              <a:rPr lang="en-US" altLang="ja-JP" dirty="0" err="1" smtClean="0">
                <a:ea typeface="MS PGothic" charset="0"/>
                <a:cs typeface="Arial" charset="0"/>
                <a:sym typeface="Arial" charset="0"/>
              </a:rPr>
              <a:t>s</a:t>
            </a:r>
            <a:r>
              <a:rPr lang="en-US" altLang="ja-JP" dirty="0" smtClean="0">
                <a:ea typeface="MS PGothic" charset="0"/>
                <a:cs typeface="Arial" charset="0"/>
                <a:sym typeface="Arial" charset="0"/>
              </a:rPr>
              <a:t> digital and being developed, refined or changed by individuals or teams, Perforce can capture and version every amendment made.</a:t>
            </a:r>
          </a:p>
          <a:p>
            <a:pPr eaLnBrk="1" hangingPunct="1"/>
            <a:endParaRPr lang="en-US" dirty="0" smtClean="0">
              <a:ea typeface="MS PGothic" charset="0"/>
              <a:cs typeface="Arial" charset="0"/>
              <a:sym typeface="Arial" charset="0"/>
            </a:endParaRPr>
          </a:p>
          <a:p>
            <a:pPr eaLnBrk="1" hangingPunct="1"/>
            <a:r>
              <a:rPr lang="en-US" dirty="0" smtClean="0">
                <a:ea typeface="MS PGothic" charset="0"/>
                <a:cs typeface="Arial" charset="0"/>
                <a:sym typeface="Arial" charset="0"/>
              </a:rPr>
              <a:t>Right now, 350,000 users across 5,500 companies trust Perforce Software to safely version their code, assets and intellectual property.</a:t>
            </a:r>
          </a:p>
          <a:p>
            <a:pPr eaLnBrk="1" hangingPunct="1"/>
            <a:endParaRPr lang="en-US" dirty="0" smtClean="0">
              <a:latin typeface="Lucida Grande" charset="0"/>
              <a:ea typeface="MS PGothic" charset="0"/>
              <a:sym typeface="Lucida Grande" charset="0"/>
            </a:endParaRPr>
          </a:p>
          <a:p>
            <a:pPr eaLnBrk="1" hangingPunct="1"/>
            <a:endParaRPr lang="en-US" dirty="0" smtClean="0">
              <a:ea typeface="MS PGothic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83EA3-F668-954E-8966-361BED1A451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More products, platforms, programming languages, build tools being added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Needed faster feedback on product changes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Requests for self service capabilities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Manual handoffs between teams causing delays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39E56-B7F2-D64A-A09C-4C42D65AE68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6199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39E56-B7F2-D64A-A09C-4C42D65AE68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932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emf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em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- light background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3160" y="1306383"/>
            <a:ext cx="6419088" cy="1102519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 lnSpcReduction="10000"/>
          </a:bodyPr>
          <a:lstStyle>
            <a:lvl1pPr algn="r">
              <a:defRPr lang="en-US" sz="32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05656" y="3188304"/>
            <a:ext cx="4636008" cy="92269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53975" indent="0" algn="r">
              <a:buFontTx/>
              <a:buNone/>
              <a:defRPr lang="en-US"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6F3DB5-4D4E-184F-96E5-D11645DCADC8}" type="datetime1">
              <a:rPr lang="en-US" smtClean="0"/>
              <a:pPr/>
              <a:t>2014-11-05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4FED51-CA42-455C-8FFF-DDDFD7796232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8" name="Picture 7" descr="PerforceLogo_wTag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0042" y="255406"/>
            <a:ext cx="2019092" cy="6705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gradFill>
          <a:gsLst>
            <a:gs pos="17000">
              <a:schemeClr val="accent1"/>
            </a:gs>
            <a:gs pos="0">
              <a:srgbClr val="2184B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4709" y="4248979"/>
            <a:ext cx="5695951" cy="856457"/>
          </a:xfrm>
        </p:spPr>
        <p:txBody>
          <a:bodyPr/>
          <a:lstStyle>
            <a:lvl1pPr algn="r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29994" y="3081048"/>
            <a:ext cx="9773994" cy="1864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2800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611"/>
            <a:ext cx="2133600" cy="27279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6EB8F16-29BF-D443-B22D-14152511C514}" type="datetime1">
              <a:rPr lang="en-US" smtClean="0"/>
              <a:pPr/>
              <a:t>2014-11-05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611"/>
            <a:ext cx="2895600" cy="27279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latin typeface="Arial"/>
              </a:rPr>
              <a:t>Perforce Confidential </a:t>
            </a:r>
            <a:endParaRPr lang="en-US">
              <a:latin typeface="Arial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611"/>
            <a:ext cx="2133600" cy="27279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35486C2-93C1-4E04-B0C7-C3B2CBD3BA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369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chemeClr val="accent5"/>
              </a:buClr>
              <a:defRPr lang="en-US" smtClean="0"/>
            </a:lvl1pPr>
            <a:lvl2pPr>
              <a:buClr>
                <a:schemeClr val="accent3"/>
              </a:buClr>
              <a:defRPr lang="en-US" smtClean="0"/>
            </a:lvl2pPr>
            <a:lvl3pPr>
              <a:buClr>
                <a:schemeClr val="accent6"/>
              </a:buClr>
              <a:defRPr lang="en-US" smtClean="0"/>
            </a:lvl3pPr>
            <a:lvl4pPr>
              <a:buClr>
                <a:schemeClr val="accent3"/>
              </a:buClr>
              <a:defRPr lang="en-US" smtClean="0"/>
            </a:lvl4pPr>
            <a:lvl5pPr>
              <a:buClr>
                <a:schemeClr val="tx1"/>
              </a:buClr>
              <a:defRPr lang="en-US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193046-DA5F-E341-AC4F-7A2F2A838346}" type="datetime1">
              <a:rPr lang="en-US" smtClean="0"/>
              <a:pPr/>
              <a:t>2014-11-05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A53227-414E-4EF6-ABDE-CCCFF925A1B1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200626"/>
            <a:ext cx="4102673" cy="339410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chemeClr val="accent5"/>
              </a:buClr>
              <a:defRPr lang="en-US" smtClean="0"/>
            </a:lvl1pPr>
            <a:lvl2pPr>
              <a:buClr>
                <a:schemeClr val="accent3"/>
              </a:buClr>
              <a:defRPr lang="en-US" smtClean="0"/>
            </a:lvl2pPr>
            <a:lvl3pPr>
              <a:buClr>
                <a:schemeClr val="accent6"/>
              </a:buClr>
              <a:defRPr lang="en-US" smtClean="0"/>
            </a:lvl3pPr>
            <a:lvl4pPr>
              <a:buClr>
                <a:schemeClr val="accent3"/>
              </a:buClr>
              <a:defRPr lang="en-US" smtClean="0"/>
            </a:lvl4pPr>
            <a:lvl5pPr>
              <a:buClr>
                <a:schemeClr val="tx1"/>
              </a:buClr>
              <a:defRPr lang="en-US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193046-DA5F-E341-AC4F-7A2F2A838346}" type="datetime1">
              <a:rPr lang="en-US" smtClean="0"/>
              <a:pPr/>
              <a:t>2014-11-05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A53227-414E-4EF6-ABDE-CCCFF925A1B1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796583" y="1200626"/>
            <a:ext cx="4102673" cy="339410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chemeClr val="accent5"/>
              </a:buClr>
              <a:defRPr lang="en-US" smtClean="0"/>
            </a:lvl1pPr>
            <a:lvl2pPr>
              <a:buClr>
                <a:schemeClr val="accent3"/>
              </a:buClr>
              <a:defRPr lang="en-US" smtClean="0"/>
            </a:lvl2pPr>
            <a:lvl3pPr>
              <a:buClr>
                <a:schemeClr val="accent6"/>
              </a:buClr>
              <a:defRPr lang="en-US" smtClean="0"/>
            </a:lvl3pPr>
            <a:lvl4pPr>
              <a:buClr>
                <a:schemeClr val="accent3"/>
              </a:buClr>
              <a:defRPr lang="en-US" smtClean="0"/>
            </a:lvl4pPr>
            <a:lvl5pPr>
              <a:buClr>
                <a:schemeClr val="tx1"/>
              </a:buClr>
              <a:defRPr lang="en-US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306556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Freeform 5"/>
          <p:cNvSpPr/>
          <p:nvPr userDrawn="1"/>
        </p:nvSpPr>
        <p:spPr>
          <a:xfrm flipH="1">
            <a:off x="3393851" y="4349628"/>
            <a:ext cx="5768206" cy="799888"/>
          </a:xfrm>
          <a:custGeom>
            <a:avLst/>
            <a:gdLst>
              <a:gd name="connsiteX0" fmla="*/ 0 w 3807372"/>
              <a:gd name="connsiteY0" fmla="*/ 0 h 744538"/>
              <a:gd name="connsiteX1" fmla="*/ 3683280 w 3807372"/>
              <a:gd name="connsiteY1" fmla="*/ 0 h 744538"/>
              <a:gd name="connsiteX2" fmla="*/ 3807372 w 3807372"/>
              <a:gd name="connsiteY2" fmla="*/ 124092 h 744538"/>
              <a:gd name="connsiteX3" fmla="*/ 3807372 w 3807372"/>
              <a:gd name="connsiteY3" fmla="*/ 744538 h 744538"/>
              <a:gd name="connsiteX4" fmla="*/ 0 w 3807372"/>
              <a:gd name="connsiteY4" fmla="*/ 744538 h 744538"/>
              <a:gd name="connsiteX5" fmla="*/ 0 w 3807372"/>
              <a:gd name="connsiteY5" fmla="*/ 0 h 744538"/>
              <a:gd name="connsiteX0" fmla="*/ 0 w 3807372"/>
              <a:gd name="connsiteY0" fmla="*/ 0 h 744538"/>
              <a:gd name="connsiteX1" fmla="*/ 3683280 w 3807372"/>
              <a:gd name="connsiteY1" fmla="*/ 0 h 744538"/>
              <a:gd name="connsiteX2" fmla="*/ 3807372 w 3807372"/>
              <a:gd name="connsiteY2" fmla="*/ 744538 h 744538"/>
              <a:gd name="connsiteX3" fmla="*/ 0 w 3807372"/>
              <a:gd name="connsiteY3" fmla="*/ 744538 h 744538"/>
              <a:gd name="connsiteX4" fmla="*/ 0 w 3807372"/>
              <a:gd name="connsiteY4" fmla="*/ 0 h 744538"/>
              <a:gd name="connsiteX0" fmla="*/ 0 w 3807372"/>
              <a:gd name="connsiteY0" fmla="*/ 0 h 744538"/>
              <a:gd name="connsiteX1" fmla="*/ 3051455 w 3807372"/>
              <a:gd name="connsiteY1" fmla="*/ 0 h 744538"/>
              <a:gd name="connsiteX2" fmla="*/ 3807372 w 3807372"/>
              <a:gd name="connsiteY2" fmla="*/ 744538 h 744538"/>
              <a:gd name="connsiteX3" fmla="*/ 0 w 3807372"/>
              <a:gd name="connsiteY3" fmla="*/ 744538 h 744538"/>
              <a:gd name="connsiteX4" fmla="*/ 0 w 3807372"/>
              <a:gd name="connsiteY4" fmla="*/ 0 h 744538"/>
              <a:gd name="connsiteX0" fmla="*/ 3085713 w 6893085"/>
              <a:gd name="connsiteY0" fmla="*/ 0 h 744538"/>
              <a:gd name="connsiteX1" fmla="*/ 6137168 w 6893085"/>
              <a:gd name="connsiteY1" fmla="*/ 0 h 744538"/>
              <a:gd name="connsiteX2" fmla="*/ 6893085 w 6893085"/>
              <a:gd name="connsiteY2" fmla="*/ 744538 h 744538"/>
              <a:gd name="connsiteX3" fmla="*/ 0 w 6893085"/>
              <a:gd name="connsiteY3" fmla="*/ 744538 h 744538"/>
              <a:gd name="connsiteX4" fmla="*/ 3085713 w 6893085"/>
              <a:gd name="connsiteY4" fmla="*/ 0 h 744538"/>
              <a:gd name="connsiteX0" fmla="*/ 0 w 6917970"/>
              <a:gd name="connsiteY0" fmla="*/ 0 h 744538"/>
              <a:gd name="connsiteX1" fmla="*/ 6162053 w 6917970"/>
              <a:gd name="connsiteY1" fmla="*/ 0 h 744538"/>
              <a:gd name="connsiteX2" fmla="*/ 6917970 w 6917970"/>
              <a:gd name="connsiteY2" fmla="*/ 744538 h 744538"/>
              <a:gd name="connsiteX3" fmla="*/ 24885 w 6917970"/>
              <a:gd name="connsiteY3" fmla="*/ 744538 h 744538"/>
              <a:gd name="connsiteX4" fmla="*/ 0 w 6917970"/>
              <a:gd name="connsiteY4" fmla="*/ 0 h 744538"/>
              <a:gd name="connsiteX0" fmla="*/ 18625 w 6936595"/>
              <a:gd name="connsiteY0" fmla="*/ 0 h 744538"/>
              <a:gd name="connsiteX1" fmla="*/ 6180678 w 6936595"/>
              <a:gd name="connsiteY1" fmla="*/ 0 h 744538"/>
              <a:gd name="connsiteX2" fmla="*/ 6936595 w 6936595"/>
              <a:gd name="connsiteY2" fmla="*/ 744538 h 744538"/>
              <a:gd name="connsiteX3" fmla="*/ 0 w 6936595"/>
              <a:gd name="connsiteY3" fmla="*/ 744538 h 744538"/>
              <a:gd name="connsiteX4" fmla="*/ 18625 w 6936595"/>
              <a:gd name="connsiteY4" fmla="*/ 0 h 744538"/>
              <a:gd name="connsiteX0" fmla="*/ 18625 w 6936595"/>
              <a:gd name="connsiteY0" fmla="*/ 0 h 744538"/>
              <a:gd name="connsiteX1" fmla="*/ 6180678 w 6936595"/>
              <a:gd name="connsiteY1" fmla="*/ 0 h 744538"/>
              <a:gd name="connsiteX2" fmla="*/ 6466268 w 6936595"/>
              <a:gd name="connsiteY2" fmla="*/ 0 h 744538"/>
              <a:gd name="connsiteX3" fmla="*/ 6936595 w 6936595"/>
              <a:gd name="connsiteY3" fmla="*/ 744538 h 744538"/>
              <a:gd name="connsiteX4" fmla="*/ 0 w 6936595"/>
              <a:gd name="connsiteY4" fmla="*/ 744538 h 744538"/>
              <a:gd name="connsiteX5" fmla="*/ 18625 w 6936595"/>
              <a:gd name="connsiteY5" fmla="*/ 0 h 744538"/>
              <a:gd name="connsiteX0" fmla="*/ 18625 w 6936595"/>
              <a:gd name="connsiteY0" fmla="*/ 0 h 744538"/>
              <a:gd name="connsiteX1" fmla="*/ 6466268 w 6936595"/>
              <a:gd name="connsiteY1" fmla="*/ 0 h 744538"/>
              <a:gd name="connsiteX2" fmla="*/ 6936595 w 6936595"/>
              <a:gd name="connsiteY2" fmla="*/ 744538 h 744538"/>
              <a:gd name="connsiteX3" fmla="*/ 0 w 6936595"/>
              <a:gd name="connsiteY3" fmla="*/ 744538 h 744538"/>
              <a:gd name="connsiteX4" fmla="*/ 18625 w 6936595"/>
              <a:gd name="connsiteY4" fmla="*/ 0 h 744538"/>
              <a:gd name="connsiteX0" fmla="*/ 18625 w 6936595"/>
              <a:gd name="connsiteY0" fmla="*/ 0 h 744538"/>
              <a:gd name="connsiteX1" fmla="*/ 6466268 w 6936595"/>
              <a:gd name="connsiteY1" fmla="*/ 0 h 744538"/>
              <a:gd name="connsiteX2" fmla="*/ 6004974 w 6936595"/>
              <a:gd name="connsiteY2" fmla="*/ 0 h 744538"/>
              <a:gd name="connsiteX3" fmla="*/ 6936595 w 6936595"/>
              <a:gd name="connsiteY3" fmla="*/ 744538 h 744538"/>
              <a:gd name="connsiteX4" fmla="*/ 0 w 6936595"/>
              <a:gd name="connsiteY4" fmla="*/ 744538 h 744538"/>
              <a:gd name="connsiteX5" fmla="*/ 18625 w 6936595"/>
              <a:gd name="connsiteY5" fmla="*/ 0 h 744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36595" h="744538">
                <a:moveTo>
                  <a:pt x="18625" y="0"/>
                </a:moveTo>
                <a:lnTo>
                  <a:pt x="6466268" y="0"/>
                </a:lnTo>
                <a:lnTo>
                  <a:pt x="6004974" y="0"/>
                </a:lnTo>
                <a:lnTo>
                  <a:pt x="6936595" y="744538"/>
                </a:lnTo>
                <a:lnTo>
                  <a:pt x="0" y="744538"/>
                </a:lnTo>
                <a:lnTo>
                  <a:pt x="18625" y="0"/>
                </a:lnTo>
                <a:close/>
              </a:path>
            </a:pathLst>
          </a:custGeom>
          <a:solidFill>
            <a:srgbClr val="2596C9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lnSpc>
                <a:spcPts val="1860"/>
              </a:lnSpc>
              <a:spcAft>
                <a:spcPct val="0"/>
              </a:spcAft>
            </a:pPr>
            <a:endParaRPr lang="en-US" b="1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200628"/>
            <a:ext cx="4367320" cy="3355289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chemeClr val="accent5"/>
              </a:buClr>
              <a:defRPr lang="en-US" smtClean="0"/>
            </a:lvl1pPr>
            <a:lvl2pPr>
              <a:buClr>
                <a:schemeClr val="accent3"/>
              </a:buClr>
              <a:defRPr lang="en-US" smtClean="0"/>
            </a:lvl2pPr>
            <a:lvl3pPr>
              <a:buClr>
                <a:schemeClr val="accent6"/>
              </a:buClr>
              <a:defRPr lang="en-US" smtClean="0"/>
            </a:lvl3pPr>
            <a:lvl4pPr>
              <a:buClr>
                <a:schemeClr val="accent3"/>
              </a:buClr>
              <a:defRPr lang="en-US" smtClean="0"/>
            </a:lvl4pPr>
            <a:lvl5pPr>
              <a:buClr>
                <a:schemeClr val="tx1"/>
              </a:buClr>
              <a:defRPr lang="en-US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9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4981545" y="1318623"/>
            <a:ext cx="3721344" cy="2913694"/>
          </a:xfrm>
        </p:spPr>
        <p:txBody>
          <a:bodyPr/>
          <a:lstStyle>
            <a:lvl1pPr marL="53975" indent="0">
              <a:buFontTx/>
              <a:buNone/>
              <a:defRPr/>
            </a:lvl1pPr>
          </a:lstStyle>
          <a:p>
            <a:pPr lvl="0"/>
            <a:endParaRPr lang="en-US" noProof="0" dirty="0" smtClean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4028966" y="4340970"/>
            <a:ext cx="5115034" cy="802532"/>
          </a:xfrm>
        </p:spPr>
        <p:txBody>
          <a:bodyPr anchor="ctr" anchorCtr="1"/>
          <a:lstStyle>
            <a:lvl1pPr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alternat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8720" y="3"/>
            <a:ext cx="8229600" cy="856457"/>
          </a:xfrm>
        </p:spPr>
        <p:txBody>
          <a:bodyPr/>
          <a:lstStyle>
            <a:lvl1pPr algn="l"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1436" y="2137373"/>
            <a:ext cx="4891175" cy="255829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9850" indent="0">
              <a:buClr>
                <a:schemeClr val="accent1"/>
              </a:buClr>
              <a:buFontTx/>
              <a:buNone/>
              <a:defRPr lang="en-US" sz="2800" smtClean="0"/>
            </a:lvl1pPr>
            <a:lvl2pPr>
              <a:buClr>
                <a:schemeClr val="accent2"/>
              </a:buClr>
              <a:defRPr lang="en-US" smtClean="0"/>
            </a:lvl2pPr>
            <a:lvl3pPr>
              <a:buClr>
                <a:schemeClr val="accent1"/>
              </a:buClr>
              <a:defRPr lang="en-US" smtClean="0"/>
            </a:lvl3pPr>
            <a:lvl4pPr>
              <a:buClr>
                <a:schemeClr val="accent2"/>
              </a:buClr>
              <a:defRPr lang="en-US" smtClean="0"/>
            </a:lvl4pPr>
            <a:lvl5pPr>
              <a:buClr>
                <a:schemeClr val="accent1"/>
              </a:buClr>
              <a:defRPr lang="en-US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AF5DE2-8280-C54B-814F-935C3A6DBC48}" type="datetime1">
              <a:rPr lang="en-US" smtClean="0"/>
              <a:pPr/>
              <a:t>2014-11-05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6B5AC5-AAA1-4591-A73C-7B5F35D53869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51322D-9492-D24B-9CC4-0199C94EB9EE}" type="datetime1">
              <a:rPr lang="en-US" smtClean="0"/>
              <a:pPr/>
              <a:t>2014-11-05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3F3213-8BBB-4A24-B3A8-40110170F0D8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8FE1E2-A72F-EC4A-A6FD-9D4BFB8120DD}" type="datetime1">
              <a:rPr lang="en-US" smtClean="0"/>
              <a:pPr/>
              <a:t>2014-11-05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4FD69F-F133-4B49-9738-9D6E5E0F2BC9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gradFill flip="none" rotWithShape="1">
          <a:gsLst>
            <a:gs pos="16000">
              <a:srgbClr val="2B93C2"/>
            </a:gs>
            <a:gs pos="0">
              <a:srgbClr val="2184B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29994" y="3081048"/>
            <a:ext cx="9773994" cy="1864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dark background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3160" y="1306383"/>
            <a:ext cx="6419088" cy="1102519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 lnSpcReduction="10000"/>
          </a:bodyPr>
          <a:lstStyle>
            <a:lvl1pPr algn="r">
              <a:defRPr lang="en-US"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32121" y="3537620"/>
            <a:ext cx="4708208" cy="1076916"/>
          </a:xfrm>
          <a:noFill/>
          <a:ln>
            <a:noFill/>
          </a:ln>
          <a:extLst/>
        </p:spPr>
        <p:txBody>
          <a:bodyPr anchor="ctr"/>
          <a:lstStyle>
            <a:lvl1pPr marL="53975" indent="0" algn="ctr">
              <a:buFontTx/>
              <a:buNone/>
              <a:defRPr lang="en-US"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4" name="Picture 3" descr="PerforceLogo_wTag_WHITE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8367" y="245907"/>
            <a:ext cx="2020773" cy="6711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7760080" y="179041"/>
            <a:ext cx="1383920" cy="54490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152664"/>
              </a:solidFill>
              <a:latin typeface="Arial"/>
            </a:endParaRPr>
          </a:p>
        </p:txBody>
      </p:sp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7" y="3"/>
            <a:ext cx="7418717" cy="856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626"/>
            <a:ext cx="8229600" cy="339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7000" y="4870705"/>
            <a:ext cx="2133600" cy="27279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76C482F-C340-8E45-9705-35EDDB981203}" type="datetime1">
              <a:rPr lang="en-US" smtClean="0">
                <a:latin typeface="Arial" pitchFamily="34" charset="0"/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2014-11-05</a:t>
            </a:fld>
            <a:endParaRPr lang="en-US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71029"/>
            <a:ext cx="2895600" cy="2727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53250" y="4871029"/>
            <a:ext cx="2133600" cy="27279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 b="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2A29759-1B79-42CF-8B6D-87DA778CED10}" type="slidenum">
              <a:rPr lang="en-US" smtClean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7" name="Title 1" hidden="1"/>
          <p:cNvSpPr txBox="1">
            <a:spLocks/>
          </p:cNvSpPr>
          <p:nvPr userDrawn="1"/>
        </p:nvSpPr>
        <p:spPr>
          <a:xfrm>
            <a:off x="457200" y="1"/>
            <a:ext cx="8229600" cy="858043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1" hangingPunct="1">
              <a:defRPr/>
            </a:pPr>
            <a:r>
              <a:rPr lang="en-US" sz="3200" b="1" smtClean="0">
                <a:solidFill>
                  <a:srgbClr val="1A2D73"/>
                </a:solidFill>
                <a:latin typeface="Arial"/>
                <a:ea typeface="ＭＳ Ｐゴシック" pitchFamily="34" charset="-128"/>
              </a:rPr>
              <a:t>Local Build Support</a:t>
            </a:r>
            <a:endParaRPr lang="en-US" sz="3200" b="1" dirty="0" smtClean="0">
              <a:solidFill>
                <a:srgbClr val="1A2D73"/>
              </a:solidFill>
              <a:latin typeface="Arial"/>
              <a:ea typeface="ＭＳ Ｐゴシック" pitchFamily="34" charset="-128"/>
            </a:endParaRPr>
          </a:p>
        </p:txBody>
      </p:sp>
      <p:pic>
        <p:nvPicPr>
          <p:cNvPr id="9" name="Picture 8" descr="PerforceLogo_wTag.pn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809126" y="236120"/>
            <a:ext cx="1223750" cy="40642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A2D73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A2D73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A2D73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A2D73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288925" algn="l" defTabSz="457200" rtl="0" eaLnBrk="0" fontAlgn="base" hangingPunct="0">
        <a:spcBef>
          <a:spcPts val="500"/>
        </a:spcBef>
        <a:spcAft>
          <a:spcPts val="300"/>
        </a:spcAft>
        <a:buClr>
          <a:schemeClr val="accent5"/>
        </a:buClr>
        <a:buSzPct val="112000"/>
        <a:buFont typeface="Arial" pitchFamily="34" charset="0"/>
        <a:buChar char="•"/>
        <a:defRPr lang="en-US" sz="2000" kern="1200">
          <a:solidFill>
            <a:schemeClr val="tx1"/>
          </a:solidFill>
          <a:latin typeface="+mn-lt"/>
          <a:ea typeface="ＭＳ Ｐゴシック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ts val="300"/>
        </a:spcBef>
        <a:spcAft>
          <a:spcPct val="0"/>
        </a:spcAft>
        <a:buClr>
          <a:srgbClr val="84C12F"/>
        </a:buClr>
        <a:buSzPct val="110000"/>
        <a:buFont typeface="Arial" pitchFamily="34" charset="0"/>
        <a:buChar char="–"/>
        <a:defRPr lang="en-US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974725" indent="-233363" algn="l" defTabSz="457200" rtl="0" eaLnBrk="0" fontAlgn="base" hangingPunct="0">
        <a:spcBef>
          <a:spcPts val="300"/>
        </a:spcBef>
        <a:spcAft>
          <a:spcPct val="0"/>
        </a:spcAft>
        <a:buClr>
          <a:schemeClr val="accent6"/>
        </a:buClr>
        <a:buSzPct val="110000"/>
        <a:buFont typeface="Arial" pitchFamily="34" charset="0"/>
        <a:buChar char="•"/>
        <a:defRPr lang="en-US"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258888" indent="-231775" algn="l" defTabSz="457200" rtl="0" eaLnBrk="0" fontAlgn="base" hangingPunct="0">
        <a:spcBef>
          <a:spcPts val="300"/>
        </a:spcBef>
        <a:spcAft>
          <a:spcPct val="0"/>
        </a:spcAft>
        <a:buClr>
          <a:schemeClr val="accent1">
            <a:lumMod val="50000"/>
            <a:lumOff val="50000"/>
          </a:schemeClr>
        </a:buClr>
        <a:buFont typeface="Arial" pitchFamily="34" charset="0"/>
        <a:buChar char="–"/>
        <a:defRPr lang="en-US" sz="14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604963" indent="-233363" algn="l" defTabSz="457200" rtl="0" eaLnBrk="0" fontAlgn="base" hangingPunct="0">
        <a:spcBef>
          <a:spcPts val="500"/>
        </a:spcBef>
        <a:spcAft>
          <a:spcPct val="0"/>
        </a:spcAft>
        <a:buClr>
          <a:schemeClr val="tx1"/>
        </a:buClr>
        <a:buFont typeface="Arial" pitchFamily="34" charset="0"/>
        <a:buChar char="•"/>
        <a:defRPr lang="en-US" sz="14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4" Type="http://schemas.openxmlformats.org/officeDocument/2006/relationships/image" Target="../media/image37.emf"/><Relationship Id="rId5" Type="http://schemas.openxmlformats.org/officeDocument/2006/relationships/image" Target="../media/image38.emf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5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2.png"/><Relationship Id="rId12" Type="http://schemas.openxmlformats.org/officeDocument/2006/relationships/image" Target="../media/image23.png"/><Relationship Id="rId13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Relationship Id="rId9" Type="http://schemas.openxmlformats.org/officeDocument/2006/relationships/image" Target="../media/image20.png"/><Relationship Id="rId10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/>
              <a:t>The Road to Continuous Delivery at Perforce</a:t>
            </a:r>
            <a:endParaRPr lang="en-US" sz="44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214617" y="3077668"/>
            <a:ext cx="2819420" cy="922690"/>
          </a:xfrm>
        </p:spPr>
        <p:txBody>
          <a:bodyPr/>
          <a:lstStyle/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en-US" sz="1800" b="1" dirty="0"/>
              <a:t>Jonathan Thorpe</a:t>
            </a: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en-US" sz="1400" dirty="0"/>
              <a:t>Technical </a:t>
            </a:r>
            <a:r>
              <a:rPr lang="en-US" sz="1400" dirty="0" smtClean="0"/>
              <a:t>Marketing Manager</a:t>
            </a:r>
            <a:endParaRPr lang="en-US" sz="1400" dirty="0"/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/>
              <a:t>Perforce</a:t>
            </a:r>
            <a:endParaRPr lang="en-US" sz="1400" dirty="0"/>
          </a:p>
        </p:txBody>
      </p:sp>
      <p:sp>
        <p:nvSpPr>
          <p:cNvPr id="6" name="Subtitle 4"/>
          <p:cNvSpPr txBox="1">
            <a:spLocks/>
          </p:cNvSpPr>
          <p:nvPr/>
        </p:nvSpPr>
        <p:spPr bwMode="auto">
          <a:xfrm>
            <a:off x="5886745" y="3077668"/>
            <a:ext cx="3303318" cy="922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53975" indent="0" algn="r" defTabSz="457200" rtl="0" eaLnBrk="0" fontAlgn="base" hangingPunct="0">
              <a:spcBef>
                <a:spcPts val="500"/>
              </a:spcBef>
              <a:spcAft>
                <a:spcPts val="300"/>
              </a:spcAft>
              <a:buClr>
                <a:schemeClr val="accent5"/>
              </a:buClr>
              <a:buSzPct val="112000"/>
              <a:buFontTx/>
              <a:buNone/>
              <a:defRPr lang="en-US" sz="2400" kern="1200">
                <a:solidFill>
                  <a:schemeClr val="tx2"/>
                </a:solidFill>
                <a:latin typeface="+mn-lt"/>
                <a:ea typeface="ＭＳ Ｐゴシック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84C12F"/>
              </a:buClr>
              <a:buSzPct val="110000"/>
              <a:buFont typeface="Arial" pitchFamily="34" charset="0"/>
              <a:buChar char="–"/>
              <a:defRPr lang="en-US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2pPr>
            <a:lvl3pPr marL="974725" indent="-233363" algn="l" defTabSz="457200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6"/>
              </a:buClr>
              <a:buSzPct val="110000"/>
              <a:buFont typeface="Arial" pitchFamily="34" charset="0"/>
              <a:buChar char="•"/>
              <a:defRPr lang="en-US"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258888" indent="-231775" algn="l" defTabSz="457200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>
                  <a:lumMod val="50000"/>
                  <a:lumOff val="50000"/>
                </a:schemeClr>
              </a:buClr>
              <a:buFont typeface="Arial" pitchFamily="34" charset="0"/>
              <a:buChar char="–"/>
              <a:defRPr lang="en-US" sz="1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604963" indent="-233363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lang="en-US" sz="1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en-US" sz="1800" b="1" dirty="0" err="1"/>
              <a:t>Laurette</a:t>
            </a:r>
            <a:r>
              <a:rPr lang="en-US" sz="1800" b="1" dirty="0"/>
              <a:t> Cisneros </a:t>
            </a: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en-US" sz="1400" dirty="0"/>
              <a:t>Build &amp; Release </a:t>
            </a:r>
            <a:r>
              <a:rPr lang="en-US" sz="1400" dirty="0" smtClean="0"/>
              <a:t>Engineering Manager</a:t>
            </a:r>
            <a:endParaRPr lang="en-US" sz="1400" dirty="0"/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/>
              <a:t>Perforce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51768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Example </a:t>
            </a:r>
            <a:r>
              <a:rPr lang="en-US" dirty="0"/>
              <a:t>P</a:t>
            </a:r>
            <a:r>
              <a:rPr lang="en-US" dirty="0" smtClean="0"/>
              <a:t>rocess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53227-414E-4EF6-ABDE-CCCFF925A1B1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5" name="Picture 4" descr="build-pipelin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853" y="1135997"/>
            <a:ext cx="6131274" cy="3862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91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Continuous Delivery for 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288" y="1368236"/>
            <a:ext cx="3808800" cy="2325608"/>
          </a:xfrm>
        </p:spPr>
        <p:txBody>
          <a:bodyPr/>
          <a:lstStyle/>
          <a:p>
            <a:r>
              <a:rPr lang="en-US" dirty="0" smtClean="0"/>
              <a:t>Server</a:t>
            </a:r>
          </a:p>
          <a:p>
            <a:r>
              <a:rPr lang="en-US" dirty="0" smtClean="0"/>
              <a:t>Web apps</a:t>
            </a:r>
          </a:p>
          <a:p>
            <a:r>
              <a:rPr lang="en-US" dirty="0" smtClean="0"/>
              <a:t>Graphical clients</a:t>
            </a:r>
          </a:p>
          <a:p>
            <a:r>
              <a:rPr lang="en-US" dirty="0" smtClean="0"/>
              <a:t>Web Services</a:t>
            </a:r>
          </a:p>
          <a:p>
            <a:r>
              <a:rPr lang="en-US" dirty="0" smtClean="0"/>
              <a:t>Connectors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53227-414E-4EF6-ABDE-CCCFF925A1B1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97378" y="1368236"/>
            <a:ext cx="3852337" cy="20108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Bef>
                <a:spcPts val="500"/>
              </a:spcBef>
              <a:spcAft>
                <a:spcPts val="300"/>
              </a:spcAft>
              <a:buClr>
                <a:schemeClr val="accent5"/>
              </a:buClr>
              <a:buSzPct val="112000"/>
              <a:buFont typeface="Arial"/>
              <a:buChar char="•"/>
            </a:pPr>
            <a:r>
              <a:rPr lang="en-US" sz="2000" dirty="0" smtClean="0"/>
              <a:t>30+ Products</a:t>
            </a:r>
            <a:endParaRPr lang="en-US" sz="2000" dirty="0"/>
          </a:p>
          <a:p>
            <a:pPr marL="285750" indent="-285750">
              <a:spcBef>
                <a:spcPts val="500"/>
              </a:spcBef>
              <a:spcAft>
                <a:spcPts val="300"/>
              </a:spcAft>
              <a:buClr>
                <a:schemeClr val="accent5"/>
              </a:buClr>
              <a:buSzPct val="112000"/>
              <a:buFont typeface="Arial"/>
              <a:buChar char="•"/>
            </a:pPr>
            <a:r>
              <a:rPr lang="en-US" sz="2000" dirty="0" smtClean="0"/>
              <a:t>50</a:t>
            </a:r>
            <a:r>
              <a:rPr lang="en-US" sz="2000" smtClean="0"/>
              <a:t>+ </a:t>
            </a:r>
            <a:r>
              <a:rPr lang="en-US" sz="2000" smtClean="0"/>
              <a:t>Platforms</a:t>
            </a:r>
            <a:endParaRPr lang="en-US" sz="2000" dirty="0"/>
          </a:p>
          <a:p>
            <a:pPr marL="285750" indent="-285750">
              <a:spcBef>
                <a:spcPts val="500"/>
              </a:spcBef>
              <a:spcAft>
                <a:spcPts val="300"/>
              </a:spcAft>
              <a:buClr>
                <a:schemeClr val="accent5"/>
              </a:buClr>
              <a:buSzPct val="112000"/>
              <a:buFont typeface="Arial"/>
              <a:buChar char="•"/>
            </a:pPr>
            <a:r>
              <a:rPr lang="en-US" sz="2000" dirty="0" smtClean="0"/>
              <a:t>10+ Programming Languages</a:t>
            </a:r>
            <a:endParaRPr lang="en-US" sz="2000" dirty="0"/>
          </a:p>
          <a:p>
            <a:pPr>
              <a:spcBef>
                <a:spcPts val="500"/>
              </a:spcBef>
              <a:spcAft>
                <a:spcPts val="300"/>
              </a:spcAft>
              <a:buClr>
                <a:schemeClr val="accent5"/>
              </a:buClr>
              <a:buSzPct val="112000"/>
            </a:pPr>
            <a:endParaRPr lang="en-US" sz="2000" dirty="0"/>
          </a:p>
          <a:p>
            <a:pPr>
              <a:spcBef>
                <a:spcPts val="500"/>
              </a:spcBef>
              <a:spcAft>
                <a:spcPts val="300"/>
              </a:spcAft>
            </a:pP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570" y="3248066"/>
            <a:ext cx="2160000" cy="162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1802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Continuous Delivery Pipelines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53227-414E-4EF6-ABDE-CCCFF925A1B1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35013" y="1904943"/>
            <a:ext cx="1213437" cy="597259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</a:rPr>
              <a:t>DEV</a:t>
            </a:r>
            <a:endParaRPr lang="en-US" sz="2000" dirty="0">
              <a:solidFill>
                <a:schemeClr val="tx2"/>
              </a:solidFill>
              <a:latin typeface="+mn-lt"/>
              <a:ea typeface="+mn-ea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306976" y="1904943"/>
            <a:ext cx="1213437" cy="597259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</a:rPr>
              <a:t>QA</a:t>
            </a:r>
            <a:endParaRPr lang="en-US" sz="2000" dirty="0">
              <a:solidFill>
                <a:schemeClr val="tx2"/>
              </a:solidFill>
              <a:latin typeface="+mn-lt"/>
              <a:ea typeface="+mn-ea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650902" y="1904943"/>
            <a:ext cx="1213437" cy="597259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</a:rPr>
              <a:t>STG</a:t>
            </a:r>
            <a:endParaRPr lang="en-US" sz="2000" dirty="0">
              <a:solidFill>
                <a:schemeClr val="tx2"/>
              </a:solidFill>
              <a:latin typeface="+mn-lt"/>
              <a:ea typeface="+mn-ea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978938" y="1904943"/>
            <a:ext cx="1213437" cy="597259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</a:rPr>
              <a:t>PERF</a:t>
            </a:r>
            <a:endParaRPr lang="en-US" sz="2000" dirty="0">
              <a:solidFill>
                <a:schemeClr val="tx2"/>
              </a:solidFill>
              <a:latin typeface="+mn-lt"/>
              <a:ea typeface="+mn-ea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322865" y="1900169"/>
            <a:ext cx="1213437" cy="597259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2"/>
                </a:solidFill>
              </a:rPr>
              <a:t>PROD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8428" y="1364265"/>
            <a:ext cx="13540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Web</a:t>
            </a:r>
            <a:r>
              <a:rPr lang="en-US" b="1" dirty="0" smtClean="0"/>
              <a:t> Apps</a:t>
            </a:r>
            <a:endParaRPr lang="en-US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635013" y="3785464"/>
            <a:ext cx="1213437" cy="597259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</a:rPr>
              <a:t>DEV</a:t>
            </a:r>
            <a:endParaRPr lang="en-US" sz="2000" dirty="0">
              <a:solidFill>
                <a:schemeClr val="tx2"/>
              </a:solidFill>
              <a:latin typeface="+mn-lt"/>
              <a:ea typeface="+mn-ea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306976" y="3785122"/>
            <a:ext cx="1213437" cy="597259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</a:rPr>
              <a:t>QA</a:t>
            </a:r>
            <a:endParaRPr lang="en-US" sz="2000" dirty="0">
              <a:solidFill>
                <a:schemeClr val="tx2"/>
              </a:solidFill>
              <a:latin typeface="+mn-lt"/>
              <a:ea typeface="+mn-ea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978938" y="3785464"/>
            <a:ext cx="1213437" cy="597259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</a:rPr>
              <a:t>PERF</a:t>
            </a:r>
            <a:endParaRPr lang="en-US" sz="2000" dirty="0">
              <a:solidFill>
                <a:schemeClr val="tx2"/>
              </a:solidFill>
              <a:latin typeface="+mn-lt"/>
              <a:ea typeface="+mn-e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8426" y="3244446"/>
            <a:ext cx="20852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Packaged Apps</a:t>
            </a:r>
            <a:endParaRPr lang="en-US" sz="2000" b="1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1802" y="3785463"/>
            <a:ext cx="481850" cy="597600"/>
          </a:xfrm>
          <a:prstGeom prst="rect">
            <a:avLst/>
          </a:prstGeom>
        </p:spPr>
      </p:pic>
      <p:cxnSp>
        <p:nvCxnSpPr>
          <p:cNvPr id="19" name="Straight Arrow Connector 18"/>
          <p:cNvCxnSpPr>
            <a:stCxn id="5" idx="3"/>
            <a:endCxn id="6" idx="1"/>
          </p:cNvCxnSpPr>
          <p:nvPr/>
        </p:nvCxnSpPr>
        <p:spPr>
          <a:xfrm>
            <a:off x="1848448" y="2203572"/>
            <a:ext cx="458526" cy="0"/>
          </a:xfrm>
          <a:prstGeom prst="straightConnector1">
            <a:avLst/>
          </a:prstGeom>
          <a:ln w="9525" cmpd="sng">
            <a:solidFill>
              <a:schemeClr val="accent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6" idx="3"/>
            <a:endCxn id="8" idx="1"/>
          </p:cNvCxnSpPr>
          <p:nvPr/>
        </p:nvCxnSpPr>
        <p:spPr>
          <a:xfrm>
            <a:off x="3520411" y="2203572"/>
            <a:ext cx="458526" cy="0"/>
          </a:xfrm>
          <a:prstGeom prst="straightConnector1">
            <a:avLst/>
          </a:prstGeom>
          <a:ln w="9525" cmpd="sng">
            <a:solidFill>
              <a:schemeClr val="accent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8" idx="3"/>
            <a:endCxn id="7" idx="1"/>
          </p:cNvCxnSpPr>
          <p:nvPr/>
        </p:nvCxnSpPr>
        <p:spPr>
          <a:xfrm>
            <a:off x="5192374" y="2203572"/>
            <a:ext cx="458526" cy="0"/>
          </a:xfrm>
          <a:prstGeom prst="straightConnector1">
            <a:avLst/>
          </a:prstGeom>
          <a:ln w="9525" cmpd="sng">
            <a:solidFill>
              <a:schemeClr val="accent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7" idx="3"/>
            <a:endCxn id="9" idx="1"/>
          </p:cNvCxnSpPr>
          <p:nvPr/>
        </p:nvCxnSpPr>
        <p:spPr>
          <a:xfrm flipV="1">
            <a:off x="6864337" y="2198800"/>
            <a:ext cx="458526" cy="4773"/>
          </a:xfrm>
          <a:prstGeom prst="straightConnector1">
            <a:avLst/>
          </a:prstGeom>
          <a:ln w="9525" cmpd="sng">
            <a:solidFill>
              <a:schemeClr val="accent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1" idx="3"/>
            <a:endCxn id="12" idx="1"/>
          </p:cNvCxnSpPr>
          <p:nvPr/>
        </p:nvCxnSpPr>
        <p:spPr>
          <a:xfrm flipV="1">
            <a:off x="1848448" y="4083753"/>
            <a:ext cx="458526" cy="341"/>
          </a:xfrm>
          <a:prstGeom prst="straightConnector1">
            <a:avLst/>
          </a:prstGeom>
          <a:ln w="9525" cmpd="sng">
            <a:solidFill>
              <a:schemeClr val="accent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2" idx="3"/>
            <a:endCxn id="14" idx="1"/>
          </p:cNvCxnSpPr>
          <p:nvPr/>
        </p:nvCxnSpPr>
        <p:spPr>
          <a:xfrm>
            <a:off x="3520411" y="4083753"/>
            <a:ext cx="458526" cy="341"/>
          </a:xfrm>
          <a:prstGeom prst="straightConnector1">
            <a:avLst/>
          </a:prstGeom>
          <a:ln w="9525" cmpd="sng">
            <a:solidFill>
              <a:schemeClr val="accent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4" idx="3"/>
            <a:endCxn id="17" idx="1"/>
          </p:cNvCxnSpPr>
          <p:nvPr/>
        </p:nvCxnSpPr>
        <p:spPr>
          <a:xfrm>
            <a:off x="5192375" y="4084093"/>
            <a:ext cx="651553" cy="170"/>
          </a:xfrm>
          <a:prstGeom prst="straightConnector1">
            <a:avLst/>
          </a:prstGeom>
          <a:ln w="9525" cmpd="sng">
            <a:solidFill>
              <a:schemeClr val="accent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781369" y="4311713"/>
            <a:ext cx="7920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Product</a:t>
            </a:r>
          </a:p>
          <a:p>
            <a:r>
              <a:rPr lang="en-US" sz="1200" dirty="0" smtClean="0"/>
              <a:t>Manager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267850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So </a:t>
            </a:r>
            <a:r>
              <a:rPr lang="en-US" dirty="0"/>
              <a:t>F</a:t>
            </a:r>
            <a:r>
              <a:rPr lang="en-US" dirty="0" smtClean="0"/>
              <a:t>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200626"/>
            <a:ext cx="5608456" cy="3394107"/>
          </a:xfrm>
        </p:spPr>
        <p:txBody>
          <a:bodyPr/>
          <a:lstStyle/>
          <a:p>
            <a:r>
              <a:rPr lang="en-US" dirty="0" smtClean="0"/>
              <a:t>Release process </a:t>
            </a:r>
            <a:r>
              <a:rPr lang="en-US" dirty="0" smtClean="0"/>
              <a:t>time </a:t>
            </a:r>
            <a:r>
              <a:rPr lang="en-US" dirty="0" smtClean="0"/>
              <a:t>down </a:t>
            </a:r>
            <a:r>
              <a:rPr lang="en-US" dirty="0" smtClean="0"/>
              <a:t>to </a:t>
            </a:r>
            <a:r>
              <a:rPr lang="en-US" dirty="0" smtClean="0"/>
              <a:t>4 hours</a:t>
            </a:r>
          </a:p>
          <a:p>
            <a:r>
              <a:rPr lang="en-US" dirty="0" smtClean="0"/>
              <a:t>Up to 75% automated test coverage</a:t>
            </a:r>
          </a:p>
          <a:p>
            <a:pPr lvl="1"/>
            <a:r>
              <a:rPr lang="en-US" dirty="0" smtClean="0"/>
              <a:t>Releasing without regressions</a:t>
            </a:r>
          </a:p>
          <a:p>
            <a:r>
              <a:rPr lang="en-US" dirty="0" smtClean="0"/>
              <a:t>Massive increase in production releases</a:t>
            </a:r>
          </a:p>
          <a:p>
            <a:pPr lvl="1"/>
            <a:r>
              <a:rPr lang="en-US" dirty="0" smtClean="0"/>
              <a:t>450 releases in 2014</a:t>
            </a:r>
          </a:p>
          <a:p>
            <a:pPr lvl="1"/>
            <a:r>
              <a:rPr lang="en-US" dirty="0" smtClean="0"/>
              <a:t>8 releases in 2012</a:t>
            </a:r>
          </a:p>
          <a:p>
            <a:pPr lvl="1"/>
            <a:r>
              <a:rPr lang="en-US" dirty="0" smtClean="0"/>
              <a:t>19 releases in 2013</a:t>
            </a:r>
          </a:p>
          <a:p>
            <a:r>
              <a:rPr lang="en-US" dirty="0" smtClean="0"/>
              <a:t>Engineering services dedicated to strategic projects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53227-414E-4EF6-ABDE-CCCFF925A1B1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5" name="Picture 4" descr="Getting-Results-1-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823" y="2477073"/>
            <a:ext cx="2741013" cy="2479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840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Worked </a:t>
            </a:r>
            <a:r>
              <a:rPr lang="en-US" dirty="0"/>
              <a:t>W</a:t>
            </a:r>
            <a:r>
              <a:rPr lang="en-US" dirty="0" smtClean="0"/>
              <a:t>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Trunk based development</a:t>
            </a:r>
          </a:p>
          <a:p>
            <a:r>
              <a:rPr lang="en-US" dirty="0" smtClean="0"/>
              <a:t>Feature toggles</a:t>
            </a:r>
          </a:p>
          <a:p>
            <a:r>
              <a:rPr lang="en-US" dirty="0" smtClean="0"/>
              <a:t>Pragmatic approach, continuous improvement</a:t>
            </a:r>
          </a:p>
          <a:p>
            <a:r>
              <a:rPr lang="en-US" dirty="0" smtClean="0"/>
              <a:t>Versioning everything in a single system</a:t>
            </a:r>
          </a:p>
          <a:p>
            <a:pPr lvl="1"/>
            <a:r>
              <a:rPr lang="en-US" dirty="0" smtClean="0"/>
              <a:t>Source</a:t>
            </a:r>
          </a:p>
          <a:p>
            <a:pPr lvl="1"/>
            <a:r>
              <a:rPr lang="en-US" dirty="0" smtClean="0"/>
              <a:t>Artwork</a:t>
            </a:r>
          </a:p>
          <a:p>
            <a:pPr lvl="1"/>
            <a:r>
              <a:rPr lang="en-US" dirty="0" smtClean="0"/>
              <a:t>Binaries</a:t>
            </a:r>
          </a:p>
          <a:p>
            <a:pPr lvl="1"/>
            <a:r>
              <a:rPr lang="en-US" dirty="0" smtClean="0"/>
              <a:t>VM Images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53227-414E-4EF6-ABDE-CCCFF925A1B1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5" name="Picture 4" descr="check_mark_gree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034" y="2935139"/>
            <a:ext cx="2160000" cy="1935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583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Single Source of Truth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Easy to manage the code base</a:t>
            </a:r>
          </a:p>
          <a:p>
            <a:r>
              <a:rPr lang="en-US" dirty="0" smtClean="0"/>
              <a:t>Easy to secure all intellectual property</a:t>
            </a:r>
          </a:p>
          <a:p>
            <a:r>
              <a:rPr lang="en-US" dirty="0" smtClean="0"/>
              <a:t>Easy to prove compliance</a:t>
            </a:r>
          </a:p>
          <a:p>
            <a:r>
              <a:rPr lang="en-US" dirty="0" smtClean="0"/>
              <a:t>Facilitates collaboration between departments</a:t>
            </a:r>
          </a:p>
          <a:p>
            <a:r>
              <a:rPr lang="en-US" dirty="0"/>
              <a:t>Everything is stored in </a:t>
            </a:r>
            <a:r>
              <a:rPr lang="en-US" dirty="0" smtClean="0"/>
              <a:t>Perforce versioning engine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53227-414E-4EF6-ABDE-CCCFF925A1B1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6" name="Picture 5" descr="Perforce-no-tagline-LOGO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900" y="3992618"/>
            <a:ext cx="25019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418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Been </a:t>
            </a:r>
            <a:r>
              <a:rPr lang="en-US" dirty="0"/>
              <a:t>D</a:t>
            </a:r>
            <a:r>
              <a:rPr lang="en-US" dirty="0" smtClean="0"/>
              <a:t>ifficult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2" y="1200627"/>
            <a:ext cx="6308441" cy="3591455"/>
          </a:xfrm>
        </p:spPr>
        <p:txBody>
          <a:bodyPr/>
          <a:lstStyle/>
          <a:p>
            <a:r>
              <a:rPr lang="en-US" dirty="0" smtClean="0"/>
              <a:t>Systems designed to be managed by a small group of experts</a:t>
            </a:r>
          </a:p>
          <a:p>
            <a:pPr lvl="1"/>
            <a:r>
              <a:rPr lang="en-US" dirty="0" smtClean="0"/>
              <a:t>Transition to embedded team too abrupt</a:t>
            </a:r>
          </a:p>
          <a:p>
            <a:pPr lvl="1"/>
            <a:r>
              <a:rPr lang="en-US" dirty="0" smtClean="0"/>
              <a:t>Skills gap</a:t>
            </a:r>
          </a:p>
          <a:p>
            <a:r>
              <a:rPr lang="en-US" dirty="0" smtClean="0"/>
              <a:t>Teams understanding why shared infrastructure was necessary</a:t>
            </a:r>
          </a:p>
          <a:p>
            <a:r>
              <a:rPr lang="en-US" dirty="0" smtClean="0"/>
              <a:t>Instead of being responsible as an embedded team, just allocated tasks to an individual</a:t>
            </a:r>
          </a:p>
          <a:p>
            <a:r>
              <a:rPr lang="en-US" dirty="0" smtClean="0"/>
              <a:t>Ad-hoc requests from developers</a:t>
            </a:r>
          </a:p>
          <a:p>
            <a:r>
              <a:rPr lang="en-US" dirty="0" smtClean="0"/>
              <a:t>How do we measure success?</a:t>
            </a:r>
          </a:p>
          <a:p>
            <a:pPr marL="53975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53227-414E-4EF6-ABDE-CCCFF925A1B1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5" name="Picture 4" descr="challen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159" y="2136852"/>
            <a:ext cx="2160000" cy="2734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796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</a:t>
            </a:r>
            <a:r>
              <a:rPr lang="en-US" dirty="0"/>
              <a:t>H</a:t>
            </a:r>
            <a:r>
              <a:rPr lang="en-US" dirty="0" smtClean="0"/>
              <a:t>ave </a:t>
            </a:r>
            <a:r>
              <a:rPr lang="en-US" dirty="0"/>
              <a:t>L</a:t>
            </a:r>
            <a:r>
              <a:rPr lang="en-US" dirty="0" smtClean="0"/>
              <a:t>earned (Culture)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200626"/>
            <a:ext cx="6235141" cy="3394107"/>
          </a:xfrm>
        </p:spPr>
        <p:txBody>
          <a:bodyPr/>
          <a:lstStyle/>
          <a:p>
            <a:r>
              <a:rPr lang="en-US" dirty="0" smtClean="0"/>
              <a:t>DevOps and Continuous Delivery popularity opened doors internally</a:t>
            </a:r>
          </a:p>
          <a:p>
            <a:pPr lvl="1"/>
            <a:r>
              <a:rPr lang="en-US" dirty="0" smtClean="0"/>
              <a:t>Increased investment in infrastructure</a:t>
            </a:r>
          </a:p>
          <a:p>
            <a:r>
              <a:rPr lang="en-US" dirty="0" smtClean="0"/>
              <a:t>DevOps and Continuous Delivery culture has lead to greater empathy</a:t>
            </a:r>
          </a:p>
          <a:p>
            <a:pPr lvl="1"/>
            <a:r>
              <a:rPr lang="en-US" dirty="0" smtClean="0"/>
              <a:t>Build, test and deployment automation requires similar skills to developers</a:t>
            </a:r>
          </a:p>
          <a:p>
            <a:r>
              <a:rPr lang="en-US" dirty="0" smtClean="0"/>
              <a:t>Management education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t’s not all about </a:t>
            </a:r>
            <a:r>
              <a:rPr lang="en-US" dirty="0" smtClean="0"/>
              <a:t>development</a:t>
            </a:r>
            <a:endParaRPr lang="en-US" dirty="0" smtClean="0"/>
          </a:p>
          <a:p>
            <a:pPr lvl="1"/>
            <a:r>
              <a:rPr lang="en-US" dirty="0" smtClean="0"/>
              <a:t>Set goals, not how to achieve them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53227-414E-4EF6-ABDE-CCCFF925A1B1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5" name="Picture 4" descr="culture-cute-kid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342" y="2754228"/>
            <a:ext cx="2160000" cy="21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28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Have Learned (Technology)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There’s no such thing as a single “DevOps Solution”</a:t>
            </a:r>
          </a:p>
          <a:p>
            <a:r>
              <a:rPr lang="en-US" dirty="0" smtClean="0"/>
              <a:t>There will be some overlap in functionality in tools used, that</a:t>
            </a:r>
            <a:r>
              <a:rPr lang="fr-FR" dirty="0" smtClean="0"/>
              <a:t>’</a:t>
            </a:r>
            <a:r>
              <a:rPr lang="en-US" dirty="0" smtClean="0"/>
              <a:t>s okay</a:t>
            </a:r>
          </a:p>
          <a:p>
            <a:r>
              <a:rPr lang="en-US" dirty="0" smtClean="0"/>
              <a:t>Mixing commercial and open source software has challenges but is essential for us to succeed</a:t>
            </a:r>
          </a:p>
          <a:p>
            <a:r>
              <a:rPr lang="en-US" dirty="0" smtClean="0"/>
              <a:t>Use the right tool for the job</a:t>
            </a:r>
          </a:p>
          <a:p>
            <a:pPr lvl="1"/>
            <a:r>
              <a:rPr lang="en-US" dirty="0" smtClean="0"/>
              <a:t>Don’t shoe horn into existing tools for the sake of it</a:t>
            </a:r>
          </a:p>
          <a:p>
            <a:r>
              <a:rPr lang="en-US" dirty="0" smtClean="0"/>
              <a:t>Focus on what we can do today</a:t>
            </a:r>
          </a:p>
          <a:p>
            <a:pPr lvl="1"/>
            <a:r>
              <a:rPr lang="en-US" dirty="0" smtClean="0"/>
              <a:t>Small victories add up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53227-414E-4EF6-ABDE-CCCFF925A1B1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5" name="Picture 4" descr="information-technology-sign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446" y="2711028"/>
            <a:ext cx="216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24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tepstosucces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641" y="2916807"/>
            <a:ext cx="2969359" cy="22270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Stay on course</a:t>
            </a:r>
          </a:p>
          <a:p>
            <a:r>
              <a:rPr lang="en-US" dirty="0" smtClean="0"/>
              <a:t>Determine better ways to measure impact</a:t>
            </a:r>
          </a:p>
          <a:p>
            <a:r>
              <a:rPr lang="en-US" dirty="0" smtClean="0"/>
              <a:t>Re-evaluate what’s been done and what can be improved</a:t>
            </a:r>
          </a:p>
          <a:p>
            <a:r>
              <a:rPr lang="en-US" dirty="0" smtClean="0"/>
              <a:t>Continue to tackle technical debt</a:t>
            </a:r>
          </a:p>
          <a:p>
            <a:r>
              <a:rPr lang="en-US" dirty="0" smtClean="0"/>
              <a:t>Automated infrastructure testing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53227-414E-4EF6-ABDE-CCCFF925A1B1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528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the Presenters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53227-414E-4EF6-ABDE-CCCFF925A1B1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866" y="1313772"/>
            <a:ext cx="2051527" cy="2405238"/>
          </a:xfrm>
          <a:prstGeom prst="rect">
            <a:avLst/>
          </a:prstGeom>
          <a:ln w="28575" cmpd="sng">
            <a:solidFill>
              <a:schemeClr val="bg1"/>
            </a:solidFill>
          </a:ln>
          <a:effectLst>
            <a:outerShdw blurRad="50800" dist="38100" dir="2700000" algn="tl" rotWithShape="0">
              <a:srgbClr val="000000">
                <a:alpha val="29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256214" y="1210628"/>
            <a:ext cx="5565971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Jonathan Thorpe</a:t>
            </a:r>
          </a:p>
          <a:p>
            <a:r>
              <a:rPr lang="en-US" sz="1600" dirty="0" smtClean="0"/>
              <a:t>Technical Marketing Manager, Perforce</a:t>
            </a:r>
          </a:p>
          <a:p>
            <a:endParaRPr lang="en-US" dirty="0" smtClean="0"/>
          </a:p>
          <a:p>
            <a:pPr marL="285750" indent="-285750">
              <a:spcAft>
                <a:spcPts val="1200"/>
              </a:spcAft>
              <a:buClr>
                <a:schemeClr val="accent5"/>
              </a:buClr>
              <a:buSzPct val="112000"/>
              <a:buFont typeface="Arial"/>
              <a:buChar char="•"/>
            </a:pPr>
            <a:r>
              <a:rPr lang="en-US" sz="1600" dirty="0" smtClean="0"/>
              <a:t>Focus on </a:t>
            </a:r>
            <a:r>
              <a:rPr lang="en-US" sz="1600" dirty="0"/>
              <a:t>Continuous </a:t>
            </a:r>
            <a:r>
              <a:rPr lang="en-US" sz="1600" dirty="0" smtClean="0"/>
              <a:t>Delivery, </a:t>
            </a:r>
            <a:r>
              <a:rPr lang="en-US" sz="1600" dirty="0" err="1" smtClean="0"/>
              <a:t>DevOps</a:t>
            </a:r>
            <a:r>
              <a:rPr lang="en-US" sz="1600" dirty="0" smtClean="0"/>
              <a:t> </a:t>
            </a:r>
            <a:br>
              <a:rPr lang="en-US" sz="1600" dirty="0" smtClean="0"/>
            </a:br>
            <a:r>
              <a:rPr lang="en-US" sz="1600" dirty="0" smtClean="0"/>
              <a:t>culture &amp; automation technologies</a:t>
            </a:r>
          </a:p>
          <a:p>
            <a:pPr marL="285750" indent="-285750">
              <a:spcAft>
                <a:spcPts val="1200"/>
              </a:spcAft>
              <a:buClr>
                <a:schemeClr val="accent5"/>
              </a:buClr>
              <a:buSzPct val="112000"/>
              <a:buFont typeface="Arial"/>
              <a:buChar char="•"/>
            </a:pPr>
            <a:r>
              <a:rPr lang="en-US" sz="1600" dirty="0"/>
              <a:t>T</a:t>
            </a:r>
            <a:r>
              <a:rPr lang="en-US" sz="1600" dirty="0" smtClean="0"/>
              <a:t>echnical </a:t>
            </a:r>
            <a:r>
              <a:rPr lang="en-US" sz="1600" dirty="0"/>
              <a:t>marketing roles at </a:t>
            </a:r>
            <a:r>
              <a:rPr lang="en-US" sz="1600" dirty="0" err="1"/>
              <a:t>CFEngine</a:t>
            </a:r>
            <a:r>
              <a:rPr lang="en-US" sz="1600" dirty="0"/>
              <a:t>,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Serena &amp; Electric Cloud</a:t>
            </a:r>
          </a:p>
          <a:p>
            <a:pPr marL="285750" indent="-285750">
              <a:spcAft>
                <a:spcPts val="1200"/>
              </a:spcAft>
              <a:buClr>
                <a:schemeClr val="accent5"/>
              </a:buClr>
              <a:buSzPct val="112000"/>
              <a:buFont typeface="Arial"/>
              <a:buChar char="•"/>
            </a:pPr>
            <a:r>
              <a:rPr lang="en-US" sz="1600" dirty="0" smtClean="0"/>
              <a:t>In </a:t>
            </a:r>
            <a:r>
              <a:rPr lang="en-US" sz="1600" dirty="0"/>
              <a:t>his spare </a:t>
            </a:r>
            <a:r>
              <a:rPr lang="en-US" sz="1600" dirty="0" smtClean="0"/>
              <a:t>time: Dabbles in mobile software development, masters the latest video </a:t>
            </a:r>
            <a:r>
              <a:rPr lang="en-US" sz="1600" dirty="0"/>
              <a:t>game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consoles &amp; plays </a:t>
            </a:r>
            <a:r>
              <a:rPr lang="en-US" sz="1600" dirty="0"/>
              <a:t>with the Raspberry Pi.</a:t>
            </a:r>
          </a:p>
        </p:txBody>
      </p:sp>
    </p:spTree>
    <p:extLst>
      <p:ext uri="{BB962C8B-B14F-4D97-AF65-F5344CB8AC3E}">
        <p14:creationId xmlns:p14="http://schemas.microsoft.com/office/powerpoint/2010/main" val="1150699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4870450"/>
            <a:ext cx="2133600" cy="273050"/>
          </a:xfrm>
        </p:spPr>
        <p:txBody>
          <a:bodyPr/>
          <a:lstStyle/>
          <a:p>
            <a:fld id="{C9A53227-414E-4EF6-ABDE-CCCFF925A1B1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1508" y="1279540"/>
            <a:ext cx="50059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Jonathan Thorpe</a:t>
            </a:r>
            <a:endParaRPr lang="en-US" sz="2000" dirty="0" smtClean="0">
              <a:solidFill>
                <a:schemeClr val="bg1"/>
              </a:solidFill>
            </a:endParaRPr>
          </a:p>
          <a:p>
            <a:pPr algn="ctr"/>
            <a:r>
              <a:rPr lang="en-US" sz="2000" dirty="0" err="1" smtClean="0">
                <a:solidFill>
                  <a:schemeClr val="bg1"/>
                </a:solidFill>
              </a:rPr>
              <a:t>jthorpe@perforce.com</a:t>
            </a:r>
            <a:r>
              <a:rPr lang="en-US" sz="2000" dirty="0" smtClean="0">
                <a:solidFill>
                  <a:schemeClr val="bg1"/>
                </a:solidFill>
              </a:rPr>
              <a:t/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rgbClr val="FFFFFF"/>
                </a:solidFill>
              </a:rPr>
              <a:t>@</a:t>
            </a:r>
            <a:r>
              <a:rPr lang="en-US" sz="2000" dirty="0" err="1" smtClean="0">
                <a:solidFill>
                  <a:srgbClr val="FFFFFF"/>
                </a:solidFill>
              </a:rPr>
              <a:t>jonathan_thorpe</a:t>
            </a:r>
            <a:endParaRPr lang="en-US" sz="2000" dirty="0">
              <a:solidFill>
                <a:srgbClr val="FFFFFF"/>
              </a:solidFill>
            </a:endParaRPr>
          </a:p>
          <a:p>
            <a:endParaRPr lang="en-US" sz="2000" dirty="0" smtClean="0">
              <a:solidFill>
                <a:schemeClr val="bg1"/>
              </a:solidFill>
            </a:endParaRPr>
          </a:p>
          <a:p>
            <a:pPr algn="ctr"/>
            <a:r>
              <a:rPr lang="en-US" sz="2000" b="1" dirty="0" err="1" smtClean="0">
                <a:solidFill>
                  <a:schemeClr val="bg1"/>
                </a:solidFill>
              </a:rPr>
              <a:t>Laurette</a:t>
            </a:r>
            <a:r>
              <a:rPr lang="en-US" sz="2000" b="1" dirty="0" smtClean="0">
                <a:solidFill>
                  <a:schemeClr val="bg1"/>
                </a:solidFill>
              </a:rPr>
              <a:t> Cisneros</a:t>
            </a:r>
            <a:endParaRPr lang="en-US" sz="2000" dirty="0">
              <a:solidFill>
                <a:schemeClr val="bg1"/>
              </a:solidFill>
            </a:endParaRPr>
          </a:p>
          <a:p>
            <a:pPr algn="ctr"/>
            <a:r>
              <a:rPr lang="en-US" sz="2000" dirty="0" err="1" smtClean="0">
                <a:solidFill>
                  <a:schemeClr val="bg1"/>
                </a:solidFill>
              </a:rPr>
              <a:t>laurette</a:t>
            </a:r>
            <a:r>
              <a:rPr lang="en-US" sz="2000" dirty="0" err="1">
                <a:solidFill>
                  <a:schemeClr val="bg1"/>
                </a:solidFill>
              </a:rPr>
              <a:t>@perforce.com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r="31185"/>
          <a:stretch/>
        </p:blipFill>
        <p:spPr>
          <a:xfrm>
            <a:off x="6329097" y="222264"/>
            <a:ext cx="2814903" cy="62373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875931" y="1447061"/>
            <a:ext cx="9576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sz="1600" dirty="0" smtClean="0">
                <a:solidFill>
                  <a:srgbClr val="FFFFFF"/>
                </a:solidFill>
              </a:rPr>
              <a:t>P4Ideax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6051442" y="842847"/>
            <a:ext cx="593794" cy="593794"/>
          </a:xfrm>
          <a:prstGeom prst="ellipse">
            <a:avLst/>
          </a:prstGeom>
          <a:noFill/>
          <a:ln w="38100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142066" y="1447061"/>
            <a:ext cx="9188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sz="1600" dirty="0" smtClean="0">
                <a:solidFill>
                  <a:srgbClr val="FFFFFF"/>
                </a:solidFill>
              </a:rPr>
              <a:t>Forums</a:t>
            </a:r>
            <a:endParaRPr lang="en-US" sz="1600" dirty="0">
              <a:solidFill>
                <a:srgbClr val="FFFFFF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3367" y="917828"/>
            <a:ext cx="328952" cy="391942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7308717" y="842847"/>
            <a:ext cx="593794" cy="593794"/>
          </a:xfrm>
          <a:prstGeom prst="ellipse">
            <a:avLst/>
          </a:prstGeom>
          <a:noFill/>
          <a:ln w="38100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1480" y="985900"/>
            <a:ext cx="391519" cy="29364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095" y="4189327"/>
            <a:ext cx="856469" cy="83099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333508" y="4189327"/>
            <a:ext cx="37355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FFFF"/>
                </a:solidFill>
              </a:rPr>
              <a:t>All Perforce products are free for 20 users, forever. Including tech support.</a:t>
            </a:r>
          </a:p>
          <a:p>
            <a:r>
              <a:rPr lang="en-US" sz="1600" i="1" dirty="0" err="1">
                <a:solidFill>
                  <a:srgbClr val="FFFFFF"/>
                </a:solidFill>
              </a:rPr>
              <a:t>i</a:t>
            </a:r>
            <a:r>
              <a:rPr lang="en-US" sz="1600" i="1" dirty="0" err="1" smtClean="0">
                <a:solidFill>
                  <a:srgbClr val="FFFFFF"/>
                </a:solidFill>
              </a:rPr>
              <a:t>nfo.perforce.com</a:t>
            </a:r>
            <a:r>
              <a:rPr lang="en-US" sz="1600" i="1" dirty="0" smtClean="0">
                <a:solidFill>
                  <a:srgbClr val="FFFFFF"/>
                </a:solidFill>
              </a:rPr>
              <a:t>/free</a:t>
            </a:r>
            <a:endParaRPr lang="en-US" sz="1600" i="1" dirty="0">
              <a:solidFill>
                <a:srgbClr val="FFFFFF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 bwMode="auto">
          <a:xfrm>
            <a:off x="276529" y="307719"/>
            <a:ext cx="5695951" cy="856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prstClr val="white"/>
                </a:solidFill>
                <a:latin typeface="Arial"/>
                <a:ea typeface="ＭＳ Ｐゴシック" charset="0"/>
                <a:cs typeface="ＭＳ Ｐゴシック" charset="0"/>
              </a:rPr>
              <a:t>Thank </a:t>
            </a:r>
            <a:r>
              <a:rPr lang="en-US" sz="4000" b="1" dirty="0" smtClean="0">
                <a:solidFill>
                  <a:prstClr val="white"/>
                </a:solidFill>
                <a:latin typeface="Arial"/>
                <a:ea typeface="ＭＳ Ｐゴシック" charset="0"/>
                <a:cs typeface="ＭＳ Ｐゴシック" charset="0"/>
              </a:rPr>
              <a:t>You!</a:t>
            </a:r>
            <a:endParaRPr lang="en-US" sz="4000" b="1" dirty="0">
              <a:solidFill>
                <a:prstClr val="white"/>
              </a:solidFill>
              <a:latin typeface="Arial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951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the Presenters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53227-414E-4EF6-ABDE-CCCFF925A1B1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20831" y="1313772"/>
            <a:ext cx="5762879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Laurette</a:t>
            </a:r>
            <a:r>
              <a:rPr lang="en-US" sz="2400" b="1" dirty="0" smtClean="0"/>
              <a:t> Cisneros </a:t>
            </a:r>
          </a:p>
          <a:p>
            <a:r>
              <a:rPr lang="en-US" sz="1600" dirty="0" smtClean="0"/>
              <a:t>Build &amp; Release Engineering Manager, Perforce</a:t>
            </a:r>
          </a:p>
          <a:p>
            <a:endParaRPr lang="en-US" dirty="0" smtClean="0"/>
          </a:p>
          <a:p>
            <a:pPr marL="285750" indent="-285750">
              <a:spcAft>
                <a:spcPts val="1200"/>
              </a:spcAft>
              <a:buClr>
                <a:schemeClr val="accent5"/>
              </a:buClr>
              <a:buSzPct val="112000"/>
              <a:buFont typeface="Arial"/>
              <a:buChar char="•"/>
            </a:pPr>
            <a:r>
              <a:rPr lang="en-US" sz="1600" dirty="0" smtClean="0"/>
              <a:t>Over 25 years experience in the software industry</a:t>
            </a:r>
          </a:p>
          <a:p>
            <a:pPr marL="285750" indent="-285750">
              <a:spcAft>
                <a:spcPts val="1200"/>
              </a:spcAft>
              <a:buClr>
                <a:schemeClr val="accent5"/>
              </a:buClr>
              <a:buSzPct val="112000"/>
              <a:buFont typeface="Arial"/>
              <a:buChar char="•"/>
            </a:pPr>
            <a:r>
              <a:rPr lang="en-US" sz="1600" dirty="0" smtClean="0"/>
              <a:t>Extensive experience in release engineering, </a:t>
            </a:r>
            <a:br>
              <a:rPr lang="en-US" sz="1600" dirty="0" smtClean="0"/>
            </a:br>
            <a:r>
              <a:rPr lang="en-US" sz="1600" dirty="0" smtClean="0"/>
              <a:t>version control, and product development.</a:t>
            </a:r>
          </a:p>
          <a:p>
            <a:pPr marL="285750" indent="-285750">
              <a:spcAft>
                <a:spcPts val="1200"/>
              </a:spcAft>
              <a:buClr>
                <a:schemeClr val="accent5"/>
              </a:buClr>
              <a:buSzPct val="112000"/>
              <a:buFont typeface="Arial"/>
              <a:buChar char="•"/>
            </a:pPr>
            <a:r>
              <a:rPr lang="en-US" sz="1600" dirty="0" smtClean="0"/>
              <a:t>In her spare time: Amateur enologist (and I do sample my own creations) and thinks Portal is the only game in town</a:t>
            </a:r>
            <a:endParaRPr lang="en-US" sz="1600" dirty="0"/>
          </a:p>
        </p:txBody>
      </p:sp>
      <p:pic>
        <p:nvPicPr>
          <p:cNvPr id="3" name="Picture 2" descr="laurette-headsho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95" y="1398888"/>
            <a:ext cx="2193137" cy="2426158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 cmpd="sng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34012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20"/>
          <p:cNvSpPr/>
          <p:nvPr/>
        </p:nvSpPr>
        <p:spPr>
          <a:xfrm flipH="1">
            <a:off x="4939839" y="4597565"/>
            <a:ext cx="4214572" cy="555056"/>
          </a:xfrm>
          <a:custGeom>
            <a:avLst/>
            <a:gdLst>
              <a:gd name="connsiteX0" fmla="*/ 0 w 3807372"/>
              <a:gd name="connsiteY0" fmla="*/ 0 h 744538"/>
              <a:gd name="connsiteX1" fmla="*/ 3683280 w 3807372"/>
              <a:gd name="connsiteY1" fmla="*/ 0 h 744538"/>
              <a:gd name="connsiteX2" fmla="*/ 3807372 w 3807372"/>
              <a:gd name="connsiteY2" fmla="*/ 124092 h 744538"/>
              <a:gd name="connsiteX3" fmla="*/ 3807372 w 3807372"/>
              <a:gd name="connsiteY3" fmla="*/ 744538 h 744538"/>
              <a:gd name="connsiteX4" fmla="*/ 0 w 3807372"/>
              <a:gd name="connsiteY4" fmla="*/ 744538 h 744538"/>
              <a:gd name="connsiteX5" fmla="*/ 0 w 3807372"/>
              <a:gd name="connsiteY5" fmla="*/ 0 h 744538"/>
              <a:gd name="connsiteX0" fmla="*/ 0 w 3807372"/>
              <a:gd name="connsiteY0" fmla="*/ 0 h 744538"/>
              <a:gd name="connsiteX1" fmla="*/ 3683280 w 3807372"/>
              <a:gd name="connsiteY1" fmla="*/ 0 h 744538"/>
              <a:gd name="connsiteX2" fmla="*/ 3807372 w 3807372"/>
              <a:gd name="connsiteY2" fmla="*/ 744538 h 744538"/>
              <a:gd name="connsiteX3" fmla="*/ 0 w 3807372"/>
              <a:gd name="connsiteY3" fmla="*/ 744538 h 744538"/>
              <a:gd name="connsiteX4" fmla="*/ 0 w 3807372"/>
              <a:gd name="connsiteY4" fmla="*/ 0 h 744538"/>
              <a:gd name="connsiteX0" fmla="*/ 0 w 3807372"/>
              <a:gd name="connsiteY0" fmla="*/ 0 h 744538"/>
              <a:gd name="connsiteX1" fmla="*/ 3051455 w 3807372"/>
              <a:gd name="connsiteY1" fmla="*/ 0 h 744538"/>
              <a:gd name="connsiteX2" fmla="*/ 3807372 w 3807372"/>
              <a:gd name="connsiteY2" fmla="*/ 744538 h 744538"/>
              <a:gd name="connsiteX3" fmla="*/ 0 w 3807372"/>
              <a:gd name="connsiteY3" fmla="*/ 744538 h 744538"/>
              <a:gd name="connsiteX4" fmla="*/ 0 w 3807372"/>
              <a:gd name="connsiteY4" fmla="*/ 0 h 744538"/>
              <a:gd name="connsiteX0" fmla="*/ 3085713 w 6893085"/>
              <a:gd name="connsiteY0" fmla="*/ 0 h 744538"/>
              <a:gd name="connsiteX1" fmla="*/ 6137168 w 6893085"/>
              <a:gd name="connsiteY1" fmla="*/ 0 h 744538"/>
              <a:gd name="connsiteX2" fmla="*/ 6893085 w 6893085"/>
              <a:gd name="connsiteY2" fmla="*/ 744538 h 744538"/>
              <a:gd name="connsiteX3" fmla="*/ 0 w 6893085"/>
              <a:gd name="connsiteY3" fmla="*/ 744538 h 744538"/>
              <a:gd name="connsiteX4" fmla="*/ 3085713 w 6893085"/>
              <a:gd name="connsiteY4" fmla="*/ 0 h 744538"/>
              <a:gd name="connsiteX0" fmla="*/ 0 w 6917970"/>
              <a:gd name="connsiteY0" fmla="*/ 0 h 744538"/>
              <a:gd name="connsiteX1" fmla="*/ 6162053 w 6917970"/>
              <a:gd name="connsiteY1" fmla="*/ 0 h 744538"/>
              <a:gd name="connsiteX2" fmla="*/ 6917970 w 6917970"/>
              <a:gd name="connsiteY2" fmla="*/ 744538 h 744538"/>
              <a:gd name="connsiteX3" fmla="*/ 24885 w 6917970"/>
              <a:gd name="connsiteY3" fmla="*/ 744538 h 744538"/>
              <a:gd name="connsiteX4" fmla="*/ 0 w 6917970"/>
              <a:gd name="connsiteY4" fmla="*/ 0 h 744538"/>
              <a:gd name="connsiteX0" fmla="*/ 18625 w 6936595"/>
              <a:gd name="connsiteY0" fmla="*/ 0 h 744538"/>
              <a:gd name="connsiteX1" fmla="*/ 6180678 w 6936595"/>
              <a:gd name="connsiteY1" fmla="*/ 0 h 744538"/>
              <a:gd name="connsiteX2" fmla="*/ 6936595 w 6936595"/>
              <a:gd name="connsiteY2" fmla="*/ 744538 h 744538"/>
              <a:gd name="connsiteX3" fmla="*/ 0 w 6936595"/>
              <a:gd name="connsiteY3" fmla="*/ 744538 h 744538"/>
              <a:gd name="connsiteX4" fmla="*/ 18625 w 6936595"/>
              <a:gd name="connsiteY4" fmla="*/ 0 h 744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36595" h="744538">
                <a:moveTo>
                  <a:pt x="18625" y="0"/>
                </a:moveTo>
                <a:lnTo>
                  <a:pt x="6180678" y="0"/>
                </a:lnTo>
                <a:lnTo>
                  <a:pt x="6936595" y="744538"/>
                </a:lnTo>
                <a:lnTo>
                  <a:pt x="0" y="744538"/>
                </a:lnTo>
                <a:lnTo>
                  <a:pt x="18625" y="0"/>
                </a:lnTo>
                <a:close/>
              </a:path>
            </a:pathLst>
          </a:custGeom>
          <a:solidFill>
            <a:srgbClr val="2596C9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4" tIns="45702" rIns="91404" bIns="45702"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Versions Everything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02225" y="1289720"/>
            <a:ext cx="5988417" cy="3503383"/>
          </a:xfrm>
        </p:spPr>
        <p:txBody>
          <a:bodyPr/>
          <a:lstStyle/>
          <a:p>
            <a:pPr lvl="0"/>
            <a:r>
              <a:rPr lang="en-US" sz="1800" dirty="0"/>
              <a:t>Fastest, most scalable,</a:t>
            </a:r>
            <a:br>
              <a:rPr lang="en-US" sz="1800" dirty="0"/>
            </a:br>
            <a:r>
              <a:rPr lang="en-US" sz="1800" dirty="0" smtClean="0"/>
              <a:t>version management 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and </a:t>
            </a:r>
            <a:r>
              <a:rPr lang="en-US" sz="1800" dirty="0" smtClean="0"/>
              <a:t>collaboration</a:t>
            </a:r>
            <a:endParaRPr lang="en-US" sz="1800" dirty="0"/>
          </a:p>
          <a:p>
            <a:pPr lvl="0"/>
            <a:r>
              <a:rPr lang="en-US" sz="1800" dirty="0"/>
              <a:t>Commonly used for</a:t>
            </a:r>
            <a:br>
              <a:rPr lang="en-US" sz="1800" dirty="0"/>
            </a:br>
            <a:r>
              <a:rPr lang="en-US" sz="1800" dirty="0"/>
              <a:t>all types of content</a:t>
            </a:r>
          </a:p>
          <a:p>
            <a:pPr lvl="1"/>
            <a:r>
              <a:rPr lang="en-US" sz="1600" dirty="0"/>
              <a:t>Code</a:t>
            </a:r>
          </a:p>
          <a:p>
            <a:pPr lvl="1"/>
            <a:r>
              <a:rPr lang="en-US" sz="1600" dirty="0"/>
              <a:t>Binaries</a:t>
            </a:r>
          </a:p>
          <a:p>
            <a:pPr lvl="1"/>
            <a:r>
              <a:rPr lang="en-US" sz="1600" dirty="0"/>
              <a:t>Movies</a:t>
            </a:r>
          </a:p>
          <a:p>
            <a:pPr lvl="1"/>
            <a:r>
              <a:rPr lang="en-US" sz="1600" dirty="0"/>
              <a:t>Chip Designs</a:t>
            </a:r>
          </a:p>
          <a:p>
            <a:pPr lvl="1"/>
            <a:r>
              <a:rPr lang="en-US" sz="1600" dirty="0"/>
              <a:t>Gaming</a:t>
            </a:r>
          </a:p>
          <a:p>
            <a:pPr lvl="1"/>
            <a:r>
              <a:rPr lang="en-US" sz="1600" dirty="0"/>
              <a:t>Images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Perforce Overview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529504" y="1166319"/>
            <a:ext cx="3200400" cy="315034"/>
          </a:xfrm>
          <a:prstGeom prst="rect">
            <a:avLst/>
          </a:prstGeom>
          <a:noFill/>
        </p:spPr>
        <p:txBody>
          <a:bodyPr wrap="square" lIns="68408" tIns="34205" rIns="68408" bIns="34205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Global Availability and Support</a:t>
            </a:r>
          </a:p>
        </p:txBody>
      </p:sp>
      <p:pic>
        <p:nvPicPr>
          <p:cNvPr id="2" name="Picture 1" descr="partner-map-offices-dot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949" y="1567754"/>
            <a:ext cx="5993356" cy="3138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637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Where we were 5 years ago</a:t>
            </a:r>
          </a:p>
          <a:p>
            <a:r>
              <a:rPr lang="en-US" dirty="0" smtClean="0"/>
              <a:t>Why continuous delivery</a:t>
            </a:r>
            <a:endParaRPr lang="en-US" dirty="0"/>
          </a:p>
          <a:p>
            <a:r>
              <a:rPr lang="en-US" dirty="0" smtClean="0"/>
              <a:t>Our approach</a:t>
            </a:r>
          </a:p>
          <a:p>
            <a:r>
              <a:rPr lang="en-US" dirty="0" smtClean="0"/>
              <a:t>What’s worked</a:t>
            </a:r>
          </a:p>
          <a:p>
            <a:r>
              <a:rPr lang="en-US" dirty="0" smtClean="0"/>
              <a:t>What’s been difficult</a:t>
            </a:r>
          </a:p>
          <a:p>
            <a:r>
              <a:rPr lang="en-US" dirty="0"/>
              <a:t>What we have </a:t>
            </a:r>
            <a:r>
              <a:rPr lang="en-US" dirty="0" smtClean="0"/>
              <a:t>learned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53227-414E-4EF6-ABDE-CCCFF925A1B1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807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</a:t>
            </a:r>
            <a:r>
              <a:rPr lang="en-US" dirty="0" smtClean="0"/>
              <a:t> Years </a:t>
            </a:r>
            <a:r>
              <a:rPr lang="en-US" dirty="0"/>
              <a:t>A</a:t>
            </a:r>
            <a:r>
              <a:rPr lang="en-US" dirty="0" smtClean="0"/>
              <a:t>go – Before DevOps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Manual builds operated by </a:t>
            </a:r>
            <a:r>
              <a:rPr lang="en-US" dirty="0"/>
              <a:t>e</a:t>
            </a:r>
            <a:r>
              <a:rPr lang="en-US" dirty="0" smtClean="0"/>
              <a:t>ngineering services team</a:t>
            </a:r>
          </a:p>
          <a:p>
            <a:r>
              <a:rPr lang="en-US" dirty="0" smtClean="0"/>
              <a:t>Machines and “sliders”</a:t>
            </a:r>
          </a:p>
          <a:p>
            <a:r>
              <a:rPr lang="en-US" dirty="0" smtClean="0"/>
              <a:t>Nightly builds: </a:t>
            </a:r>
          </a:p>
          <a:p>
            <a:pPr lvl="1"/>
            <a:r>
              <a:rPr lang="en-US" dirty="0" err="1" smtClean="0"/>
              <a:t>cron</a:t>
            </a:r>
            <a:r>
              <a:rPr lang="en-US" dirty="0" smtClean="0"/>
              <a:t>, bash/</a:t>
            </a:r>
            <a:r>
              <a:rPr lang="en-US" dirty="0" err="1" smtClean="0"/>
              <a:t>perl</a:t>
            </a:r>
            <a:endParaRPr lang="en-US" dirty="0" smtClean="0"/>
          </a:p>
          <a:p>
            <a:pPr lvl="1"/>
            <a:r>
              <a:rPr lang="en-US" dirty="0" smtClean="0"/>
              <a:t>limited set of products/platforms</a:t>
            </a:r>
          </a:p>
          <a:p>
            <a:pPr lvl="1"/>
            <a:r>
              <a:rPr lang="en-US" dirty="0" smtClean="0"/>
              <a:t>Late night run, full day of changes</a:t>
            </a:r>
          </a:p>
          <a:p>
            <a:r>
              <a:rPr lang="en-US" dirty="0"/>
              <a:t>b</a:t>
            </a:r>
            <a:r>
              <a:rPr lang="en-US" dirty="0" smtClean="0"/>
              <a:t>uild-build scripts</a:t>
            </a:r>
          </a:p>
          <a:p>
            <a:pPr lvl="1"/>
            <a:r>
              <a:rPr lang="en-US" dirty="0" smtClean="0"/>
              <a:t>Beginnings of an abstraction layer</a:t>
            </a:r>
          </a:p>
          <a:p>
            <a:pPr lvl="1"/>
            <a:r>
              <a:rPr lang="en-US" dirty="0" smtClean="0"/>
              <a:t>Consistent interface for underlying “make” tool (jam)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53227-414E-4EF6-ABDE-CCCFF925A1B1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399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We </a:t>
            </a:r>
            <a:r>
              <a:rPr lang="en-US" dirty="0"/>
              <a:t>F</a:t>
            </a:r>
            <a:r>
              <a:rPr lang="en-US" dirty="0" smtClean="0"/>
              <a:t>elt </a:t>
            </a:r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N</a:t>
            </a:r>
            <a:r>
              <a:rPr lang="en-US" dirty="0" smtClean="0"/>
              <a:t>eed to Change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53227-414E-4EF6-ABDE-CCCFF925A1B1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/>
            <a:r>
              <a:rPr lang="en-US" dirty="0"/>
              <a:t>More products, platforms, programming </a:t>
            </a:r>
            <a:r>
              <a:rPr lang="en-US" dirty="0" smtClean="0"/>
              <a:t>languages</a:t>
            </a:r>
          </a:p>
          <a:p>
            <a:pPr marL="285750" indent="-285750"/>
            <a:r>
              <a:rPr lang="en-US" dirty="0" smtClean="0"/>
              <a:t>Fighting priorities, limited resources</a:t>
            </a:r>
            <a:endParaRPr lang="en-US" dirty="0"/>
          </a:p>
          <a:p>
            <a:pPr marL="285750" indent="-285750"/>
            <a:r>
              <a:rPr lang="en-US" dirty="0"/>
              <a:t>Needed faster feedback on product </a:t>
            </a:r>
            <a:r>
              <a:rPr lang="en-US" dirty="0" smtClean="0"/>
              <a:t>changes</a:t>
            </a:r>
            <a:endParaRPr lang="en-US" dirty="0"/>
          </a:p>
          <a:p>
            <a:pPr marL="285750" indent="-285750"/>
            <a:r>
              <a:rPr lang="en-US" dirty="0" smtClean="0"/>
              <a:t>Manual </a:t>
            </a:r>
            <a:r>
              <a:rPr lang="en-US" dirty="0"/>
              <a:t>handoffs between teams causing delays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898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627"/>
            <a:ext cx="5414348" cy="3823658"/>
          </a:xfrm>
        </p:spPr>
        <p:txBody>
          <a:bodyPr/>
          <a:lstStyle/>
          <a:p>
            <a:r>
              <a:rPr lang="en-US" dirty="0" smtClean="0"/>
              <a:t>Shared self-service release management infrastructure</a:t>
            </a:r>
          </a:p>
          <a:p>
            <a:r>
              <a:rPr lang="en-US" dirty="0" smtClean="0"/>
              <a:t>Transitioned build/test/deploy knowledge in product teams</a:t>
            </a:r>
          </a:p>
          <a:p>
            <a:r>
              <a:rPr lang="en-US" dirty="0"/>
              <a:t>Trunk-based development and feature toggles</a:t>
            </a:r>
          </a:p>
          <a:p>
            <a:r>
              <a:rPr lang="en-US" dirty="0" smtClean="0"/>
              <a:t>Extensive automated testing with </a:t>
            </a:r>
            <a:r>
              <a:rPr lang="en-US" sz="2000" dirty="0" smtClean="0"/>
              <a:t>QA focused on exploratory testing</a:t>
            </a:r>
          </a:p>
          <a:p>
            <a:r>
              <a:rPr lang="en-US" dirty="0" smtClean="0"/>
              <a:t>Automatic (gated) releases</a:t>
            </a:r>
          </a:p>
          <a:p>
            <a:pPr marL="53975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53227-414E-4EF6-ABDE-CCCFF925A1B1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716" y="1046829"/>
            <a:ext cx="2994025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716" y="2983884"/>
            <a:ext cx="2994025" cy="200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836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Continuous Delivery Tool Chain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53227-414E-4EF6-ABDE-CCCFF925A1B1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17" name="Picture 16" descr="21-05-2013_Perl-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086" y="1965497"/>
            <a:ext cx="727638" cy="858613"/>
          </a:xfrm>
          <a:prstGeom prst="rect">
            <a:avLst/>
          </a:prstGeom>
        </p:spPr>
      </p:pic>
      <p:pic>
        <p:nvPicPr>
          <p:cNvPr id="18" name="Picture 17" descr="python-logo-master-v3-T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674" y="1493473"/>
            <a:ext cx="959231" cy="324000"/>
          </a:xfrm>
          <a:prstGeom prst="rect">
            <a:avLst/>
          </a:prstGeom>
        </p:spPr>
      </p:pic>
      <p:pic>
        <p:nvPicPr>
          <p:cNvPr id="19" name="Picture 18" descr="Ruby-languag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085" y="3103760"/>
            <a:ext cx="727639" cy="835315"/>
          </a:xfrm>
          <a:prstGeom prst="rect">
            <a:avLst/>
          </a:prstGeom>
        </p:spPr>
      </p:pic>
      <p:pic>
        <p:nvPicPr>
          <p:cNvPr id="21" name="Picture 20" descr="big-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360" y="2791805"/>
            <a:ext cx="517560" cy="468394"/>
          </a:xfrm>
          <a:prstGeom prst="rect">
            <a:avLst/>
          </a:prstGeom>
        </p:spPr>
      </p:pic>
      <p:pic>
        <p:nvPicPr>
          <p:cNvPr id="22" name="Picture 21" descr="cucumber-log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665" y="1969911"/>
            <a:ext cx="1342950" cy="468394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7432867" y="4317094"/>
            <a:ext cx="1390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…and more</a:t>
            </a:r>
          </a:p>
        </p:txBody>
      </p:sp>
      <p:pic>
        <p:nvPicPr>
          <p:cNvPr id="23" name="Picture 22" descr="logo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22" y="2042109"/>
            <a:ext cx="1260000" cy="232427"/>
          </a:xfrm>
          <a:prstGeom prst="rect">
            <a:avLst/>
          </a:prstGeom>
        </p:spPr>
      </p:pic>
      <p:pic>
        <p:nvPicPr>
          <p:cNvPr id="25" name="Picture 24" descr="ec-logo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197" y="2827270"/>
            <a:ext cx="1453038" cy="276490"/>
          </a:xfrm>
          <a:prstGeom prst="rect">
            <a:avLst/>
          </a:prstGeom>
        </p:spPr>
      </p:pic>
      <p:pic>
        <p:nvPicPr>
          <p:cNvPr id="29" name="Picture 28" descr="jenkins_logo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174" y="1958547"/>
            <a:ext cx="1527084" cy="491122"/>
          </a:xfrm>
          <a:prstGeom prst="rect">
            <a:avLst/>
          </a:prstGeom>
        </p:spPr>
      </p:pic>
      <p:pic>
        <p:nvPicPr>
          <p:cNvPr id="30" name="Picture 29" descr="Puppet_Labs_Logo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451" y="1860325"/>
            <a:ext cx="1530456" cy="714664"/>
          </a:xfrm>
          <a:prstGeom prst="rect">
            <a:avLst/>
          </a:prstGeom>
        </p:spPr>
      </p:pic>
      <p:pic>
        <p:nvPicPr>
          <p:cNvPr id="31" name="Picture 30" descr="Docker_(container_engine)_logo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368" y="2791805"/>
            <a:ext cx="1530456" cy="365784"/>
          </a:xfrm>
          <a:prstGeom prst="rect">
            <a:avLst/>
          </a:prstGeom>
        </p:spPr>
      </p:pic>
      <p:pic>
        <p:nvPicPr>
          <p:cNvPr id="32" name="Picture 31" descr="Vagrant-2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526" y="4142222"/>
            <a:ext cx="510152" cy="621988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305766" y="1212254"/>
            <a:ext cx="8460509" cy="526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92334" y="1238517"/>
            <a:ext cx="7963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Version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Control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780992" y="1215034"/>
            <a:ext cx="1343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Build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Automation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799348" y="1240103"/>
            <a:ext cx="1347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Infrastructure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Automation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593030" y="1231863"/>
            <a:ext cx="13602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Test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Automation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308734" y="1339727"/>
            <a:ext cx="1342933" cy="30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Scripting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40" name="Picture 39" descr="VMware_logo_gry_RGB_300dpi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451" y="3400677"/>
            <a:ext cx="1530456" cy="536164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1677841" y="1761737"/>
            <a:ext cx="0" cy="3206210"/>
          </a:xfrm>
          <a:prstGeom prst="line">
            <a:avLst/>
          </a:prstGeom>
          <a:ln w="9525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438242" y="1761737"/>
            <a:ext cx="0" cy="3206210"/>
          </a:xfrm>
          <a:prstGeom prst="line">
            <a:avLst/>
          </a:prstGeom>
          <a:ln w="9525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314685" y="1761737"/>
            <a:ext cx="0" cy="3206210"/>
          </a:xfrm>
          <a:prstGeom prst="line">
            <a:avLst/>
          </a:prstGeom>
          <a:ln w="9525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91128" y="1761737"/>
            <a:ext cx="0" cy="3206210"/>
          </a:xfrm>
          <a:prstGeom prst="line">
            <a:avLst/>
          </a:prstGeom>
          <a:ln w="9525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1632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Custom 21">
      <a:dk1>
        <a:sysClr val="windowText" lastClr="000000"/>
      </a:dk1>
      <a:lt1>
        <a:sysClr val="window" lastClr="FFFFFF"/>
      </a:lt1>
      <a:dk2>
        <a:srgbClr val="152664"/>
      </a:dk2>
      <a:lt2>
        <a:srgbClr val="FFFFFF"/>
      </a:lt2>
      <a:accent1>
        <a:srgbClr val="152664"/>
      </a:accent1>
      <a:accent2>
        <a:srgbClr val="24479D"/>
      </a:accent2>
      <a:accent3>
        <a:srgbClr val="7AB32C"/>
      </a:accent3>
      <a:accent4>
        <a:srgbClr val="ED481F"/>
      </a:accent4>
      <a:accent5>
        <a:srgbClr val="2596C9"/>
      </a:accent5>
      <a:accent6>
        <a:srgbClr val="FFB601"/>
      </a:accent6>
      <a:hlink>
        <a:srgbClr val="24479D"/>
      </a:hlink>
      <a:folHlink>
        <a:srgbClr val="79797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>
            <a:lumMod val="75000"/>
          </a:schemeClr>
        </a:solidFill>
        <a:ln>
          <a:noFill/>
        </a:ln>
        <a:effectLst/>
      </a:spPr>
      <a:bodyPr rtlCol="0" anchor="ctr"/>
      <a:lstStyle>
        <a:defPPr algn="ctr">
          <a:defRPr>
            <a:solidFill>
              <a:schemeClr val="tx2"/>
            </a:solidFill>
            <a:latin typeface="+mn-lt"/>
            <a:ea typeface="+mn-ea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 cmpd="sng">
          <a:solidFill>
            <a:schemeClr val="accent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1310</TotalTime>
  <Words>827</Words>
  <Application>Microsoft Macintosh PowerPoint</Application>
  <PresentationFormat>On-screen Show (16:9)</PresentationFormat>
  <Paragraphs>199</Paragraphs>
  <Slides>20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1_Office Theme</vt:lpstr>
      <vt:lpstr>The Road to Continuous Delivery at Perforce</vt:lpstr>
      <vt:lpstr>About the Presenters</vt:lpstr>
      <vt:lpstr>About the Presenters</vt:lpstr>
      <vt:lpstr>Perforce Overview</vt:lpstr>
      <vt:lpstr>Overview</vt:lpstr>
      <vt:lpstr>5 Years Ago – Before DevOps</vt:lpstr>
      <vt:lpstr>Why We Felt the Need to Change</vt:lpstr>
      <vt:lpstr>Our Approach</vt:lpstr>
      <vt:lpstr>Continuous Delivery Tool Chain </vt:lpstr>
      <vt:lpstr>An Example Process</vt:lpstr>
      <vt:lpstr>Continuous Delivery for All</vt:lpstr>
      <vt:lpstr>Continuous Delivery Pipelines</vt:lpstr>
      <vt:lpstr>Results So Far</vt:lpstr>
      <vt:lpstr>What Worked Well</vt:lpstr>
      <vt:lpstr>Why Single Source of Truth</vt:lpstr>
      <vt:lpstr>What’s Been Difficult</vt:lpstr>
      <vt:lpstr>What We Have Learned (Culture)</vt:lpstr>
      <vt:lpstr>What We Have Learned (Technology)</vt:lpstr>
      <vt:lpstr>Next Steps</vt:lpstr>
      <vt:lpstr>PowerPoint Presentation</vt:lpstr>
    </vt:vector>
  </TitlesOfParts>
  <Company>Perforce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Leave No Contributor Behind</dc:title>
  <dc:creator>Jonathan Thorpe</dc:creator>
  <cp:lastModifiedBy>Jonathan Thorpe</cp:lastModifiedBy>
  <cp:revision>86</cp:revision>
  <dcterms:created xsi:type="dcterms:W3CDTF">2014-10-30T18:14:40Z</dcterms:created>
  <dcterms:modified xsi:type="dcterms:W3CDTF">2014-11-05T19:29:12Z</dcterms:modified>
</cp:coreProperties>
</file>